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ms-exce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88"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excel1111111111.xlsx"/></Relationships>
</file>

<file path=ppt/charts/_rels/chart2.xml.rels><?xml version="1.0" encoding="UTF-8" standalone="yes"?>
<Relationships xmlns="http://schemas.openxmlformats.org/package/2006/relationships"><Relationship Id="rId1" Type="http://schemas.openxmlformats.org/officeDocument/2006/relationships/oleObject" Target="file:///\\ad01\OmatTiedostot\Sara\Omat%20tiedostot\PRO\MJV%202015\tarkastusteemakysely2013_2014_tulokset_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01\OmatTiedostot\Sara\Omat%20tiedostot\PRO\MJV%202015\tarkastusteemakysely2013_2014_tulokset_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01\OmatTiedostot\Sara\Omat%20tiedostot\PRO\MJV%202015\tarkastusteemakysely2013_2014_tulokset_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01\OmatTiedostot\Sara\Omat%20tiedostot\PRO\MJV%202015\tarkastusteemakysely2013_2014_tulokset_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01\OmatTiedostot\Sara\Omat%20tiedostot\PRO\MJV%202015\tarkastusteemakysely2013_2014_tulokset_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1"/>
          <c:order val="0"/>
          <c:tx>
            <c:strRef>
              <c:f>T1!$C$1</c:f>
              <c:strCache>
                <c:ptCount val="1"/>
                <c:pt idx="0">
                  <c:v>Tukes_tarkastusteemakysely_AKI, Tukes_tarkastusteemakysely_AML, Tukes_tarkastusteemakysely_EIT, Tukes_tarkastusteemakysely_HJP, Tukes_tarkastusteemakysely_HJP, Tukes_tarkastusteemakysely_HK, Tukes_tarkastusteemakysely_HK, Tukes_tarkastusteemakysely_KL, Tu (All responses) (Mean:1.89, Deviation:0.86) (Responses:159)</c:v>
                </c:pt>
              </c:strCache>
            </c:strRef>
          </c:tx>
          <c:dLbls>
            <c:dLbl>
              <c:idx val="0"/>
              <c:layout>
                <c:manualLayout>
                  <c:x val="-0.19315136838252953"/>
                  <c:y val="6.014211542891576E-2"/>
                </c:manualLayout>
              </c:layout>
              <c:tx>
                <c:rich>
                  <a:bodyPr/>
                  <a:lstStyle/>
                  <a:p>
                    <a:r>
                      <a:rPr lang="en-US" sz="1400" b="1" dirty="0" smtClean="0">
                        <a:latin typeface="+mn-lt"/>
                      </a:rPr>
                      <a:t>Upper</a:t>
                    </a:r>
                    <a:r>
                      <a:rPr lang="en-US" sz="1400" b="1" baseline="0" dirty="0" smtClean="0">
                        <a:latin typeface="+mn-lt"/>
                      </a:rPr>
                      <a:t> tier</a:t>
                    </a:r>
                    <a:r>
                      <a:rPr lang="en-US" sz="1400" dirty="0">
                        <a:latin typeface="+mn-lt"/>
                      </a:rPr>
                      <a:t>
43,4 </a:t>
                    </a:r>
                    <a:r>
                      <a:rPr lang="en-US" sz="1400" dirty="0" smtClean="0">
                        <a:latin typeface="+mn-lt"/>
                      </a:rPr>
                      <a:t>% = 78</a:t>
                    </a:r>
                    <a:endParaRPr lang="en-US" dirty="0"/>
                  </a:p>
                </c:rich>
              </c:tx>
              <c:showLegendKey val="0"/>
              <c:showVal val="0"/>
              <c:showCatName val="1"/>
              <c:showSerName val="0"/>
              <c:showPercent val="1"/>
              <c:showBubbleSize val="0"/>
            </c:dLbl>
            <c:dLbl>
              <c:idx val="1"/>
              <c:layout>
                <c:manualLayout>
                  <c:x val="0.1039973581582589"/>
                  <c:y val="-0.23635729717277748"/>
                </c:manualLayout>
              </c:layout>
              <c:tx>
                <c:rich>
                  <a:bodyPr/>
                  <a:lstStyle/>
                  <a:p>
                    <a:r>
                      <a:rPr lang="en-US" sz="1400" b="1" dirty="0" smtClean="0">
                        <a:latin typeface="+mn-lt"/>
                      </a:rPr>
                      <a:t>Lower tier</a:t>
                    </a:r>
                    <a:r>
                      <a:rPr lang="en-US" sz="1400" dirty="0">
                        <a:latin typeface="+mn-lt"/>
                      </a:rPr>
                      <a:t>
24,5 </a:t>
                    </a:r>
                    <a:r>
                      <a:rPr lang="en-US" sz="1400" dirty="0" smtClean="0">
                        <a:latin typeface="+mn-lt"/>
                      </a:rPr>
                      <a:t>% = 44</a:t>
                    </a:r>
                    <a:endParaRPr lang="en-US" dirty="0"/>
                  </a:p>
                </c:rich>
              </c:tx>
              <c:showLegendKey val="0"/>
              <c:showVal val="0"/>
              <c:showCatName val="1"/>
              <c:showSerName val="0"/>
              <c:showPercent val="1"/>
              <c:showBubbleSize val="0"/>
            </c:dLbl>
            <c:dLbl>
              <c:idx val="2"/>
              <c:layout>
                <c:manualLayout>
                  <c:x val="0.1769779503425245"/>
                  <c:y val="0.14928274188813234"/>
                </c:manualLayout>
              </c:layout>
              <c:tx>
                <c:rich>
                  <a:bodyPr/>
                  <a:lstStyle/>
                  <a:p>
                    <a:r>
                      <a:rPr lang="en-US" sz="1400" b="1" dirty="0" smtClean="0">
                        <a:latin typeface="+mn-lt"/>
                      </a:rPr>
                      <a:t>National</a:t>
                    </a:r>
                    <a:r>
                      <a:rPr lang="en-US" sz="1400" b="1" baseline="0" dirty="0" smtClean="0">
                        <a:latin typeface="+mn-lt"/>
                      </a:rPr>
                      <a:t> </a:t>
                    </a:r>
                    <a:r>
                      <a:rPr lang="en-US" sz="1400" b="1" baseline="0" dirty="0" err="1" smtClean="0">
                        <a:latin typeface="+mn-lt"/>
                      </a:rPr>
                      <a:t>licence</a:t>
                    </a:r>
                    <a:r>
                      <a:rPr lang="en-US" sz="1400" dirty="0">
                        <a:latin typeface="+mn-lt"/>
                      </a:rPr>
                      <a:t>
32,1 </a:t>
                    </a:r>
                    <a:r>
                      <a:rPr lang="en-US" sz="1400" dirty="0" smtClean="0">
                        <a:latin typeface="+mn-lt"/>
                      </a:rPr>
                      <a:t>% = 58</a:t>
                    </a:r>
                    <a:endParaRPr lang="en-US" dirty="0"/>
                  </a:p>
                </c:rich>
              </c:tx>
              <c:showLegendKey val="0"/>
              <c:showVal val="0"/>
              <c:showCatName val="1"/>
              <c:showSerName val="0"/>
              <c:showPercent val="1"/>
              <c:showBubbleSize val="0"/>
            </c:dLbl>
            <c:numFmt formatCode="0.0\ %" sourceLinked="0"/>
            <c:txPr>
              <a:bodyPr/>
              <a:lstStyle/>
              <a:p>
                <a:pPr algn="l">
                  <a:defRPr sz="1400" b="0" spc="100">
                    <a:solidFill>
                      <a:srgbClr val="000000"/>
                    </a:solidFill>
                    <a:latin typeface="+mn-lt"/>
                  </a:defRPr>
                </a:pPr>
                <a:endParaRPr lang="en-US"/>
              </a:p>
            </c:txPr>
            <c:showLegendKey val="0"/>
            <c:showVal val="0"/>
            <c:showCatName val="1"/>
            <c:showSerName val="0"/>
            <c:showPercent val="1"/>
            <c:showBubbleSize val="0"/>
            <c:showLeaderLines val="1"/>
          </c:dLbls>
          <c:cat>
            <c:strRef>
              <c:f>T1!$A$2:$A$4</c:f>
              <c:strCache>
                <c:ptCount val="3"/>
                <c:pt idx="0">
                  <c:v>Turvallisuusselvityslaitos</c:v>
                </c:pt>
                <c:pt idx="1">
                  <c:v>Toimintaperiaateasiakirjalaitos</c:v>
                </c:pt>
                <c:pt idx="2">
                  <c:v>Lupalaitos</c:v>
                </c:pt>
              </c:strCache>
            </c:strRef>
          </c:cat>
          <c:val>
            <c:numRef>
              <c:f>T1!$C$2:$C$4</c:f>
              <c:numCache>
                <c:formatCode>0%</c:formatCode>
                <c:ptCount val="3"/>
                <c:pt idx="0">
                  <c:v>0.434</c:v>
                </c:pt>
                <c:pt idx="1">
                  <c:v>0.245</c:v>
                </c:pt>
                <c:pt idx="2">
                  <c:v>0.32100000000000001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1"/>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'Tulokset(F2)'!$C$33:$C$37</c:f>
              <c:strCache>
                <c:ptCount val="5"/>
                <c:pt idx="0">
                  <c:v>Yes, I can easily demonstrate this</c:v>
                </c:pt>
                <c:pt idx="1">
                  <c:v>This is already work in progress</c:v>
                </c:pt>
                <c:pt idx="2">
                  <c:v>Uncertain, I would need to find out</c:v>
                </c:pt>
                <c:pt idx="3">
                  <c:v>No, I think there is a gap</c:v>
                </c:pt>
                <c:pt idx="4">
                  <c:v>Not relevant</c:v>
                </c:pt>
              </c:strCache>
            </c:strRef>
          </c:cat>
          <c:val>
            <c:numRef>
              <c:f>'Tulokset(F2)'!$D$33:$D$37</c:f>
              <c:numCache>
                <c:formatCode>0.0%</c:formatCode>
                <c:ptCount val="5"/>
                <c:pt idx="0">
                  <c:v>0.68</c:v>
                </c:pt>
                <c:pt idx="1">
                  <c:v>0.21299999999999999</c:v>
                </c:pt>
                <c:pt idx="2">
                  <c:v>4.7E-2</c:v>
                </c:pt>
                <c:pt idx="3">
                  <c:v>2.4E-2</c:v>
                </c:pt>
                <c:pt idx="4">
                  <c:v>3.5999999999999997E-2</c:v>
                </c:pt>
              </c:numCache>
            </c:numRef>
          </c:val>
        </c:ser>
        <c:dLbls>
          <c:showLegendKey val="0"/>
          <c:showVal val="0"/>
          <c:showCatName val="0"/>
          <c:showSerName val="0"/>
          <c:showPercent val="0"/>
          <c:showBubbleSize val="0"/>
        </c:dLbls>
        <c:gapWidth val="100"/>
        <c:axId val="36313344"/>
        <c:axId val="36315136"/>
      </c:barChart>
      <c:catAx>
        <c:axId val="36313344"/>
        <c:scaling>
          <c:orientation val="minMax"/>
        </c:scaling>
        <c:delete val="0"/>
        <c:axPos val="l"/>
        <c:majorTickMark val="out"/>
        <c:minorTickMark val="none"/>
        <c:tickLblPos val="nextTo"/>
        <c:txPr>
          <a:bodyPr/>
          <a:lstStyle/>
          <a:p>
            <a:pPr>
              <a:defRPr sz="1400"/>
            </a:pPr>
            <a:endParaRPr lang="en-US"/>
          </a:p>
        </c:txPr>
        <c:crossAx val="36315136"/>
        <c:crosses val="autoZero"/>
        <c:auto val="1"/>
        <c:lblAlgn val="ctr"/>
        <c:lblOffset val="100"/>
        <c:noMultiLvlLbl val="0"/>
      </c:catAx>
      <c:valAx>
        <c:axId val="36315136"/>
        <c:scaling>
          <c:orientation val="minMax"/>
        </c:scaling>
        <c:delete val="0"/>
        <c:axPos val="b"/>
        <c:majorGridlines/>
        <c:numFmt formatCode="0.0%" sourceLinked="1"/>
        <c:majorTickMark val="out"/>
        <c:minorTickMark val="none"/>
        <c:tickLblPos val="nextTo"/>
        <c:crossAx val="36313344"/>
        <c:crosses val="autoZero"/>
        <c:crossBetween val="between"/>
        <c:majorUnit val="0.2"/>
      </c:valAx>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'Tulokset(F2)'!$C$113:$C$117</c:f>
              <c:strCache>
                <c:ptCount val="5"/>
                <c:pt idx="0">
                  <c:v>Yes, I can easily demonstrate this</c:v>
                </c:pt>
                <c:pt idx="1">
                  <c:v>This is already work in progress</c:v>
                </c:pt>
                <c:pt idx="2">
                  <c:v>Uncertain, I would need to find out</c:v>
                </c:pt>
                <c:pt idx="3">
                  <c:v>No, I think there is a gap</c:v>
                </c:pt>
                <c:pt idx="4">
                  <c:v>Not relevant</c:v>
                </c:pt>
              </c:strCache>
            </c:strRef>
          </c:cat>
          <c:val>
            <c:numRef>
              <c:f>'Tulokset(F2)'!$D$113:$D$117</c:f>
              <c:numCache>
                <c:formatCode>0.0%</c:formatCode>
                <c:ptCount val="5"/>
                <c:pt idx="0">
                  <c:v>0.63300000000000001</c:v>
                </c:pt>
                <c:pt idx="1">
                  <c:v>0.154</c:v>
                </c:pt>
                <c:pt idx="2">
                  <c:v>0.10100000000000001</c:v>
                </c:pt>
                <c:pt idx="3">
                  <c:v>8.3000000000000004E-2</c:v>
                </c:pt>
                <c:pt idx="4">
                  <c:v>0.03</c:v>
                </c:pt>
              </c:numCache>
            </c:numRef>
          </c:val>
        </c:ser>
        <c:dLbls>
          <c:showLegendKey val="0"/>
          <c:showVal val="0"/>
          <c:showCatName val="0"/>
          <c:showSerName val="0"/>
          <c:showPercent val="0"/>
          <c:showBubbleSize val="0"/>
        </c:dLbls>
        <c:gapWidth val="100"/>
        <c:axId val="36119296"/>
        <c:axId val="36363264"/>
      </c:barChart>
      <c:valAx>
        <c:axId val="36363264"/>
        <c:scaling>
          <c:orientation val="minMax"/>
        </c:scaling>
        <c:delete val="0"/>
        <c:axPos val="b"/>
        <c:majorGridlines/>
        <c:numFmt formatCode="0.0%" sourceLinked="1"/>
        <c:majorTickMark val="out"/>
        <c:minorTickMark val="none"/>
        <c:tickLblPos val="nextTo"/>
        <c:crossAx val="36119296"/>
        <c:crosses val="autoZero"/>
        <c:crossBetween val="between"/>
        <c:majorUnit val="0.2"/>
      </c:valAx>
      <c:catAx>
        <c:axId val="36119296"/>
        <c:scaling>
          <c:orientation val="minMax"/>
        </c:scaling>
        <c:delete val="0"/>
        <c:axPos val="l"/>
        <c:majorTickMark val="out"/>
        <c:minorTickMark val="none"/>
        <c:tickLblPos val="nextTo"/>
        <c:txPr>
          <a:bodyPr/>
          <a:lstStyle/>
          <a:p>
            <a:pPr>
              <a:defRPr sz="1400"/>
            </a:pPr>
            <a:endParaRPr lang="en-US"/>
          </a:p>
        </c:txPr>
        <c:crossAx val="36363264"/>
        <c:crosses val="autoZero"/>
        <c:auto val="1"/>
        <c:lblAlgn val="ctr"/>
        <c:lblOffset val="100"/>
        <c:noMultiLvlLbl val="0"/>
      </c:catAx>
    </c:plotArea>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'Tulokset(F2)'!$C$145:$C$149</c:f>
              <c:strCache>
                <c:ptCount val="5"/>
                <c:pt idx="0">
                  <c:v>Yes, I can easily demonstrate this</c:v>
                </c:pt>
                <c:pt idx="1">
                  <c:v>This is already work in progress</c:v>
                </c:pt>
                <c:pt idx="2">
                  <c:v>Uncertain, I would need to find out</c:v>
                </c:pt>
                <c:pt idx="3">
                  <c:v>No, I think there is a gap</c:v>
                </c:pt>
                <c:pt idx="4">
                  <c:v>Not relevant</c:v>
                </c:pt>
              </c:strCache>
            </c:strRef>
          </c:cat>
          <c:val>
            <c:numRef>
              <c:f>'Tulokset(F2)'!$D$145:$D$149</c:f>
              <c:numCache>
                <c:formatCode>0.0%</c:formatCode>
                <c:ptCount val="5"/>
                <c:pt idx="0">
                  <c:v>0.60199999999999998</c:v>
                </c:pt>
                <c:pt idx="1">
                  <c:v>0.16900000000000001</c:v>
                </c:pt>
                <c:pt idx="2">
                  <c:v>7.1999999999999995E-2</c:v>
                </c:pt>
                <c:pt idx="3">
                  <c:v>9.6000000000000002E-2</c:v>
                </c:pt>
                <c:pt idx="4">
                  <c:v>0.06</c:v>
                </c:pt>
              </c:numCache>
            </c:numRef>
          </c:val>
        </c:ser>
        <c:dLbls>
          <c:showLegendKey val="0"/>
          <c:showVal val="0"/>
          <c:showCatName val="0"/>
          <c:showSerName val="0"/>
          <c:showPercent val="0"/>
          <c:showBubbleSize val="0"/>
        </c:dLbls>
        <c:gapWidth val="100"/>
        <c:axId val="36188544"/>
        <c:axId val="36153984"/>
      </c:barChart>
      <c:valAx>
        <c:axId val="36153984"/>
        <c:scaling>
          <c:orientation val="minMax"/>
        </c:scaling>
        <c:delete val="0"/>
        <c:axPos val="b"/>
        <c:majorGridlines/>
        <c:numFmt formatCode="0.0%" sourceLinked="1"/>
        <c:majorTickMark val="out"/>
        <c:minorTickMark val="none"/>
        <c:tickLblPos val="nextTo"/>
        <c:crossAx val="36188544"/>
        <c:crosses val="autoZero"/>
        <c:crossBetween val="between"/>
        <c:majorUnit val="0.2"/>
        <c:minorUnit val="1.0000000000000002E-2"/>
      </c:valAx>
      <c:catAx>
        <c:axId val="36188544"/>
        <c:scaling>
          <c:orientation val="minMax"/>
        </c:scaling>
        <c:delete val="0"/>
        <c:axPos val="l"/>
        <c:majorTickMark val="out"/>
        <c:minorTickMark val="none"/>
        <c:tickLblPos val="nextTo"/>
        <c:txPr>
          <a:bodyPr/>
          <a:lstStyle/>
          <a:p>
            <a:pPr>
              <a:defRPr sz="1400"/>
            </a:pPr>
            <a:endParaRPr lang="en-US"/>
          </a:p>
        </c:txPr>
        <c:crossAx val="36153984"/>
        <c:crosses val="autoZero"/>
        <c:auto val="1"/>
        <c:lblAlgn val="ctr"/>
        <c:lblOffset val="100"/>
        <c:noMultiLvlLbl val="0"/>
      </c:catAx>
    </c:plotArea>
    <c:plotVisOnly val="1"/>
    <c:dispBlanksAs val="zero"/>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'Tulokset(F2)'!$C$185:$C$189</c:f>
              <c:strCache>
                <c:ptCount val="5"/>
                <c:pt idx="0">
                  <c:v>Yes, I can easily demonstrate this</c:v>
                </c:pt>
                <c:pt idx="1">
                  <c:v>This is already work in progress</c:v>
                </c:pt>
                <c:pt idx="2">
                  <c:v>Uncertain, I would need to find out</c:v>
                </c:pt>
                <c:pt idx="3">
                  <c:v>No, I think there is a gap</c:v>
                </c:pt>
                <c:pt idx="4">
                  <c:v>Not relevant</c:v>
                </c:pt>
              </c:strCache>
            </c:strRef>
          </c:cat>
          <c:val>
            <c:numRef>
              <c:f>'Tulokset(F2)'!$D$185:$D$189</c:f>
              <c:numCache>
                <c:formatCode>0.0%</c:formatCode>
                <c:ptCount val="5"/>
                <c:pt idx="0">
                  <c:v>0.42299999999999999</c:v>
                </c:pt>
                <c:pt idx="1">
                  <c:v>0.19</c:v>
                </c:pt>
                <c:pt idx="2">
                  <c:v>0.125</c:v>
                </c:pt>
                <c:pt idx="3">
                  <c:v>0.24399999999999999</c:v>
                </c:pt>
                <c:pt idx="4">
                  <c:v>1.7999999999999999E-2</c:v>
                </c:pt>
              </c:numCache>
            </c:numRef>
          </c:val>
        </c:ser>
        <c:dLbls>
          <c:showLegendKey val="0"/>
          <c:showVal val="0"/>
          <c:showCatName val="0"/>
          <c:showSerName val="0"/>
          <c:showPercent val="0"/>
          <c:showBubbleSize val="0"/>
        </c:dLbls>
        <c:gapWidth val="100"/>
        <c:axId val="36388864"/>
        <c:axId val="36239616"/>
      </c:barChart>
      <c:valAx>
        <c:axId val="36239616"/>
        <c:scaling>
          <c:orientation val="minMax"/>
        </c:scaling>
        <c:delete val="0"/>
        <c:axPos val="b"/>
        <c:majorGridlines/>
        <c:numFmt formatCode="0.0%" sourceLinked="1"/>
        <c:majorTickMark val="out"/>
        <c:minorTickMark val="none"/>
        <c:tickLblPos val="nextTo"/>
        <c:crossAx val="36388864"/>
        <c:crosses val="autoZero"/>
        <c:crossBetween val="between"/>
      </c:valAx>
      <c:catAx>
        <c:axId val="36388864"/>
        <c:scaling>
          <c:orientation val="minMax"/>
        </c:scaling>
        <c:delete val="0"/>
        <c:axPos val="l"/>
        <c:majorTickMark val="out"/>
        <c:minorTickMark val="none"/>
        <c:tickLblPos val="nextTo"/>
        <c:txPr>
          <a:bodyPr/>
          <a:lstStyle/>
          <a:p>
            <a:pPr>
              <a:defRPr sz="1400"/>
            </a:pPr>
            <a:endParaRPr lang="en-US"/>
          </a:p>
        </c:txPr>
        <c:crossAx val="36239616"/>
        <c:crosses val="autoZero"/>
        <c:auto val="1"/>
        <c:lblAlgn val="ctr"/>
        <c:lblOffset val="100"/>
        <c:noMultiLvlLbl val="0"/>
      </c:catAx>
    </c:plotArea>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numFmt formatCode="0%;;;" sourceLinked="0"/>
            <c:dLblPos val="ctr"/>
            <c:showLegendKey val="0"/>
            <c:showVal val="1"/>
            <c:showCatName val="0"/>
            <c:showSerName val="0"/>
            <c:showPercent val="0"/>
            <c:showBubbleSize val="0"/>
            <c:showLeaderLines val="0"/>
          </c:dLbls>
          <c:cat>
            <c:strRef>
              <c:f>'Tulokset(F2)'!$C$217:$C$221</c:f>
              <c:strCache>
                <c:ptCount val="5"/>
                <c:pt idx="0">
                  <c:v>Yes, I can easily demonstrate this</c:v>
                </c:pt>
                <c:pt idx="1">
                  <c:v>This is already work in progress</c:v>
                </c:pt>
                <c:pt idx="2">
                  <c:v>Uncertain, I would need to find out</c:v>
                </c:pt>
                <c:pt idx="3">
                  <c:v>No, I think there is a gap</c:v>
                </c:pt>
                <c:pt idx="4">
                  <c:v>Not relevant</c:v>
                </c:pt>
              </c:strCache>
            </c:strRef>
          </c:cat>
          <c:val>
            <c:numRef>
              <c:f>'Tulokset(F2)'!$D$217:$D$221</c:f>
              <c:numCache>
                <c:formatCode>0.0%</c:formatCode>
                <c:ptCount val="5"/>
                <c:pt idx="0">
                  <c:v>0.36699999999999999</c:v>
                </c:pt>
                <c:pt idx="1">
                  <c:v>0.20100000000000001</c:v>
                </c:pt>
                <c:pt idx="2">
                  <c:v>0.10100000000000001</c:v>
                </c:pt>
                <c:pt idx="3">
                  <c:v>0.20100000000000001</c:v>
                </c:pt>
                <c:pt idx="4">
                  <c:v>0.13</c:v>
                </c:pt>
              </c:numCache>
            </c:numRef>
          </c:val>
        </c:ser>
        <c:dLbls>
          <c:showLegendKey val="0"/>
          <c:showVal val="0"/>
          <c:showCatName val="0"/>
          <c:showSerName val="0"/>
          <c:showPercent val="0"/>
          <c:showBubbleSize val="0"/>
        </c:dLbls>
        <c:gapWidth val="100"/>
        <c:axId val="41692544"/>
        <c:axId val="41691008"/>
      </c:barChart>
      <c:valAx>
        <c:axId val="41691008"/>
        <c:scaling>
          <c:orientation val="minMax"/>
        </c:scaling>
        <c:delete val="0"/>
        <c:axPos val="b"/>
        <c:majorGridlines/>
        <c:numFmt formatCode="0.0%" sourceLinked="1"/>
        <c:majorTickMark val="out"/>
        <c:minorTickMark val="none"/>
        <c:tickLblPos val="nextTo"/>
        <c:crossAx val="41692544"/>
        <c:crosses val="autoZero"/>
        <c:crossBetween val="between"/>
      </c:valAx>
      <c:catAx>
        <c:axId val="41692544"/>
        <c:scaling>
          <c:orientation val="minMax"/>
        </c:scaling>
        <c:delete val="0"/>
        <c:axPos val="l"/>
        <c:majorTickMark val="out"/>
        <c:minorTickMark val="none"/>
        <c:tickLblPos val="nextTo"/>
        <c:txPr>
          <a:bodyPr/>
          <a:lstStyle/>
          <a:p>
            <a:pPr>
              <a:defRPr sz="1400"/>
            </a:pPr>
            <a:endParaRPr lang="en-US"/>
          </a:p>
        </c:txPr>
        <c:crossAx val="41691008"/>
        <c:crosses val="autoZero"/>
        <c:auto val="1"/>
        <c:lblAlgn val="ctr"/>
        <c:lblOffset val="100"/>
        <c:noMultiLvlLbl val="0"/>
      </c:catAx>
    </c:plotArea>
    <c:plotVisOnly val="1"/>
    <c:dispBlanksAs val="zero"/>
    <c:showDLblsOverMax val="1"/>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0.75146</cdr:x>
      <cdr:y>0.72421</cdr:y>
    </cdr:from>
    <cdr:to>
      <cdr:x>1</cdr:x>
      <cdr:y>0.82767</cdr:y>
    </cdr:to>
    <cdr:sp macro="" textlink="">
      <cdr:nvSpPr>
        <cdr:cNvPr id="2" name="Tekstiruutu 1"/>
        <cdr:cNvSpPr txBox="1"/>
      </cdr:nvSpPr>
      <cdr:spPr>
        <a:xfrm xmlns:a="http://schemas.openxmlformats.org/drawingml/2006/main">
          <a:off x="5256584" y="3024336"/>
          <a:ext cx="17385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2000" b="1" dirty="0" err="1" smtClean="0"/>
            <a:t>Seveso-plants</a:t>
          </a:r>
          <a:endParaRPr lang="fi-FI" sz="1100" b="1" dirty="0"/>
        </a:p>
      </cdr:txBody>
    </cdr:sp>
  </cdr:relSizeAnchor>
  <cdr:relSizeAnchor xmlns:cdr="http://schemas.openxmlformats.org/drawingml/2006/chartDrawing">
    <cdr:from>
      <cdr:x>0.66911</cdr:x>
      <cdr:y>0.55178</cdr:y>
    </cdr:from>
    <cdr:to>
      <cdr:x>0.76176</cdr:x>
      <cdr:y>0.70697</cdr:y>
    </cdr:to>
    <cdr:cxnSp macro="">
      <cdr:nvCxnSpPr>
        <cdr:cNvPr id="4" name="Suora nuoliyhdysviiva 3"/>
        <cdr:cNvCxnSpPr/>
      </cdr:nvCxnSpPr>
      <cdr:spPr bwMode="auto">
        <a:xfrm xmlns:a="http://schemas.openxmlformats.org/drawingml/2006/main" flipH="1" flipV="1">
          <a:off x="4680520" y="2304256"/>
          <a:ext cx="648072" cy="648072"/>
        </a:xfrm>
        <a:prstGeom xmlns:a="http://schemas.openxmlformats.org/drawingml/2006/main" prst="straightConnector1">
          <a:avLst/>
        </a:prstGeom>
        <a:solidFill xmlns:a="http://schemas.openxmlformats.org/drawingml/2006/main">
          <a:schemeClr val="accent1"/>
        </a:solidFill>
        <a:ln xmlns:a="http://schemas.openxmlformats.org/drawingml/2006/main" w="5715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0.525</cdr:x>
      <cdr:y>0.79318</cdr:y>
    </cdr:from>
    <cdr:to>
      <cdr:x>0.75146</cdr:x>
      <cdr:y>0.81043</cdr:y>
    </cdr:to>
    <cdr:cxnSp macro="">
      <cdr:nvCxnSpPr>
        <cdr:cNvPr id="6" name="Suora nuoliyhdysviiva 5"/>
        <cdr:cNvCxnSpPr/>
      </cdr:nvCxnSpPr>
      <cdr:spPr bwMode="auto">
        <a:xfrm xmlns:a="http://schemas.openxmlformats.org/drawingml/2006/main" flipH="1" flipV="1">
          <a:off x="3672408" y="3312368"/>
          <a:ext cx="1584176" cy="72008"/>
        </a:xfrm>
        <a:prstGeom xmlns:a="http://schemas.openxmlformats.org/drawingml/2006/main" prst="straightConnector1">
          <a:avLst/>
        </a:prstGeom>
        <a:solidFill xmlns:a="http://schemas.openxmlformats.org/drawingml/2006/main">
          <a:schemeClr val="accent1"/>
        </a:solidFill>
        <a:ln xmlns:a="http://schemas.openxmlformats.org/drawingml/2006/main" w="5715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0.01029</cdr:x>
      <cdr:y>0.01724</cdr:y>
    </cdr:from>
    <cdr:to>
      <cdr:x>0.59705</cdr:x>
      <cdr:y>0.18967</cdr:y>
    </cdr:to>
    <cdr:sp macro="" textlink="">
      <cdr:nvSpPr>
        <cdr:cNvPr id="7" name="Tekstiruutu 6"/>
        <cdr:cNvSpPr txBox="1"/>
      </cdr:nvSpPr>
      <cdr:spPr>
        <a:xfrm xmlns:a="http://schemas.openxmlformats.org/drawingml/2006/main">
          <a:off x="72008" y="72008"/>
          <a:ext cx="410445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2000" b="1" dirty="0" smtClean="0"/>
            <a:t>The </a:t>
          </a:r>
          <a:r>
            <a:rPr lang="fi-FI" sz="2000" b="1" dirty="0" err="1" smtClean="0"/>
            <a:t>extent</a:t>
          </a:r>
          <a:r>
            <a:rPr lang="fi-FI" sz="2000" b="1" dirty="0" smtClean="0"/>
            <a:t> of </a:t>
          </a:r>
          <a:r>
            <a:rPr lang="fi-FI" sz="2000" b="1" dirty="0" err="1" smtClean="0"/>
            <a:t>operations</a:t>
          </a:r>
          <a:endParaRPr lang="fi-FI"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EB8F0-8BA2-4176-9F76-9DE14DA11D3A}" type="datetimeFigureOut">
              <a:rPr lang="fi-FI" smtClean="0"/>
              <a:pPr/>
              <a:t>18.9.2015</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742C3-3433-4533-9F2A-BF773061AEFB}" type="slidenum">
              <a:rPr lang="fi-FI" smtClean="0"/>
              <a:pPr/>
              <a:t>‹#›</a:t>
            </a:fld>
            <a:endParaRPr lang="fi-FI"/>
          </a:p>
        </p:txBody>
      </p:sp>
    </p:spTree>
    <p:extLst>
      <p:ext uri="{BB962C8B-B14F-4D97-AF65-F5344CB8AC3E}">
        <p14:creationId xmlns:p14="http://schemas.microsoft.com/office/powerpoint/2010/main" val="23135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Occupational</a:t>
            </a:r>
            <a:r>
              <a:rPr lang="fi-FI" dirty="0" smtClean="0"/>
              <a:t> </a:t>
            </a:r>
            <a:r>
              <a:rPr lang="fi-FI" dirty="0" err="1" smtClean="0"/>
              <a:t>safety</a:t>
            </a:r>
            <a:r>
              <a:rPr lang="fi-FI" dirty="0" smtClean="0"/>
              <a:t> is </a:t>
            </a:r>
            <a:r>
              <a:rPr lang="fi-FI" dirty="0" err="1" smtClean="0"/>
              <a:t>still</a:t>
            </a:r>
            <a:r>
              <a:rPr lang="fi-FI" dirty="0" smtClean="0"/>
              <a:t> </a:t>
            </a:r>
            <a:r>
              <a:rPr lang="fi-FI" dirty="0" err="1" smtClean="0"/>
              <a:t>strong</a:t>
            </a:r>
            <a:endParaRPr lang="fi-FI" dirty="0"/>
          </a:p>
        </p:txBody>
      </p:sp>
      <p:sp>
        <p:nvSpPr>
          <p:cNvPr id="4" name="Dian numeron paikkamerkki 3"/>
          <p:cNvSpPr>
            <a:spLocks noGrp="1"/>
          </p:cNvSpPr>
          <p:nvPr>
            <p:ph type="sldNum" sz="quarter" idx="10"/>
          </p:nvPr>
        </p:nvSpPr>
        <p:spPr/>
        <p:txBody>
          <a:bodyPr/>
          <a:lstStyle/>
          <a:p>
            <a:fld id="{ED0742C3-3433-4533-9F2A-BF773061AEFB}" type="slidenum">
              <a:rPr lang="fi-FI" smtClean="0"/>
              <a:pPr/>
              <a:t>6</a:t>
            </a:fld>
            <a:endParaRPr lang="fi-FI"/>
          </a:p>
        </p:txBody>
      </p:sp>
    </p:spTree>
    <p:extLst>
      <p:ext uri="{BB962C8B-B14F-4D97-AF65-F5344CB8AC3E}">
        <p14:creationId xmlns:p14="http://schemas.microsoft.com/office/powerpoint/2010/main" val="2927908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8" name="Kuva 7" descr="etusivun_tausta.jpg"/>
          <p:cNvPicPr>
            <a:picLocks noChangeAspect="1"/>
          </p:cNvPicPr>
          <p:nvPr/>
        </p:nvPicPr>
        <p:blipFill>
          <a:blip r:embed="rId2" cstate="print"/>
          <a:stretch>
            <a:fillRect/>
          </a:stretch>
        </p:blipFill>
        <p:spPr>
          <a:xfrm>
            <a:off x="0" y="0"/>
            <a:ext cx="9144000" cy="6858000"/>
          </a:xfrm>
          <a:prstGeom prst="rect">
            <a:avLst/>
          </a:prstGeom>
        </p:spPr>
      </p:pic>
      <p:sp>
        <p:nvSpPr>
          <p:cNvPr id="10250" name="Rectangle 10"/>
          <p:cNvSpPr>
            <a:spLocks noGrp="1" noChangeArrowheads="1"/>
          </p:cNvSpPr>
          <p:nvPr>
            <p:ph type="ctrTitle"/>
          </p:nvPr>
        </p:nvSpPr>
        <p:spPr>
          <a:xfrm>
            <a:off x="1028700" y="1543050"/>
            <a:ext cx="3581400" cy="1600198"/>
          </a:xfrm>
        </p:spPr>
        <p:txBody>
          <a:bodyPr lIns="0" tIns="0" rIns="0" bIns="0" anchor="t"/>
          <a:lstStyle>
            <a:lvl1pPr>
              <a:lnSpc>
                <a:spcPts val="4000"/>
              </a:lnSpc>
              <a:defRPr sz="4000" b="0" baseline="0">
                <a:solidFill>
                  <a:schemeClr val="accent2"/>
                </a:solidFill>
              </a:defRPr>
            </a:lvl1pPr>
          </a:lstStyle>
          <a:p>
            <a:r>
              <a:rPr lang="fi-FI" noProof="0" dirty="0" smtClean="0"/>
              <a:t>Muokkaa </a:t>
            </a:r>
            <a:r>
              <a:rPr lang="fi-FI" noProof="0" dirty="0" err="1" smtClean="0"/>
              <a:t>perustyyl</a:t>
            </a:r>
            <a:r>
              <a:rPr lang="fi-FI" noProof="0" dirty="0" smtClean="0"/>
              <a:t>. </a:t>
            </a:r>
            <a:r>
              <a:rPr lang="fi-FI" noProof="0" dirty="0" err="1" smtClean="0"/>
              <a:t>napsautt</a:t>
            </a:r>
            <a:r>
              <a:rPr lang="fi-FI" noProof="0" dirty="0" smtClean="0"/>
              <a:t>.</a:t>
            </a:r>
            <a:endParaRPr lang="fi-FI" noProof="0" dirty="0"/>
          </a:p>
        </p:txBody>
      </p:sp>
      <p:sp>
        <p:nvSpPr>
          <p:cNvPr id="9" name="DUCompanyTitle" hidden="1"/>
          <p:cNvSpPr/>
          <p:nvPr/>
        </p:nvSpPr>
        <p:spPr>
          <a:xfrm>
            <a:off x="1028700" y="866001"/>
            <a:ext cx="4572000" cy="276999"/>
          </a:xfrm>
          <a:prstGeom prst="rect">
            <a:avLst/>
          </a:prstGeom>
        </p:spPr>
        <p:txBody>
          <a:bodyPr wrap="square" lIns="0" tIns="0" rIns="0" bIns="0">
            <a:spAutoFit/>
          </a:bodyPr>
          <a:lstStyle/>
          <a:p>
            <a:pPr lvl="0"/>
            <a:r>
              <a:rPr lang="fi-FI" sz="1800" b="1" smtClean="0">
                <a:solidFill>
                  <a:schemeClr val="tx2"/>
                </a:solidFill>
                <a:latin typeface="Calibri"/>
                <a:cs typeface="Calibri"/>
              </a:rPr>
              <a:t> </a:t>
            </a:r>
            <a:endParaRPr lang="fi-FI" sz="1800" b="1" dirty="0">
              <a:solidFill>
                <a:schemeClr val="tx2"/>
              </a:solidFill>
              <a:latin typeface="Calibri"/>
              <a:cs typeface="Calibri"/>
            </a:endParaRPr>
          </a:p>
        </p:txBody>
      </p:sp>
      <p:sp>
        <p:nvSpPr>
          <p:cNvPr id="6" name="dauthoranddate"/>
          <p:cNvSpPr txBox="1"/>
          <p:nvPr userDrawn="1"/>
        </p:nvSpPr>
        <p:spPr>
          <a:xfrm>
            <a:off x="1029600" y="1170000"/>
            <a:ext cx="4971600" cy="312522"/>
          </a:xfrm>
          <a:prstGeom prst="rect">
            <a:avLst/>
          </a:prstGeom>
          <a:noFill/>
        </p:spPr>
        <p:txBody>
          <a:bodyPr wrap="square" lIns="0" tIns="46800" rIns="0" bIns="46800" rtlCol="0">
            <a:spAutoFit/>
          </a:bodyPr>
          <a:lstStyle/>
          <a:p>
            <a:pPr>
              <a:lnSpc>
                <a:spcPts val="1700"/>
              </a:lnSpc>
            </a:pPr>
            <a:r>
              <a:rPr lang="fi-FI" smtClean="0"/>
              <a:t>Sara Lax | 17.9.2015</a:t>
            </a:r>
            <a:endParaRPr lang="fi-FI"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ei väliotsikko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3780000"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Sisällön paikkamerkki 6"/>
          <p:cNvSpPr>
            <a:spLocks noGrp="1"/>
          </p:cNvSpPr>
          <p:nvPr>
            <p:ph sz="quarter" idx="14"/>
          </p:nvPr>
        </p:nvSpPr>
        <p:spPr>
          <a:xfrm>
            <a:off x="4744800" y="1576800"/>
            <a:ext cx="3780000"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7792577" cy="4190400"/>
          </a:xfrm>
        </p:spPr>
        <p:txBody>
          <a:bodyPr/>
          <a:lstStyle>
            <a:lvl1pPr marL="268288" indent="-268288">
              <a:buClr>
                <a:schemeClr val="tx1"/>
              </a:buClr>
              <a:buSzPct val="100000"/>
              <a:buFont typeface="Arial" pitchFamily="34" charset="0"/>
              <a:buChar char="•"/>
              <a:defRPr sz="2500" b="0" cap="none">
                <a:solidFill>
                  <a:schemeClr val="tx1"/>
                </a:solidFill>
              </a:defRPr>
            </a:lvl1pPr>
            <a:lvl2pPr marL="538163" indent="-276225">
              <a:buFont typeface="Calibri" pitchFamily="34" charset="0"/>
              <a:buChar char="‒"/>
              <a:defRPr/>
            </a:lvl2pPr>
            <a:lvl3pPr marL="541338" indent="-280988">
              <a:buFont typeface="Arial" pitchFamily="34" charset="0"/>
              <a:buChar char="•"/>
              <a:defRPr/>
            </a:lvl3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uva oike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8" name="Sisällön paikkamerkki 7"/>
          <p:cNvSpPr>
            <a:spLocks noGrp="1"/>
          </p:cNvSpPr>
          <p:nvPr>
            <p:ph sz="quarter" idx="13" hasCustomPrompt="1"/>
          </p:nvPr>
        </p:nvSpPr>
        <p:spPr>
          <a:xfrm>
            <a:off x="730801" y="1576800"/>
            <a:ext cx="5093334" cy="43488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6115560" y="1765300"/>
            <a:ext cx="2526790" cy="3390900"/>
          </a:xfrm>
        </p:spPr>
        <p:txBody>
          <a:bodyPr/>
          <a:lstStyle/>
          <a:p>
            <a:r>
              <a:rPr lang="fi-FI" smtClean="0"/>
              <a:t>Lisää kuva napsauttamalla kuvaketta</a:t>
            </a:r>
            <a:endParaRPr lang="fi-FI"/>
          </a:p>
        </p:txBody>
      </p:sp>
      <p:sp>
        <p:nvSpPr>
          <p:cNvPr id="11" name="Tekstin paikkamerkki 10"/>
          <p:cNvSpPr>
            <a:spLocks noGrp="1"/>
          </p:cNvSpPr>
          <p:nvPr>
            <p:ph type="body" sz="quarter" idx="15" hasCustomPrompt="1"/>
          </p:nvPr>
        </p:nvSpPr>
        <p:spPr>
          <a:xfrm>
            <a:off x="8646193" y="3537379"/>
            <a:ext cx="134936" cy="1368000"/>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uva vasemma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8" name="Sisällön paikkamerkki 7"/>
          <p:cNvSpPr>
            <a:spLocks noGrp="1"/>
          </p:cNvSpPr>
          <p:nvPr>
            <p:ph sz="quarter" idx="13"/>
          </p:nvPr>
        </p:nvSpPr>
        <p:spPr>
          <a:xfrm>
            <a:off x="5689600" y="1576800"/>
            <a:ext cx="2832560" cy="43488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0" name="Kuvan paikkamerkki 9"/>
          <p:cNvSpPr>
            <a:spLocks noGrp="1"/>
          </p:cNvSpPr>
          <p:nvPr>
            <p:ph type="pic" sz="quarter" idx="14"/>
          </p:nvPr>
        </p:nvSpPr>
        <p:spPr>
          <a:xfrm>
            <a:off x="825500" y="1803400"/>
            <a:ext cx="4521200" cy="3390900"/>
          </a:xfrm>
        </p:spPr>
        <p:txBody>
          <a:bodyPr/>
          <a:lstStyle/>
          <a:p>
            <a:r>
              <a:rPr lang="fi-FI" smtClean="0"/>
              <a:t>Lisää kuva napsauttamalla kuvaketta</a:t>
            </a:r>
            <a:endParaRPr lang="fi-FI"/>
          </a:p>
        </p:txBody>
      </p:sp>
      <p:sp>
        <p:nvSpPr>
          <p:cNvPr id="11" name="Tekstin paikkamerkki 10"/>
          <p:cNvSpPr>
            <a:spLocks noGrp="1"/>
          </p:cNvSpPr>
          <p:nvPr>
            <p:ph type="body" sz="quarter" idx="16" hasCustomPrompt="1"/>
          </p:nvPr>
        </p:nvSpPr>
        <p:spPr>
          <a:xfrm>
            <a:off x="690564" y="3575479"/>
            <a:ext cx="134936" cy="1368000"/>
          </a:xfrm>
        </p:spPr>
        <p:txBody>
          <a:bodyPr vert="vert270" lIns="0" tIns="0" rIns="0" bIns="0" anchor="b"/>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kuvaa oikealla">
    <p:spTree>
      <p:nvGrpSpPr>
        <p:cNvPr id="1" name=""/>
        <p:cNvGrpSpPr/>
        <p:nvPr/>
      </p:nvGrpSpPr>
      <p:grpSpPr>
        <a:xfrm>
          <a:off x="0" y="0"/>
          <a:ext cx="0" cy="0"/>
          <a:chOff x="0" y="0"/>
          <a:chExt cx="0" cy="0"/>
        </a:xfrm>
      </p:grpSpPr>
      <p:sp>
        <p:nvSpPr>
          <p:cNvPr id="2" name="Otsikko 1"/>
          <p:cNvSpPr>
            <a:spLocks noGrp="1"/>
          </p:cNvSpPr>
          <p:nvPr>
            <p:ph type="title"/>
          </p:nvPr>
        </p:nvSpPr>
        <p:spPr>
          <a:xfrm>
            <a:off x="729124" y="467284"/>
            <a:ext cx="5938376" cy="970514"/>
          </a:xfrm>
        </p:spPr>
        <p:txBody>
          <a:bodyPr/>
          <a:lstStyle/>
          <a:p>
            <a:r>
              <a:rPr lang="fi-FI" smtClean="0"/>
              <a:t>Muokkaa perustyyl. napsautt.</a:t>
            </a:r>
            <a:endParaRPr lang="fi-FI"/>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7"/>
          <p:cNvSpPr>
            <a:spLocks noGrp="1"/>
          </p:cNvSpPr>
          <p:nvPr>
            <p:ph sz="quarter" idx="13" hasCustomPrompt="1"/>
          </p:nvPr>
        </p:nvSpPr>
        <p:spPr>
          <a:xfrm>
            <a:off x="730800" y="1576800"/>
            <a:ext cx="5936699" cy="4190500"/>
          </a:xfrm>
        </p:spPr>
        <p:txBody>
          <a:bodyPr/>
          <a:lstStyle/>
          <a:p>
            <a:pPr lvl="0"/>
            <a:r>
              <a:rPr lang="fi-FI" dirty="0" smtClean="0"/>
              <a:t>Muokkaa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 name="Kuvan paikkamerkki 8"/>
          <p:cNvSpPr>
            <a:spLocks noGrp="1"/>
          </p:cNvSpPr>
          <p:nvPr>
            <p:ph type="pic" sz="quarter" idx="14"/>
          </p:nvPr>
        </p:nvSpPr>
        <p:spPr>
          <a:xfrm>
            <a:off x="7023100" y="492684"/>
            <a:ext cx="1618860" cy="1620000"/>
          </a:xfrm>
        </p:spPr>
        <p:txBody>
          <a:bodyPr/>
          <a:lstStyle/>
          <a:p>
            <a:r>
              <a:rPr lang="fi-FI" smtClean="0"/>
              <a:t>Lisää kuva napsauttamalla kuvaketta</a:t>
            </a:r>
            <a:endParaRPr lang="fi-FI"/>
          </a:p>
        </p:txBody>
      </p:sp>
      <p:sp>
        <p:nvSpPr>
          <p:cNvPr id="10" name="Kuvan paikkamerkki 8"/>
          <p:cNvSpPr>
            <a:spLocks noGrp="1"/>
          </p:cNvSpPr>
          <p:nvPr>
            <p:ph type="pic" sz="quarter" idx="15"/>
          </p:nvPr>
        </p:nvSpPr>
        <p:spPr>
          <a:xfrm>
            <a:off x="7023100" y="2324100"/>
            <a:ext cx="1618860" cy="1620000"/>
          </a:xfrm>
        </p:spPr>
        <p:txBody>
          <a:bodyPr/>
          <a:lstStyle/>
          <a:p>
            <a:r>
              <a:rPr lang="fi-FI" smtClean="0"/>
              <a:t>Lisää kuva napsauttamalla kuvaketta</a:t>
            </a:r>
            <a:endParaRPr lang="fi-FI"/>
          </a:p>
        </p:txBody>
      </p:sp>
      <p:sp>
        <p:nvSpPr>
          <p:cNvPr id="11" name="Kuvan paikkamerkki 8"/>
          <p:cNvSpPr>
            <a:spLocks noGrp="1"/>
          </p:cNvSpPr>
          <p:nvPr>
            <p:ph type="pic" sz="quarter" idx="16"/>
          </p:nvPr>
        </p:nvSpPr>
        <p:spPr>
          <a:xfrm>
            <a:off x="7023100" y="4147300"/>
            <a:ext cx="1618860" cy="1620000"/>
          </a:xfrm>
        </p:spPr>
        <p:txBody>
          <a:bodyPr/>
          <a:lstStyle/>
          <a:p>
            <a:r>
              <a:rPr lang="fi-FI" smtClean="0"/>
              <a:t>Lisää kuva napsauttamalla kuvaketta</a:t>
            </a:r>
            <a:endParaRPr lang="fi-FI"/>
          </a:p>
        </p:txBody>
      </p:sp>
      <p:sp>
        <p:nvSpPr>
          <p:cNvPr id="13" name="Tekstin paikkamerkki 10"/>
          <p:cNvSpPr>
            <a:spLocks noGrp="1"/>
          </p:cNvSpPr>
          <p:nvPr>
            <p:ph type="body" sz="quarter" idx="17" hasCustomPrompt="1"/>
          </p:nvPr>
        </p:nvSpPr>
        <p:spPr>
          <a:xfrm>
            <a:off x="8641960" y="4147300"/>
            <a:ext cx="134936" cy="1369179"/>
          </a:xfrm>
        </p:spPr>
        <p:txBody>
          <a:bodyPr vert="vert270" lIns="0" tIns="0" rIns="0" bIns="0"/>
          <a:lstStyle>
            <a:lvl1pPr algn="l">
              <a:lnSpc>
                <a:spcPct val="100000"/>
              </a:lnSpc>
              <a:defRPr sz="500" cap="all" spc="0" baseline="0"/>
            </a:lvl1pPr>
            <a:lvl2pPr algn="r">
              <a:lnSpc>
                <a:spcPct val="100000"/>
              </a:lnSpc>
              <a:defRPr sz="800" cap="none"/>
            </a:lvl2pPr>
            <a:lvl3pPr algn="r">
              <a:lnSpc>
                <a:spcPct val="100000"/>
              </a:lnSpc>
              <a:defRPr sz="800" cap="none"/>
            </a:lvl3pPr>
            <a:lvl4pPr algn="r">
              <a:lnSpc>
                <a:spcPct val="100000"/>
              </a:lnSpc>
              <a:defRPr sz="800" cap="none"/>
            </a:lvl4pPr>
            <a:lvl5pPr algn="r">
              <a:lnSpc>
                <a:spcPct val="100000"/>
              </a:lnSpc>
              <a:defRPr sz="800" cap="none"/>
            </a:lvl5pPr>
          </a:lstStyle>
          <a:p>
            <a:pPr lvl="0"/>
            <a:r>
              <a:rPr lang="fi-FI" dirty="0" smtClean="0"/>
              <a:t>© Valokuvaajan Nimi</a:t>
            </a:r>
            <a:endParaRPr lang="fi-FI"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äliotsikkodia">
    <p:spTree>
      <p:nvGrpSpPr>
        <p:cNvPr id="1" name=""/>
        <p:cNvGrpSpPr/>
        <p:nvPr/>
      </p:nvGrpSpPr>
      <p:grpSpPr>
        <a:xfrm>
          <a:off x="0" y="0"/>
          <a:ext cx="0" cy="0"/>
          <a:chOff x="0" y="0"/>
          <a:chExt cx="0" cy="0"/>
        </a:xfrm>
      </p:grpSpPr>
      <p:pic>
        <p:nvPicPr>
          <p:cNvPr id="4" name="Kuva 3" descr="valisivun_tausta.jpg"/>
          <p:cNvPicPr>
            <a:picLocks noChangeAspect="1"/>
          </p:cNvPicPr>
          <p:nvPr/>
        </p:nvPicPr>
        <p:blipFill>
          <a:blip r:embed="rId2" cstate="print"/>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1192163" y="3708400"/>
            <a:ext cx="3583037" cy="970514"/>
          </a:xfrm>
        </p:spPr>
        <p:txBody>
          <a:bodyPr/>
          <a:lstStyle>
            <a:lvl1pPr>
              <a:defRPr baseline="0">
                <a:solidFill>
                  <a:schemeClr val="bg1"/>
                </a:solidFill>
              </a:defRPr>
            </a:lvl1pPr>
          </a:lstStyle>
          <a:p>
            <a:r>
              <a:rPr lang="fi-FI" dirty="0" smtClean="0"/>
              <a:t>Väliotsikko</a:t>
            </a: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iitosdia">
    <p:spTree>
      <p:nvGrpSpPr>
        <p:cNvPr id="1" name=""/>
        <p:cNvGrpSpPr/>
        <p:nvPr/>
      </p:nvGrpSpPr>
      <p:grpSpPr>
        <a:xfrm>
          <a:off x="0" y="0"/>
          <a:ext cx="0" cy="0"/>
          <a:chOff x="0" y="0"/>
          <a:chExt cx="0" cy="0"/>
        </a:xfrm>
      </p:grpSpPr>
      <p:pic>
        <p:nvPicPr>
          <p:cNvPr id="5" name="Kuva 4" descr="kiitossivun_tausta.jpg"/>
          <p:cNvPicPr>
            <a:picLocks noChangeAspect="1"/>
          </p:cNvPicPr>
          <p:nvPr/>
        </p:nvPicPr>
        <p:blipFill>
          <a:blip r:embed="rId2" cstate="print"/>
          <a:stretch>
            <a:fillRect/>
          </a:stretch>
        </p:blipFill>
        <p:spPr>
          <a:xfrm>
            <a:off x="0" y="0"/>
            <a:ext cx="9144000" cy="6858000"/>
          </a:xfrm>
          <a:prstGeom prst="rect">
            <a:avLst/>
          </a:prstGeom>
        </p:spPr>
      </p:pic>
      <p:sp>
        <p:nvSpPr>
          <p:cNvPr id="2" name="Otsikko 1"/>
          <p:cNvSpPr>
            <a:spLocks noGrp="1"/>
          </p:cNvSpPr>
          <p:nvPr>
            <p:ph type="title" hasCustomPrompt="1"/>
          </p:nvPr>
        </p:nvSpPr>
        <p:spPr>
          <a:xfrm>
            <a:off x="945841" y="1557099"/>
            <a:ext cx="3816659" cy="543402"/>
          </a:xfrm>
        </p:spPr>
        <p:txBody>
          <a:bodyPr/>
          <a:lstStyle>
            <a:lvl1pPr>
              <a:defRPr sz="4000" b="0" baseline="0"/>
            </a:lvl1pPr>
          </a:lstStyle>
          <a:p>
            <a:r>
              <a:rPr lang="fi-FI" dirty="0" smtClean="0"/>
              <a:t>Kiitosteksti tähän</a:t>
            </a: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sisältö, ei väliotsikko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3" y="1576801"/>
            <a:ext cx="7792577" cy="4190400"/>
          </a:xfrm>
        </p:spPr>
        <p:txBody>
          <a:bodyPr/>
          <a:lstStyle>
            <a:lvl1pPr marL="265113" indent="-265113">
              <a:buClrTx/>
              <a:buSzPct val="100000"/>
              <a:buFont typeface="Arial" pitchFamily="34" charset="0"/>
              <a:buChar char="•"/>
              <a:defRPr sz="2500" b="0" cap="none" baseline="0">
                <a:solidFill>
                  <a:schemeClr val="tx1"/>
                </a:solidFill>
              </a:defRPr>
            </a:lvl1pPr>
            <a:lvl2pPr marL="539750" indent="-274638">
              <a:buFont typeface="Calibri" pitchFamily="34" charset="0"/>
              <a:buChar char="–"/>
              <a:defRPr/>
            </a:lvl2pPr>
            <a:lvl3pPr marL="804863" indent="-265113">
              <a:buFont typeface="Arial" pitchFamily="34" charset="0"/>
              <a:buChar char="•"/>
              <a:defRPr/>
            </a:lvl3pPr>
            <a:lvl4pPr marL="804863" indent="-265113">
              <a:defRPr/>
            </a:lvl4pPr>
            <a:lvl5pPr marL="804863" indent="-265113">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smtClean="0"/>
              <a:t>Lisää otsikko napsauttamalla</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5" name="Dian numeron paikkamerkki 4"/>
          <p:cNvSpPr>
            <a:spLocks noGrp="1"/>
          </p:cNvSpPr>
          <p:nvPr>
            <p:ph type="sldNum" sz="quarter" idx="12"/>
          </p:nvPr>
        </p:nvSpPr>
        <p:spPr/>
        <p:txBody>
          <a:bodyPr/>
          <a:lstStyle/>
          <a:p>
            <a:fld id="{AAB609F5-C6D5-464C-B5EE-FDAE4782BBCF}" type="slidenum">
              <a:rPr lang="fi-FI" smtClean="0"/>
              <a:pPr/>
              <a:t>‹#›</a:t>
            </a:fld>
            <a:endParaRPr lang="fi-FI"/>
          </a:p>
        </p:txBody>
      </p:sp>
      <p:sp>
        <p:nvSpPr>
          <p:cNvPr id="7" name="Sisällön paikkamerkki 6"/>
          <p:cNvSpPr>
            <a:spLocks noGrp="1"/>
          </p:cNvSpPr>
          <p:nvPr>
            <p:ph sz="quarter" idx="13"/>
          </p:nvPr>
        </p:nvSpPr>
        <p:spPr>
          <a:xfrm>
            <a:off x="729122" y="1576801"/>
            <a:ext cx="3780000" cy="4190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Sisällön paikkamerkki 6"/>
          <p:cNvSpPr>
            <a:spLocks noGrp="1"/>
          </p:cNvSpPr>
          <p:nvPr>
            <p:ph sz="quarter" idx="14"/>
          </p:nvPr>
        </p:nvSpPr>
        <p:spPr>
          <a:xfrm>
            <a:off x="4744800" y="1576800"/>
            <a:ext cx="3780000" cy="4190400"/>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Kuva 12" descr="alareuna.jpg"/>
          <p:cNvPicPr>
            <a:picLocks noChangeAspect="1"/>
          </p:cNvPicPr>
          <p:nvPr/>
        </p:nvPicPr>
        <p:blipFill>
          <a:blip r:embed="rId12" cstate="print"/>
          <a:stretch>
            <a:fillRect/>
          </a:stretch>
        </p:blipFill>
        <p:spPr>
          <a:xfrm>
            <a:off x="0" y="6017895"/>
            <a:ext cx="9144000" cy="840105"/>
          </a:xfrm>
          <a:prstGeom prst="rect">
            <a:avLst/>
          </a:prstGeom>
        </p:spPr>
      </p:pic>
      <p:sp>
        <p:nvSpPr>
          <p:cNvPr id="9228" name="Rectangle 12"/>
          <p:cNvSpPr>
            <a:spLocks noGrp="1" noChangeArrowheads="1"/>
          </p:cNvSpPr>
          <p:nvPr>
            <p:ph type="ftr" sz="quarter" idx="3"/>
          </p:nvPr>
        </p:nvSpPr>
        <p:spPr bwMode="auto">
          <a:xfrm>
            <a:off x="2470150" y="6364814"/>
            <a:ext cx="5302250" cy="2328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l" eaLnBrk="1" hangingPunct="1">
              <a:defRPr sz="1100">
                <a:solidFill>
                  <a:schemeClr val="tx1"/>
                </a:solidFill>
                <a:latin typeface="+mn-lt"/>
              </a:defRPr>
            </a:lvl1pPr>
          </a:lstStyle>
          <a:p>
            <a:r>
              <a:rPr lang="en-US" smtClean="0"/>
              <a:t>17.9.2015 | MJV 16-18 September, 2015, The Hague, The Netherlands, Sara Lax</a:t>
            </a:r>
            <a:endParaRPr lang="fi-FI"/>
          </a:p>
        </p:txBody>
      </p:sp>
      <p:sp>
        <p:nvSpPr>
          <p:cNvPr id="9225" name="Rectangle 9"/>
          <p:cNvSpPr>
            <a:spLocks noGrp="1" noChangeArrowheads="1"/>
          </p:cNvSpPr>
          <p:nvPr>
            <p:ph type="title"/>
          </p:nvPr>
        </p:nvSpPr>
        <p:spPr bwMode="auto">
          <a:xfrm>
            <a:off x="729123" y="467284"/>
            <a:ext cx="7793037" cy="970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9226" name="Rectangle 10"/>
          <p:cNvSpPr>
            <a:spLocks noGrp="1" noChangeArrowheads="1"/>
          </p:cNvSpPr>
          <p:nvPr>
            <p:ph type="body" idx="1"/>
          </p:nvPr>
        </p:nvSpPr>
        <p:spPr bwMode="auto">
          <a:xfrm>
            <a:off x="729123" y="1575146"/>
            <a:ext cx="7793037" cy="37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9229" name="Rectangle 13"/>
          <p:cNvSpPr>
            <a:spLocks noGrp="1" noChangeArrowheads="1"/>
          </p:cNvSpPr>
          <p:nvPr>
            <p:ph type="sldNum" sz="quarter" idx="4"/>
          </p:nvPr>
        </p:nvSpPr>
        <p:spPr bwMode="auto">
          <a:xfrm>
            <a:off x="8337160" y="6330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100" b="1">
                <a:solidFill>
                  <a:schemeClr val="accent3"/>
                </a:solidFill>
                <a:latin typeface="+mn-lt"/>
              </a:defRPr>
            </a:lvl1pPr>
          </a:lstStyle>
          <a:p>
            <a:fld id="{AAB609F5-C6D5-464C-B5EE-FDAE4782BBCF}" type="slidenum">
              <a:rPr lang="fi-FI" smtClean="0"/>
              <a:pPr/>
              <a:t>‹#›</a:t>
            </a:fld>
            <a:endParaRPr lang="fi-FI"/>
          </a:p>
        </p:txBody>
      </p:sp>
      <p:sp>
        <p:nvSpPr>
          <p:cNvPr id="11" name="DUCompany" hidden="1"/>
          <p:cNvSpPr txBox="1">
            <a:spLocks/>
          </p:cNvSpPr>
          <p:nvPr/>
        </p:nvSpPr>
        <p:spPr bwMode="auto">
          <a:xfrm>
            <a:off x="2463800" y="6182409"/>
            <a:ext cx="3981450" cy="173941"/>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1800" b="1" cap="none" baseline="0">
                <a:solidFill>
                  <a:schemeClr val="tx2"/>
                </a:solidFill>
              </a:defRPr>
            </a:lvl1pPr>
          </a:lstStyle>
          <a:p>
            <a:pPr marL="0" marR="0" lvl="0" indent="0" algn="l" defTabSz="914400" rtl="0" eaLnBrk="1" fontAlgn="base" latinLnBrk="0" hangingPunct="1">
              <a:lnSpc>
                <a:spcPct val="100000"/>
              </a:lnSpc>
              <a:spcBef>
                <a:spcPct val="0"/>
              </a:spcBef>
              <a:spcAft>
                <a:spcPct val="0"/>
              </a:spcAft>
              <a:buClr>
                <a:schemeClr val="bg1"/>
              </a:buClr>
              <a:buSzPct val="25000"/>
              <a:buFont typeface="Arial"/>
              <a:buChar char="•"/>
              <a:tabLst/>
              <a:defRPr/>
            </a:pPr>
            <a:r>
              <a:rPr kumimoji="0" lang="fi-FI" sz="1100" b="1" i="0" u="none" strike="noStrike" kern="0" cap="none" spc="0" normalizeH="0" baseline="0" noProof="0" smtClean="0">
                <a:ln>
                  <a:noFill/>
                </a:ln>
                <a:solidFill>
                  <a:srgbClr val="00B487"/>
                </a:solidFill>
                <a:effectLst/>
                <a:uLnTx/>
                <a:uFillTx/>
                <a:latin typeface="+mn-lt"/>
                <a:ea typeface="+mn-ea"/>
                <a:cs typeface="+mn-cs"/>
              </a:rPr>
              <a:t> </a:t>
            </a:r>
            <a:endParaRPr kumimoji="0" lang="fi-FI" sz="1100" b="1" i="0" u="none" strike="noStrike" kern="0" cap="none" spc="0" normalizeH="0" baseline="0" noProof="0" dirty="0">
              <a:ln>
                <a:noFill/>
              </a:ln>
              <a:solidFill>
                <a:srgbClr val="00B487"/>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rtl="0" eaLnBrk="1" fontAlgn="base" hangingPunct="1">
        <a:lnSpc>
          <a:spcPts val="3500"/>
        </a:lnSpc>
        <a:spcBef>
          <a:spcPct val="0"/>
        </a:spcBef>
        <a:spcAft>
          <a:spcPct val="0"/>
        </a:spcAft>
        <a:defRPr sz="3200" b="1" baseline="0">
          <a:solidFill>
            <a:schemeClr val="accent2"/>
          </a:solidFill>
          <a:latin typeface="Calibri"/>
          <a:ea typeface="+mj-ea"/>
          <a:cs typeface="Calibri"/>
        </a:defRPr>
      </a:lvl1pPr>
      <a:lvl2pPr algn="l" rtl="0" eaLnBrk="1" fontAlgn="base" hangingPunct="1">
        <a:lnSpc>
          <a:spcPts val="3700"/>
        </a:lnSpc>
        <a:spcBef>
          <a:spcPct val="0"/>
        </a:spcBef>
        <a:spcAft>
          <a:spcPct val="0"/>
        </a:spcAft>
        <a:defRPr sz="2800" b="1">
          <a:solidFill>
            <a:srgbClr val="E50053"/>
          </a:solidFill>
          <a:latin typeface="Verdana" pitchFamily="-12" charset="0"/>
        </a:defRPr>
      </a:lvl2pPr>
      <a:lvl3pPr algn="l" rtl="0" eaLnBrk="1" fontAlgn="base" hangingPunct="1">
        <a:lnSpc>
          <a:spcPts val="3700"/>
        </a:lnSpc>
        <a:spcBef>
          <a:spcPct val="0"/>
        </a:spcBef>
        <a:spcAft>
          <a:spcPct val="0"/>
        </a:spcAft>
        <a:defRPr sz="2800" b="1">
          <a:solidFill>
            <a:srgbClr val="E50053"/>
          </a:solidFill>
          <a:latin typeface="Verdana" pitchFamily="-12" charset="0"/>
        </a:defRPr>
      </a:lvl3pPr>
      <a:lvl4pPr algn="l" rtl="0" eaLnBrk="1" fontAlgn="base" hangingPunct="1">
        <a:lnSpc>
          <a:spcPts val="3700"/>
        </a:lnSpc>
        <a:spcBef>
          <a:spcPct val="0"/>
        </a:spcBef>
        <a:spcAft>
          <a:spcPct val="0"/>
        </a:spcAft>
        <a:defRPr sz="2800" b="1">
          <a:solidFill>
            <a:srgbClr val="E50053"/>
          </a:solidFill>
          <a:latin typeface="Verdana" pitchFamily="-12" charset="0"/>
        </a:defRPr>
      </a:lvl4pPr>
      <a:lvl5pPr algn="l" rtl="0" eaLnBrk="1" fontAlgn="base" hangingPunct="1">
        <a:lnSpc>
          <a:spcPts val="3700"/>
        </a:lnSpc>
        <a:spcBef>
          <a:spcPct val="0"/>
        </a:spcBef>
        <a:spcAft>
          <a:spcPct val="0"/>
        </a:spcAft>
        <a:defRPr sz="2800" b="1">
          <a:solidFill>
            <a:srgbClr val="E50053"/>
          </a:solidFill>
          <a:latin typeface="Verdana" pitchFamily="-12" charset="0"/>
        </a:defRPr>
      </a:lvl5pPr>
      <a:lvl6pPr marL="457200" algn="l" rtl="0" eaLnBrk="1" fontAlgn="base" hangingPunct="1">
        <a:lnSpc>
          <a:spcPts val="3700"/>
        </a:lnSpc>
        <a:spcBef>
          <a:spcPct val="0"/>
        </a:spcBef>
        <a:spcAft>
          <a:spcPct val="0"/>
        </a:spcAft>
        <a:defRPr sz="2800" b="1">
          <a:solidFill>
            <a:srgbClr val="E50053"/>
          </a:solidFill>
          <a:latin typeface="Verdana" pitchFamily="-12" charset="0"/>
        </a:defRPr>
      </a:lvl6pPr>
      <a:lvl7pPr marL="914400" algn="l" rtl="0" eaLnBrk="1" fontAlgn="base" hangingPunct="1">
        <a:lnSpc>
          <a:spcPts val="3700"/>
        </a:lnSpc>
        <a:spcBef>
          <a:spcPct val="0"/>
        </a:spcBef>
        <a:spcAft>
          <a:spcPct val="0"/>
        </a:spcAft>
        <a:defRPr sz="2800" b="1">
          <a:solidFill>
            <a:srgbClr val="E50053"/>
          </a:solidFill>
          <a:latin typeface="Verdana" pitchFamily="-12" charset="0"/>
        </a:defRPr>
      </a:lvl7pPr>
      <a:lvl8pPr marL="1371600" algn="l" rtl="0" eaLnBrk="1" fontAlgn="base" hangingPunct="1">
        <a:lnSpc>
          <a:spcPts val="3700"/>
        </a:lnSpc>
        <a:spcBef>
          <a:spcPct val="0"/>
        </a:spcBef>
        <a:spcAft>
          <a:spcPct val="0"/>
        </a:spcAft>
        <a:defRPr sz="2800" b="1">
          <a:solidFill>
            <a:srgbClr val="E50053"/>
          </a:solidFill>
          <a:latin typeface="Verdana" pitchFamily="-12" charset="0"/>
        </a:defRPr>
      </a:lvl8pPr>
      <a:lvl9pPr marL="1828800" algn="l" rtl="0" eaLnBrk="1" fontAlgn="base" hangingPunct="1">
        <a:lnSpc>
          <a:spcPts val="3700"/>
        </a:lnSpc>
        <a:spcBef>
          <a:spcPct val="0"/>
        </a:spcBef>
        <a:spcAft>
          <a:spcPct val="0"/>
        </a:spcAft>
        <a:defRPr sz="2800" b="1">
          <a:solidFill>
            <a:srgbClr val="E50053"/>
          </a:solidFill>
          <a:latin typeface="Verdana" pitchFamily="-12" charset="0"/>
        </a:defRPr>
      </a:lvl9pPr>
    </p:titleStyle>
    <p:bodyStyle>
      <a:lvl1pPr marL="268288" indent="-268288" algn="l" rtl="0" eaLnBrk="1" fontAlgn="base" hangingPunct="1">
        <a:lnSpc>
          <a:spcPct val="100000"/>
        </a:lnSpc>
        <a:spcBef>
          <a:spcPct val="0"/>
        </a:spcBef>
        <a:spcAft>
          <a:spcPct val="0"/>
        </a:spcAft>
        <a:buClr>
          <a:schemeClr val="tx1"/>
        </a:buClr>
        <a:buSzPct val="100000"/>
        <a:buFont typeface="Arial" pitchFamily="34" charset="0"/>
        <a:buChar char="•"/>
        <a:defRPr sz="2500" b="0" cap="none" baseline="0">
          <a:solidFill>
            <a:schemeClr val="tx1"/>
          </a:solidFill>
          <a:latin typeface="+mn-lt"/>
          <a:ea typeface="+mn-ea"/>
          <a:cs typeface="+mn-cs"/>
        </a:defRPr>
      </a:lvl1pPr>
      <a:lvl2pPr marL="538163" indent="-276225" algn="l" rtl="0" eaLnBrk="1" fontAlgn="base" hangingPunct="1">
        <a:lnSpc>
          <a:spcPct val="100000"/>
        </a:lnSpc>
        <a:spcBef>
          <a:spcPct val="0"/>
        </a:spcBef>
        <a:spcAft>
          <a:spcPct val="0"/>
        </a:spcAft>
        <a:buClr>
          <a:schemeClr val="tx1"/>
        </a:buClr>
        <a:buSzPct val="100000"/>
        <a:buFont typeface="Calibri" pitchFamily="34" charset="0"/>
        <a:buChar char="‒"/>
        <a:defRPr sz="2500" baseline="0">
          <a:solidFill>
            <a:schemeClr val="tx1"/>
          </a:solidFill>
          <a:latin typeface="+mn-lt"/>
          <a:ea typeface="ＭＳ Ｐゴシック" pitchFamily="-12" charset="-128"/>
        </a:defRPr>
      </a:lvl2pPr>
      <a:lvl3pPr marL="541338" indent="-280988" algn="l" rtl="0" eaLnBrk="1" fontAlgn="base" hangingPunct="1">
        <a:lnSpc>
          <a:spcPct val="100000"/>
        </a:lnSpc>
        <a:spcBef>
          <a:spcPct val="0"/>
        </a:spcBef>
        <a:spcAft>
          <a:spcPct val="0"/>
        </a:spcAft>
        <a:buClr>
          <a:schemeClr val="tx1"/>
        </a:buClr>
        <a:buSzPct val="100000"/>
        <a:buFont typeface="Arial" pitchFamily="34" charset="0"/>
        <a:buChar char="•"/>
        <a:tabLst/>
        <a:defRPr sz="2500">
          <a:solidFill>
            <a:schemeClr val="tx1"/>
          </a:solidFill>
          <a:latin typeface="+mn-lt"/>
          <a:ea typeface="ＭＳ Ｐゴシック" pitchFamily="-12" charset="-128"/>
        </a:defRPr>
      </a:lvl3pPr>
      <a:lvl4pPr marL="541338" indent="-280988" algn="l" defTabSz="808038" rtl="0" eaLnBrk="1" fontAlgn="base" hangingPunct="1">
        <a:lnSpc>
          <a:spcPct val="1000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4pPr>
      <a:lvl5pPr marL="541338" indent="-280988" algn="l" rtl="0" eaLnBrk="1" fontAlgn="base" hangingPunct="1">
        <a:lnSpc>
          <a:spcPct val="100000"/>
        </a:lnSpc>
        <a:spcBef>
          <a:spcPct val="0"/>
        </a:spcBef>
        <a:spcAft>
          <a:spcPct val="0"/>
        </a:spcAft>
        <a:buClr>
          <a:schemeClr val="tx1"/>
        </a:buClr>
        <a:buSzPct val="100000"/>
        <a:buFont typeface="Times" pitchFamily="-12" charset="0"/>
        <a:buChar char="•"/>
        <a:tabLst/>
        <a:defRPr sz="2500">
          <a:solidFill>
            <a:schemeClr val="tx1"/>
          </a:solidFill>
          <a:latin typeface="+mn-lt"/>
          <a:ea typeface="ＭＳ Ｐゴシック" pitchFamily="-12" charset="-128"/>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28700" y="1543050"/>
            <a:ext cx="6279604" cy="1600198"/>
          </a:xfrm>
        </p:spPr>
        <p:txBody>
          <a:bodyPr/>
          <a:lstStyle/>
          <a:p>
            <a:r>
              <a:rPr lang="fi-FI" dirty="0" err="1" smtClean="0"/>
              <a:t>Tukes</a:t>
            </a:r>
            <a:r>
              <a:rPr lang="fi-FI" dirty="0" smtClean="0"/>
              <a:t>' </a:t>
            </a:r>
            <a:r>
              <a:rPr lang="fi-FI" dirty="0" err="1" smtClean="0"/>
              <a:t>inspection</a:t>
            </a:r>
            <a:r>
              <a:rPr lang="fi-FI" dirty="0" smtClean="0"/>
              <a:t> </a:t>
            </a:r>
            <a:r>
              <a:rPr lang="fi-FI" dirty="0" err="1" smtClean="0"/>
              <a:t>theme</a:t>
            </a:r>
            <a:r>
              <a:rPr lang="fi-FI" dirty="0" smtClean="0"/>
              <a:t> 2013-2014: </a:t>
            </a:r>
            <a:br>
              <a:rPr lang="fi-FI" dirty="0" smtClean="0"/>
            </a:br>
            <a:r>
              <a:rPr lang="fi-FI" dirty="0" err="1" smtClean="0"/>
              <a:t>Process</a:t>
            </a:r>
            <a:r>
              <a:rPr lang="fi-FI" dirty="0" smtClean="0"/>
              <a:t> </a:t>
            </a:r>
            <a:r>
              <a:rPr lang="fi-FI" dirty="0" err="1" smtClean="0"/>
              <a:t>safety</a:t>
            </a:r>
            <a:r>
              <a:rPr lang="fi-FI" dirty="0" smtClean="0"/>
              <a:t> </a:t>
            </a:r>
            <a:r>
              <a:rPr lang="fi-FI" dirty="0" err="1" smtClean="0"/>
              <a:t>managament</a:t>
            </a:r>
            <a:endParaRPr lang="fi-FI" dirty="0"/>
          </a:p>
        </p:txBody>
      </p:sp>
    </p:spTree>
    <p:extLst>
      <p:ext uri="{BB962C8B-B14F-4D97-AF65-F5344CB8AC3E}">
        <p14:creationId xmlns:p14="http://schemas.microsoft.com/office/powerpoint/2010/main" val="2267980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5696" y="410614"/>
            <a:ext cx="6919147" cy="970514"/>
          </a:xfrm>
        </p:spPr>
        <p:txBody>
          <a:bodyPr/>
          <a:lstStyle/>
          <a:p>
            <a:pPr>
              <a:lnSpc>
                <a:spcPct val="100000"/>
              </a:lnSpc>
            </a:pPr>
            <a:r>
              <a:rPr lang="fi-FI" sz="2400" dirty="0" err="1" smtClean="0"/>
              <a:t>Do</a:t>
            </a:r>
            <a:r>
              <a:rPr lang="fi-FI" sz="2400" dirty="0" smtClean="0"/>
              <a:t> </a:t>
            </a:r>
            <a:r>
              <a:rPr lang="fi-FI" sz="2400" dirty="0" err="1" smtClean="0"/>
              <a:t>you</a:t>
            </a:r>
            <a:r>
              <a:rPr lang="fi-FI" sz="2400" dirty="0" smtClean="0"/>
              <a:t> </a:t>
            </a:r>
            <a:r>
              <a:rPr lang="fi-FI" sz="2400" dirty="0" err="1" smtClean="0"/>
              <a:t>ensure</a:t>
            </a:r>
            <a:r>
              <a:rPr lang="fi-FI" sz="2400" dirty="0" smtClean="0"/>
              <a:t> </a:t>
            </a:r>
            <a:r>
              <a:rPr lang="fi-FI" sz="2400" dirty="0" err="1" smtClean="0"/>
              <a:t>that</a:t>
            </a:r>
            <a:r>
              <a:rPr lang="fi-FI" sz="2400" dirty="0" smtClean="0"/>
              <a:t> </a:t>
            </a:r>
            <a:r>
              <a:rPr lang="fi-FI" sz="2400" dirty="0" err="1" smtClean="0"/>
              <a:t>sufficient</a:t>
            </a:r>
            <a:r>
              <a:rPr lang="fi-FI" sz="2400" dirty="0" smtClean="0"/>
              <a:t> </a:t>
            </a:r>
            <a:r>
              <a:rPr lang="fi-FI" sz="2400" u="sng" dirty="0" err="1" smtClean="0"/>
              <a:t>resources</a:t>
            </a:r>
            <a:r>
              <a:rPr lang="fi-FI" sz="2400" u="sng" dirty="0" smtClean="0"/>
              <a:t> </a:t>
            </a:r>
            <a:r>
              <a:rPr lang="fi-FI" sz="2400" u="sng" dirty="0" err="1" smtClean="0"/>
              <a:t>are</a:t>
            </a:r>
            <a:r>
              <a:rPr lang="fi-FI" sz="2400" u="sng" dirty="0" smtClean="0"/>
              <a:t> </a:t>
            </a:r>
            <a:r>
              <a:rPr lang="fi-FI" sz="2400" u="sng" dirty="0" err="1" smtClean="0"/>
              <a:t>available</a:t>
            </a:r>
            <a:r>
              <a:rPr lang="fi-FI" sz="2400" u="sng" dirty="0" smtClean="0"/>
              <a:t> </a:t>
            </a:r>
            <a:r>
              <a:rPr lang="fi-FI" sz="2400" dirty="0" smtClean="0"/>
              <a:t>and </a:t>
            </a:r>
            <a:r>
              <a:rPr lang="fi-FI" sz="2400" u="sng" dirty="0" err="1" smtClean="0"/>
              <a:t>review</a:t>
            </a:r>
            <a:r>
              <a:rPr lang="fi-FI" sz="2400" u="sng" dirty="0" smtClean="0"/>
              <a:t> </a:t>
            </a:r>
            <a:r>
              <a:rPr lang="fi-FI" sz="2400" u="sng" dirty="0" err="1" smtClean="0"/>
              <a:t>progress</a:t>
            </a:r>
            <a:r>
              <a:rPr lang="fi-FI" sz="2400" dirty="0" smtClean="0"/>
              <a:t> </a:t>
            </a:r>
            <a:r>
              <a:rPr lang="fi-FI" sz="2400" dirty="0" err="1" smtClean="0"/>
              <a:t>againts</a:t>
            </a:r>
            <a:r>
              <a:rPr lang="fi-FI" sz="2400" dirty="0" smtClean="0"/>
              <a:t> the </a:t>
            </a:r>
            <a:r>
              <a:rPr lang="fi-FI" sz="2400" dirty="0" err="1" smtClean="0"/>
              <a:t>process</a:t>
            </a:r>
            <a:r>
              <a:rPr lang="fi-FI" sz="2400" dirty="0" smtClean="0"/>
              <a:t> </a:t>
            </a:r>
            <a:r>
              <a:rPr lang="fi-FI" sz="2400" dirty="0" err="1" smtClean="0"/>
              <a:t>safety</a:t>
            </a:r>
            <a:r>
              <a:rPr lang="fi-FI" sz="2400" dirty="0" smtClean="0"/>
              <a:t> </a:t>
            </a:r>
            <a:r>
              <a:rPr lang="fi-FI" sz="2400" dirty="0" err="1" smtClean="0"/>
              <a:t>improvement</a:t>
            </a:r>
            <a:r>
              <a:rPr lang="fi-FI" sz="2400" dirty="0" smtClean="0"/>
              <a:t> </a:t>
            </a:r>
            <a:r>
              <a:rPr lang="fi-FI" sz="2400" dirty="0" err="1" smtClean="0"/>
              <a:t>plan</a:t>
            </a:r>
            <a:r>
              <a:rPr lang="fi-FI" sz="2400" dirty="0" smtClean="0"/>
              <a:t>? </a:t>
            </a:r>
            <a:endParaRPr lang="fi-FI" sz="2400"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10</a:t>
            </a:fld>
            <a:endParaRPr lang="fi-FI"/>
          </a:p>
        </p:txBody>
      </p:sp>
      <p:sp>
        <p:nvSpPr>
          <p:cNvPr id="5" name="Sisällön paikkamerkki 4"/>
          <p:cNvSpPr>
            <a:spLocks noGrp="1"/>
          </p:cNvSpPr>
          <p:nvPr>
            <p:ph sz="quarter" idx="13"/>
          </p:nvPr>
        </p:nvSpPr>
        <p:spPr>
          <a:xfrm>
            <a:off x="5004048" y="1576801"/>
            <a:ext cx="3517652" cy="4190400"/>
          </a:xfrm>
        </p:spPr>
        <p:txBody>
          <a:bodyPr/>
          <a:lstStyle/>
          <a:p>
            <a:pPr marL="0" indent="0">
              <a:buNone/>
            </a:pPr>
            <a:endParaRPr lang="en-US" sz="2000" b="1" dirty="0" smtClean="0"/>
          </a:p>
          <a:p>
            <a:pPr marL="0" indent="0">
              <a:buNone/>
            </a:pPr>
            <a:r>
              <a:rPr lang="en-US" sz="2000" b="1" dirty="0" err="1" smtClean="0"/>
              <a:t>Tukes</a:t>
            </a:r>
            <a:r>
              <a:rPr lang="en-US" sz="2000" b="1" dirty="0"/>
              <a:t>’ observations:</a:t>
            </a:r>
            <a:endParaRPr lang="en-US" sz="2000" dirty="0"/>
          </a:p>
          <a:p>
            <a:r>
              <a:rPr lang="fi-FI" sz="2000" dirty="0" err="1" smtClean="0"/>
              <a:t>Have</a:t>
            </a:r>
            <a:r>
              <a:rPr lang="fi-FI" sz="2000" dirty="0" smtClean="0"/>
              <a:t> the </a:t>
            </a:r>
            <a:r>
              <a:rPr lang="fi-FI" sz="2000" dirty="0" err="1" smtClean="0"/>
              <a:t>companies</a:t>
            </a:r>
            <a:r>
              <a:rPr lang="fi-FI" sz="2000" dirty="0" smtClean="0"/>
              <a:t> </a:t>
            </a:r>
            <a:r>
              <a:rPr lang="fi-FI" sz="2000" dirty="0" err="1" smtClean="0"/>
              <a:t>found</a:t>
            </a:r>
            <a:r>
              <a:rPr lang="fi-FI" sz="2000" dirty="0" smtClean="0"/>
              <a:t> the </a:t>
            </a:r>
            <a:r>
              <a:rPr lang="fi-FI" sz="2000" dirty="0" err="1" smtClean="0"/>
              <a:t>correct</a:t>
            </a:r>
            <a:r>
              <a:rPr lang="fi-FI" sz="2000" dirty="0" smtClean="0"/>
              <a:t> </a:t>
            </a:r>
            <a:r>
              <a:rPr lang="fi-FI" sz="2000" dirty="0" err="1" smtClean="0"/>
              <a:t>issues</a:t>
            </a:r>
            <a:r>
              <a:rPr lang="fi-FI" sz="2000" dirty="0" smtClean="0"/>
              <a:t> to </a:t>
            </a:r>
            <a:r>
              <a:rPr lang="fi-FI" sz="2000" dirty="0" err="1" smtClean="0"/>
              <a:t>their</a:t>
            </a:r>
            <a:r>
              <a:rPr lang="fi-FI" sz="2000" dirty="0" smtClean="0"/>
              <a:t> </a:t>
            </a:r>
            <a:r>
              <a:rPr lang="fi-FI" sz="2000" dirty="0" err="1" smtClean="0"/>
              <a:t>improvement</a:t>
            </a:r>
            <a:r>
              <a:rPr lang="fi-FI" sz="2000" dirty="0" smtClean="0"/>
              <a:t> </a:t>
            </a:r>
            <a:r>
              <a:rPr lang="fi-FI" sz="2000" dirty="0" err="1" smtClean="0"/>
              <a:t>plan</a:t>
            </a:r>
            <a:r>
              <a:rPr lang="fi-FI" sz="2000" dirty="0" smtClean="0"/>
              <a:t> </a:t>
            </a:r>
            <a:r>
              <a:rPr lang="fi-FI" sz="2000" dirty="0" err="1" smtClean="0"/>
              <a:t>regarding</a:t>
            </a:r>
            <a:r>
              <a:rPr lang="fi-FI" sz="2000" dirty="0" smtClean="0"/>
              <a:t> </a:t>
            </a:r>
            <a:r>
              <a:rPr lang="fi-FI" sz="2000" dirty="0" err="1" smtClean="0"/>
              <a:t>process</a:t>
            </a:r>
            <a:r>
              <a:rPr lang="fi-FI" sz="2000" dirty="0" smtClean="0"/>
              <a:t> </a:t>
            </a:r>
            <a:r>
              <a:rPr lang="fi-FI" sz="2000" dirty="0" err="1" smtClean="0"/>
              <a:t>safety</a:t>
            </a:r>
            <a:r>
              <a:rPr lang="fi-FI" sz="2000" dirty="0" smtClean="0"/>
              <a:t>?</a:t>
            </a:r>
          </a:p>
          <a:p>
            <a:pPr marL="0" indent="0">
              <a:buNone/>
            </a:pPr>
            <a:endParaRPr lang="fi-FI" sz="2000" dirty="0" smtClean="0"/>
          </a:p>
          <a:p>
            <a:endParaRPr lang="fi-FI"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1728192" cy="180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25"/>
          <p:cNvGraphicFramePr>
            <a:graphicFrameLocks/>
          </p:cNvGraphicFramePr>
          <p:nvPr>
            <p:extLst>
              <p:ext uri="{D42A27DB-BD31-4B8C-83A1-F6EECF244321}">
                <p14:modId xmlns:p14="http://schemas.microsoft.com/office/powerpoint/2010/main" val="388650167"/>
              </p:ext>
            </p:extLst>
          </p:nvPr>
        </p:nvGraphicFramePr>
        <p:xfrm>
          <a:off x="855258" y="1772816"/>
          <a:ext cx="3816424"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3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Thank</a:t>
            </a:r>
            <a:r>
              <a:rPr lang="fi-FI" dirty="0" smtClean="0"/>
              <a:t> </a:t>
            </a:r>
            <a:r>
              <a:rPr lang="fi-FI" dirty="0" err="1" smtClean="0"/>
              <a:t>you</a:t>
            </a:r>
            <a:r>
              <a:rPr lang="fi-FI" dirty="0" smtClean="0"/>
              <a:t> for </a:t>
            </a:r>
            <a:br>
              <a:rPr lang="fi-FI" dirty="0" smtClean="0"/>
            </a:br>
            <a:r>
              <a:rPr lang="fi-FI" dirty="0" err="1" smtClean="0"/>
              <a:t>attention</a:t>
            </a:r>
            <a:r>
              <a:rPr lang="fi-FI" dirty="0" smtClean="0"/>
              <a:t>!</a:t>
            </a:r>
            <a:br>
              <a:rPr lang="fi-FI" dirty="0" smtClean="0"/>
            </a:br>
            <a:r>
              <a:rPr lang="fi-FI" dirty="0"/>
              <a:t/>
            </a:r>
            <a:br>
              <a:rPr lang="fi-FI" dirty="0"/>
            </a:br>
            <a:r>
              <a:rPr lang="fi-FI" dirty="0" err="1" smtClean="0"/>
              <a:t>Contact</a:t>
            </a:r>
            <a:r>
              <a:rPr lang="fi-FI" dirty="0" smtClean="0"/>
              <a:t>: </a:t>
            </a:r>
            <a:r>
              <a:rPr lang="fi-FI" dirty="0" err="1" smtClean="0"/>
              <a:t>sara.lax@tukes.fi</a:t>
            </a:r>
            <a:r>
              <a:rPr lang="fi-FI" dirty="0" smtClean="0"/>
              <a:t/>
            </a:r>
            <a:br>
              <a:rPr lang="fi-FI" dirty="0" smtClean="0"/>
            </a:br>
            <a:endParaRPr lang="fi-FI" dirty="0"/>
          </a:p>
        </p:txBody>
      </p:sp>
    </p:spTree>
    <p:extLst>
      <p:ext uri="{BB962C8B-B14F-4D97-AF65-F5344CB8AC3E}">
        <p14:creationId xmlns:p14="http://schemas.microsoft.com/office/powerpoint/2010/main" val="56701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Targets</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2</a:t>
            </a:fld>
            <a:endParaRPr lang="fi-FI"/>
          </a:p>
        </p:txBody>
      </p:sp>
      <p:sp>
        <p:nvSpPr>
          <p:cNvPr id="5" name="Sisällön paikkamerkki 4"/>
          <p:cNvSpPr>
            <a:spLocks noGrp="1"/>
          </p:cNvSpPr>
          <p:nvPr>
            <p:ph sz="quarter" idx="13"/>
          </p:nvPr>
        </p:nvSpPr>
        <p:spPr>
          <a:xfrm>
            <a:off x="729123" y="1576801"/>
            <a:ext cx="4490949" cy="4190400"/>
          </a:xfrm>
        </p:spPr>
        <p:txBody>
          <a:bodyPr/>
          <a:lstStyle/>
          <a:p>
            <a:r>
              <a:rPr lang="fi-FI" dirty="0" smtClean="0"/>
              <a:t>To </a:t>
            </a:r>
            <a:r>
              <a:rPr lang="fi-FI" dirty="0" err="1" smtClean="0"/>
              <a:t>emphasize</a:t>
            </a:r>
            <a:r>
              <a:rPr lang="fi-FI" dirty="0" smtClean="0"/>
              <a:t> the </a:t>
            </a:r>
            <a:r>
              <a:rPr lang="fi-FI" dirty="0" err="1" smtClean="0"/>
              <a:t>importance</a:t>
            </a:r>
            <a:r>
              <a:rPr lang="fi-FI" dirty="0" smtClean="0"/>
              <a:t> of </a:t>
            </a:r>
            <a:r>
              <a:rPr lang="fi-FI" dirty="0" err="1" smtClean="0"/>
              <a:t>process</a:t>
            </a:r>
            <a:r>
              <a:rPr lang="fi-FI" dirty="0" smtClean="0"/>
              <a:t> </a:t>
            </a:r>
            <a:r>
              <a:rPr lang="fi-FI" dirty="0" err="1" smtClean="0"/>
              <a:t>safety</a:t>
            </a:r>
            <a:endParaRPr lang="fi-FI" dirty="0"/>
          </a:p>
          <a:p>
            <a:r>
              <a:rPr lang="fi-FI" dirty="0" smtClean="0"/>
              <a:t>To </a:t>
            </a:r>
            <a:r>
              <a:rPr lang="fi-FI" dirty="0" err="1" smtClean="0"/>
              <a:t>activate</a:t>
            </a:r>
            <a:r>
              <a:rPr lang="fi-FI" dirty="0" smtClean="0"/>
              <a:t> </a:t>
            </a:r>
            <a:r>
              <a:rPr lang="fi-FI" dirty="0" err="1" smtClean="0"/>
              <a:t>companies</a:t>
            </a:r>
            <a:r>
              <a:rPr lang="fi-FI" dirty="0" smtClean="0"/>
              <a:t> in </a:t>
            </a:r>
            <a:r>
              <a:rPr lang="fi-FI" dirty="0" err="1" smtClean="0"/>
              <a:t>process</a:t>
            </a:r>
            <a:r>
              <a:rPr lang="fi-FI" dirty="0" smtClean="0"/>
              <a:t> </a:t>
            </a:r>
            <a:r>
              <a:rPr lang="fi-FI" dirty="0" err="1" smtClean="0"/>
              <a:t>safety-related</a:t>
            </a:r>
            <a:r>
              <a:rPr lang="fi-FI" dirty="0" smtClean="0"/>
              <a:t> </a:t>
            </a:r>
            <a:r>
              <a:rPr lang="fi-FI" dirty="0" err="1" smtClean="0"/>
              <a:t>issues</a:t>
            </a:r>
            <a:endParaRPr lang="fi-FI" dirty="0" smtClean="0"/>
          </a:p>
          <a:p>
            <a:pPr marL="0" indent="0">
              <a:buNone/>
            </a:pPr>
            <a:endParaRPr lang="fi-FI"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2794664" cy="3993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7302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Realization</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3</a:t>
            </a:fld>
            <a:endParaRPr lang="fi-FI"/>
          </a:p>
        </p:txBody>
      </p:sp>
      <p:sp>
        <p:nvSpPr>
          <p:cNvPr id="5" name="Sisällön paikkamerkki 4"/>
          <p:cNvSpPr>
            <a:spLocks noGrp="1"/>
          </p:cNvSpPr>
          <p:nvPr>
            <p:ph sz="quarter" idx="13"/>
          </p:nvPr>
        </p:nvSpPr>
        <p:spPr/>
        <p:txBody>
          <a:bodyPr/>
          <a:lstStyle/>
          <a:p>
            <a:r>
              <a:rPr lang="fi-FI" dirty="0" smtClean="0"/>
              <a:t>OECD </a:t>
            </a:r>
            <a:r>
              <a:rPr lang="fi-FI" dirty="0" err="1" smtClean="0"/>
              <a:t>self-assesment</a:t>
            </a:r>
            <a:r>
              <a:rPr lang="fi-FI" dirty="0" smtClean="0"/>
              <a:t> </a:t>
            </a:r>
            <a:r>
              <a:rPr lang="fi-FI" dirty="0" err="1" smtClean="0"/>
              <a:t>questions</a:t>
            </a:r>
            <a:r>
              <a:rPr lang="fi-FI" dirty="0" smtClean="0"/>
              <a:t> </a:t>
            </a:r>
            <a:r>
              <a:rPr lang="fi-FI" dirty="0" err="1" smtClean="0"/>
              <a:t>were</a:t>
            </a:r>
            <a:r>
              <a:rPr lang="fi-FI" dirty="0" smtClean="0"/>
              <a:t> </a:t>
            </a:r>
            <a:r>
              <a:rPr lang="fi-FI" dirty="0" err="1" smtClean="0"/>
              <a:t>translated</a:t>
            </a:r>
            <a:r>
              <a:rPr lang="fi-FI" dirty="0" smtClean="0"/>
              <a:t> into </a:t>
            </a:r>
            <a:r>
              <a:rPr lang="fi-FI" dirty="0" err="1" smtClean="0"/>
              <a:t>finnish</a:t>
            </a:r>
            <a:endParaRPr lang="fi-FI" dirty="0" smtClean="0"/>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5807174" cy="312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32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Realization</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4</a:t>
            </a:fld>
            <a:endParaRPr lang="fi-FI"/>
          </a:p>
        </p:txBody>
      </p:sp>
      <p:sp>
        <p:nvSpPr>
          <p:cNvPr id="5" name="Sisällön paikkamerkki 4"/>
          <p:cNvSpPr>
            <a:spLocks noGrp="1"/>
          </p:cNvSpPr>
          <p:nvPr>
            <p:ph sz="quarter" idx="13"/>
          </p:nvPr>
        </p:nvSpPr>
        <p:spPr/>
        <p:txBody>
          <a:bodyPr/>
          <a:lstStyle/>
          <a:p>
            <a:r>
              <a:rPr lang="fi-FI" dirty="0" err="1" smtClean="0"/>
              <a:t>Self-assessment</a:t>
            </a:r>
            <a:r>
              <a:rPr lang="fi-FI" dirty="0" smtClean="0"/>
              <a:t> made </a:t>
            </a:r>
            <a:r>
              <a:rPr lang="fi-FI" dirty="0" err="1" smtClean="0"/>
              <a:t>online</a:t>
            </a:r>
            <a:r>
              <a:rPr lang="fi-FI" dirty="0" smtClean="0"/>
              <a:t>, </a:t>
            </a:r>
            <a:r>
              <a:rPr lang="fi-FI" dirty="0" err="1" smtClean="0"/>
              <a:t>summary</a:t>
            </a:r>
            <a:r>
              <a:rPr lang="fi-FI" dirty="0" smtClean="0"/>
              <a:t> of </a:t>
            </a:r>
            <a:r>
              <a:rPr lang="fi-FI" dirty="0" err="1" smtClean="0"/>
              <a:t>answers</a:t>
            </a:r>
            <a:r>
              <a:rPr lang="fi-FI" dirty="0" smtClean="0"/>
              <a:t> </a:t>
            </a:r>
            <a:r>
              <a:rPr lang="fi-FI" dirty="0" err="1" smtClean="0"/>
              <a:t>sent</a:t>
            </a:r>
            <a:r>
              <a:rPr lang="fi-FI" dirty="0" smtClean="0"/>
              <a:t> </a:t>
            </a:r>
            <a:r>
              <a:rPr lang="fi-FI" dirty="0" err="1" smtClean="0"/>
              <a:t>automatically</a:t>
            </a:r>
            <a:r>
              <a:rPr lang="fi-FI" dirty="0" smtClean="0"/>
              <a:t> to </a:t>
            </a:r>
            <a:r>
              <a:rPr lang="fi-FI" dirty="0" err="1" smtClean="0"/>
              <a:t>respondent</a:t>
            </a:r>
            <a:r>
              <a:rPr lang="fi-FI" dirty="0" smtClean="0"/>
              <a:t> and to </a:t>
            </a:r>
            <a:r>
              <a:rPr lang="fi-FI" dirty="0" err="1" smtClean="0"/>
              <a:t>inspector</a:t>
            </a:r>
            <a:endParaRPr lang="fi-FI" dirty="0"/>
          </a:p>
          <a:p>
            <a:r>
              <a:rPr lang="fi-FI" dirty="0" err="1" smtClean="0"/>
              <a:t>Interviews</a:t>
            </a:r>
            <a:r>
              <a:rPr lang="fi-FI" dirty="0" smtClean="0"/>
              <a:t> </a:t>
            </a:r>
            <a:r>
              <a:rPr lang="fi-FI" dirty="0"/>
              <a:t>of </a:t>
            </a:r>
            <a:r>
              <a:rPr lang="fi-FI" dirty="0" err="1"/>
              <a:t>workers</a:t>
            </a:r>
            <a:r>
              <a:rPr lang="fi-FI" dirty="0"/>
              <a:t> </a:t>
            </a:r>
            <a:r>
              <a:rPr lang="fi-FI" dirty="0" smtClean="0"/>
              <a:t>– </a:t>
            </a:r>
            <a:r>
              <a:rPr lang="fi-FI" dirty="0" err="1" smtClean="0"/>
              <a:t>comparison</a:t>
            </a:r>
            <a:r>
              <a:rPr lang="fi-FI" dirty="0" smtClean="0"/>
              <a:t> to </a:t>
            </a:r>
            <a:r>
              <a:rPr lang="fi-FI" dirty="0" err="1" smtClean="0"/>
              <a:t>management’s</a:t>
            </a:r>
            <a:r>
              <a:rPr lang="fi-FI" dirty="0" smtClean="0"/>
              <a:t> </a:t>
            </a:r>
            <a:r>
              <a:rPr lang="fi-FI" dirty="0" err="1" smtClean="0"/>
              <a:t>answers</a:t>
            </a:r>
            <a:endParaRPr lang="fi-FI" dirty="0" smtClean="0"/>
          </a:p>
          <a:p>
            <a:r>
              <a:rPr lang="fi-FI" dirty="0" err="1" smtClean="0"/>
              <a:t>Other</a:t>
            </a:r>
            <a:r>
              <a:rPr lang="fi-FI" dirty="0" smtClean="0"/>
              <a:t> </a:t>
            </a:r>
            <a:r>
              <a:rPr lang="fi-FI" dirty="0" err="1"/>
              <a:t>discussions</a:t>
            </a:r>
            <a:r>
              <a:rPr lang="fi-FI" dirty="0"/>
              <a:t> </a:t>
            </a:r>
            <a:r>
              <a:rPr lang="fi-FI" dirty="0" err="1"/>
              <a:t>during</a:t>
            </a:r>
            <a:r>
              <a:rPr lang="fi-FI" dirty="0"/>
              <a:t> the </a:t>
            </a:r>
            <a:r>
              <a:rPr lang="fi-FI" dirty="0" err="1"/>
              <a:t>inspection</a:t>
            </a:r>
            <a:endParaRPr lang="fi-FI" dirty="0"/>
          </a:p>
          <a:p>
            <a:endParaRPr lang="fi-FI" dirty="0"/>
          </a:p>
        </p:txBody>
      </p:sp>
    </p:spTree>
    <p:extLst>
      <p:ext uri="{BB962C8B-B14F-4D97-AF65-F5344CB8AC3E}">
        <p14:creationId xmlns:p14="http://schemas.microsoft.com/office/powerpoint/2010/main" val="2841659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180 </a:t>
            </a:r>
            <a:r>
              <a:rPr lang="fi-FI" dirty="0" err="1" smtClean="0"/>
              <a:t>answers</a:t>
            </a:r>
            <a:r>
              <a:rPr lang="fi-FI" dirty="0" smtClean="0"/>
              <a:t> in </a:t>
            </a:r>
            <a:r>
              <a:rPr lang="fi-FI" dirty="0" err="1" smtClean="0"/>
              <a:t>total</a:t>
            </a:r>
            <a:endParaRPr lang="fi-FI"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5</a:t>
            </a:fld>
            <a:endParaRPr lang="fi-FI"/>
          </a:p>
        </p:txBody>
      </p:sp>
      <p:graphicFrame>
        <p:nvGraphicFramePr>
          <p:cNvPr id="6" name="Kaavion paikkamerkki 9"/>
          <p:cNvGraphicFramePr>
            <a:graphicFrameLocks/>
          </p:cNvGraphicFramePr>
          <p:nvPr>
            <p:extLst>
              <p:ext uri="{D42A27DB-BD31-4B8C-83A1-F6EECF244321}">
                <p14:modId xmlns:p14="http://schemas.microsoft.com/office/powerpoint/2010/main" val="4138812034"/>
              </p:ext>
            </p:extLst>
          </p:nvPr>
        </p:nvGraphicFramePr>
        <p:xfrm>
          <a:off x="899592" y="1700808"/>
          <a:ext cx="6995120" cy="4176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66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5696" y="467284"/>
            <a:ext cx="6984776" cy="970514"/>
          </a:xfrm>
        </p:spPr>
        <p:txBody>
          <a:bodyPr/>
          <a:lstStyle/>
          <a:p>
            <a:pPr>
              <a:lnSpc>
                <a:spcPct val="100000"/>
              </a:lnSpc>
            </a:pPr>
            <a:r>
              <a:rPr lang="fi-FI" sz="2200" dirty="0" err="1" smtClean="0"/>
              <a:t>Do</a:t>
            </a:r>
            <a:r>
              <a:rPr lang="fi-FI" sz="2200" dirty="0" smtClean="0"/>
              <a:t> </a:t>
            </a:r>
            <a:r>
              <a:rPr lang="fi-FI" sz="2200" dirty="0" err="1" smtClean="0"/>
              <a:t>you</a:t>
            </a:r>
            <a:r>
              <a:rPr lang="fi-FI" sz="2200" dirty="0" smtClean="0"/>
              <a:t> </a:t>
            </a:r>
            <a:r>
              <a:rPr lang="fi-FI" sz="2200" dirty="0" err="1" smtClean="0"/>
              <a:t>have</a:t>
            </a:r>
            <a:r>
              <a:rPr lang="fi-FI" sz="2200" dirty="0" smtClean="0"/>
              <a:t> a </a:t>
            </a:r>
            <a:r>
              <a:rPr lang="fi-FI" sz="2200" u="sng" dirty="0" err="1" smtClean="0"/>
              <a:t>policy</a:t>
            </a:r>
            <a:r>
              <a:rPr lang="fi-FI" sz="2200" dirty="0" smtClean="0"/>
              <a:t> on </a:t>
            </a:r>
            <a:r>
              <a:rPr lang="fi-FI" sz="2200" dirty="0" err="1" smtClean="0"/>
              <a:t>corporate</a:t>
            </a:r>
            <a:r>
              <a:rPr lang="fi-FI" sz="2200" dirty="0" smtClean="0"/>
              <a:t> </a:t>
            </a:r>
            <a:r>
              <a:rPr lang="fi-FI" sz="2200" dirty="0" err="1" smtClean="0"/>
              <a:t>governance</a:t>
            </a:r>
            <a:r>
              <a:rPr lang="fi-FI" sz="2200" dirty="0" smtClean="0"/>
              <a:t> </a:t>
            </a:r>
            <a:r>
              <a:rPr lang="fi-FI" sz="2200" u="sng" dirty="0" smtClean="0"/>
              <a:t>for </a:t>
            </a:r>
            <a:r>
              <a:rPr lang="fi-FI" sz="2200" u="sng" dirty="0" err="1" smtClean="0"/>
              <a:t>process</a:t>
            </a:r>
            <a:r>
              <a:rPr lang="fi-FI" sz="2200" u="sng" dirty="0" smtClean="0"/>
              <a:t> </a:t>
            </a:r>
            <a:r>
              <a:rPr lang="fi-FI" sz="2200" u="sng" dirty="0" err="1" smtClean="0"/>
              <a:t>safety</a:t>
            </a:r>
            <a:r>
              <a:rPr lang="fi-FI" sz="2200" dirty="0" smtClean="0"/>
              <a:t> </a:t>
            </a:r>
            <a:r>
              <a:rPr lang="fi-FI" sz="2200" dirty="0" err="1" smtClean="0"/>
              <a:t>which</a:t>
            </a:r>
            <a:r>
              <a:rPr lang="fi-FI" sz="2200" dirty="0" smtClean="0"/>
              <a:t> </a:t>
            </a:r>
            <a:r>
              <a:rPr lang="fi-FI" sz="2200" dirty="0" err="1" smtClean="0"/>
              <a:t>describes</a:t>
            </a:r>
            <a:r>
              <a:rPr lang="fi-FI" sz="2200" dirty="0" smtClean="0"/>
              <a:t> the management </a:t>
            </a:r>
            <a:r>
              <a:rPr lang="fi-FI" sz="2200" dirty="0" err="1" smtClean="0"/>
              <a:t>expectations</a:t>
            </a:r>
            <a:r>
              <a:rPr lang="fi-FI" sz="2200" dirty="0" smtClean="0"/>
              <a:t>, </a:t>
            </a:r>
            <a:r>
              <a:rPr lang="fi-FI" sz="2200" dirty="0" err="1" smtClean="0"/>
              <a:t>required</a:t>
            </a:r>
            <a:r>
              <a:rPr lang="fi-FI" sz="2200" dirty="0" smtClean="0"/>
              <a:t> </a:t>
            </a:r>
            <a:r>
              <a:rPr lang="fi-FI" sz="2200" dirty="0" err="1" smtClean="0"/>
              <a:t>commitment</a:t>
            </a:r>
            <a:r>
              <a:rPr lang="fi-FI" sz="2200" dirty="0" smtClean="0"/>
              <a:t>, and </a:t>
            </a:r>
            <a:r>
              <a:rPr lang="fi-FI" sz="2200" dirty="0" err="1" smtClean="0"/>
              <a:t>corporate</a:t>
            </a:r>
            <a:r>
              <a:rPr lang="fi-FI" sz="2200" dirty="0" smtClean="0"/>
              <a:t> </a:t>
            </a:r>
            <a:r>
              <a:rPr lang="fi-FI" sz="2200" dirty="0" err="1" smtClean="0"/>
              <a:t>activities</a:t>
            </a:r>
            <a:r>
              <a:rPr lang="fi-FI" sz="2200" dirty="0" smtClean="0"/>
              <a:t> in </a:t>
            </a:r>
            <a:r>
              <a:rPr lang="fi-FI" sz="2200" dirty="0" err="1"/>
              <a:t>r</a:t>
            </a:r>
            <a:r>
              <a:rPr lang="fi-FI" sz="2200" dirty="0" err="1" smtClean="0"/>
              <a:t>elation</a:t>
            </a:r>
            <a:r>
              <a:rPr lang="fi-FI" sz="2200" dirty="0" smtClean="0"/>
              <a:t> to </a:t>
            </a:r>
            <a:r>
              <a:rPr lang="fi-FI" sz="2200" dirty="0" err="1" smtClean="0"/>
              <a:t>process</a:t>
            </a:r>
            <a:r>
              <a:rPr lang="fi-FI" sz="2200" dirty="0" smtClean="0"/>
              <a:t> </a:t>
            </a:r>
            <a:r>
              <a:rPr lang="fi-FI" sz="2200" dirty="0" err="1" smtClean="0"/>
              <a:t>safety</a:t>
            </a:r>
            <a:r>
              <a:rPr lang="fi-FI" sz="2200" dirty="0" smtClean="0"/>
              <a:t>?</a:t>
            </a:r>
            <a:endParaRPr lang="fi-FI" sz="2200"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6</a:t>
            </a:fld>
            <a:endParaRPr lang="fi-FI"/>
          </a:p>
        </p:txBody>
      </p:sp>
      <p:sp>
        <p:nvSpPr>
          <p:cNvPr id="5" name="Sisällön paikkamerkki 4"/>
          <p:cNvSpPr>
            <a:spLocks noGrp="1"/>
          </p:cNvSpPr>
          <p:nvPr>
            <p:ph sz="quarter" idx="13"/>
          </p:nvPr>
        </p:nvSpPr>
        <p:spPr>
          <a:xfrm>
            <a:off x="4860032" y="1576801"/>
            <a:ext cx="4032448" cy="4190400"/>
          </a:xfrm>
        </p:spPr>
        <p:txBody>
          <a:bodyPr/>
          <a:lstStyle/>
          <a:p>
            <a:pPr marL="0" lvl="0" indent="0">
              <a:buNone/>
            </a:pPr>
            <a:r>
              <a:rPr lang="en-US" sz="1900" b="1" dirty="0" err="1" smtClean="0"/>
              <a:t>Tukes</a:t>
            </a:r>
            <a:r>
              <a:rPr lang="en-US" sz="1900" b="1" dirty="0" smtClean="0"/>
              <a:t>’ observations:</a:t>
            </a:r>
          </a:p>
          <a:p>
            <a:pPr lvl="0"/>
            <a:r>
              <a:rPr lang="en-US" sz="1900" dirty="0" smtClean="0"/>
              <a:t>Process </a:t>
            </a:r>
            <a:r>
              <a:rPr lang="en-US" sz="1900" dirty="0"/>
              <a:t>safety has lately been in the focus more than before, but there is still need for further improvements in many plants</a:t>
            </a:r>
            <a:endParaRPr lang="fi-FI" sz="1900" dirty="0"/>
          </a:p>
          <a:p>
            <a:pPr lvl="0"/>
            <a:r>
              <a:rPr lang="en-US" sz="1900" dirty="0"/>
              <a:t>Many operators believe that certified systems also guarantee the management of process </a:t>
            </a:r>
            <a:r>
              <a:rPr lang="en-US" sz="1900" dirty="0" smtClean="0"/>
              <a:t>safety</a:t>
            </a:r>
            <a:endParaRPr lang="fi-FI" sz="1900" dirty="0"/>
          </a:p>
          <a:p>
            <a:pPr lvl="0"/>
            <a:r>
              <a:rPr lang="en-US" sz="1900" dirty="0" smtClean="0"/>
              <a:t>Safety </a:t>
            </a:r>
            <a:r>
              <a:rPr lang="en-US" sz="1900" dirty="0"/>
              <a:t>culture is promoted in many ways, for </a:t>
            </a:r>
            <a:r>
              <a:rPr lang="en-US" sz="1900" dirty="0" smtClean="0"/>
              <a:t>example:</a:t>
            </a:r>
          </a:p>
          <a:p>
            <a:pPr lvl="1"/>
            <a:r>
              <a:rPr lang="en-US" sz="1900" dirty="0" smtClean="0"/>
              <a:t>management </a:t>
            </a:r>
            <a:r>
              <a:rPr lang="en-US" sz="1900" dirty="0"/>
              <a:t>takes part in safety </a:t>
            </a:r>
            <a:r>
              <a:rPr lang="en-US" sz="1900" dirty="0" smtClean="0"/>
              <a:t>walks</a:t>
            </a:r>
          </a:p>
          <a:p>
            <a:pPr lvl="1"/>
            <a:r>
              <a:rPr lang="en-US" sz="1900" dirty="0"/>
              <a:t>p</a:t>
            </a:r>
            <a:r>
              <a:rPr lang="en-US" sz="1900" dirty="0" smtClean="0"/>
              <a:t>ersonnel </a:t>
            </a:r>
            <a:r>
              <a:rPr lang="en-US" sz="1900" dirty="0"/>
              <a:t>is encouraged to express their concerns related to safety</a:t>
            </a:r>
            <a:endParaRPr lang="fi-FI" sz="1900" dirty="0"/>
          </a:p>
          <a:p>
            <a:pPr lvl="1"/>
            <a:endParaRPr lang="fi-FI" sz="1900" dirty="0"/>
          </a:p>
        </p:txBody>
      </p:sp>
      <p:graphicFrame>
        <p:nvGraphicFramePr>
          <p:cNvPr id="6" name="Diagramm2"/>
          <p:cNvGraphicFramePr>
            <a:graphicFrameLocks/>
          </p:cNvGraphicFramePr>
          <p:nvPr>
            <p:extLst>
              <p:ext uri="{D42A27DB-BD31-4B8C-83A1-F6EECF244321}">
                <p14:modId xmlns:p14="http://schemas.microsoft.com/office/powerpoint/2010/main" val="3072969933"/>
              </p:ext>
            </p:extLst>
          </p:nvPr>
        </p:nvGraphicFramePr>
        <p:xfrm>
          <a:off x="611560" y="1772816"/>
          <a:ext cx="4176464" cy="396044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3962"/>
            <a:ext cx="1728192" cy="156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8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51720" y="467284"/>
            <a:ext cx="6470440" cy="970514"/>
          </a:xfrm>
        </p:spPr>
        <p:txBody>
          <a:bodyPr/>
          <a:lstStyle/>
          <a:p>
            <a:pPr>
              <a:lnSpc>
                <a:spcPct val="100000"/>
              </a:lnSpc>
            </a:pPr>
            <a:r>
              <a:rPr lang="fi-FI" sz="2200" dirty="0" err="1" smtClean="0"/>
              <a:t>Do</a:t>
            </a:r>
            <a:r>
              <a:rPr lang="fi-FI" sz="2200" dirty="0" smtClean="0"/>
              <a:t> </a:t>
            </a:r>
            <a:r>
              <a:rPr lang="fi-FI" sz="2200" dirty="0" err="1" smtClean="0"/>
              <a:t>you</a:t>
            </a:r>
            <a:r>
              <a:rPr lang="fi-FI" sz="2200" dirty="0" smtClean="0"/>
              <a:t> </a:t>
            </a:r>
            <a:r>
              <a:rPr lang="fi-FI" sz="2200" dirty="0" err="1" smtClean="0"/>
              <a:t>have</a:t>
            </a:r>
            <a:r>
              <a:rPr lang="fi-FI" sz="2200" dirty="0" smtClean="0"/>
              <a:t> a </a:t>
            </a:r>
            <a:r>
              <a:rPr lang="fi-FI" sz="2200" u="sng" dirty="0" smtClean="0"/>
              <a:t>management of </a:t>
            </a:r>
            <a:r>
              <a:rPr lang="fi-FI" sz="2200" u="sng" dirty="0" err="1" smtClean="0"/>
              <a:t>change</a:t>
            </a:r>
            <a:r>
              <a:rPr lang="fi-FI" sz="2200" u="sng" dirty="0" smtClean="0"/>
              <a:t> (MOC) </a:t>
            </a:r>
            <a:r>
              <a:rPr lang="fi-FI" sz="2200" u="sng" dirty="0" err="1" smtClean="0"/>
              <a:t>process</a:t>
            </a:r>
            <a:r>
              <a:rPr lang="fi-FI" sz="2200" u="sng" dirty="0" smtClean="0"/>
              <a:t> </a:t>
            </a:r>
            <a:r>
              <a:rPr lang="fi-FI" sz="2200" dirty="0" smtClean="0"/>
              <a:t>to </a:t>
            </a:r>
            <a:r>
              <a:rPr lang="fi-FI" sz="2200" dirty="0" err="1" smtClean="0"/>
              <a:t>assess</a:t>
            </a:r>
            <a:r>
              <a:rPr lang="fi-FI" sz="2200" dirty="0" smtClean="0"/>
              <a:t> </a:t>
            </a:r>
            <a:r>
              <a:rPr lang="fi-FI" sz="2200" dirty="0" err="1" smtClean="0"/>
              <a:t>changes</a:t>
            </a:r>
            <a:r>
              <a:rPr lang="fi-FI" sz="2200" dirty="0" smtClean="0"/>
              <a:t> for </a:t>
            </a:r>
            <a:r>
              <a:rPr lang="fi-FI" sz="2200" dirty="0" err="1" smtClean="0"/>
              <a:t>process</a:t>
            </a:r>
            <a:r>
              <a:rPr lang="fi-FI" sz="2200" dirty="0" smtClean="0"/>
              <a:t> </a:t>
            </a:r>
            <a:r>
              <a:rPr lang="fi-FI" sz="2200" dirty="0" err="1" smtClean="0"/>
              <a:t>safety</a:t>
            </a:r>
            <a:r>
              <a:rPr lang="fi-FI" sz="2200" dirty="0" smtClean="0"/>
              <a:t> </a:t>
            </a:r>
            <a:r>
              <a:rPr lang="fi-FI" sz="2200" dirty="0" err="1" smtClean="0"/>
              <a:t>impacts</a:t>
            </a:r>
            <a:r>
              <a:rPr lang="fi-FI" sz="2200" dirty="0"/>
              <a:t> </a:t>
            </a:r>
            <a:r>
              <a:rPr lang="fi-FI" sz="2200" dirty="0" err="1" smtClean="0"/>
              <a:t>arising</a:t>
            </a:r>
            <a:r>
              <a:rPr lang="fi-FI" sz="2200" dirty="0" smtClean="0"/>
              <a:t> </a:t>
            </a:r>
            <a:r>
              <a:rPr lang="fi-FI" sz="2200" dirty="0" err="1" smtClean="0"/>
              <a:t>from</a:t>
            </a:r>
            <a:r>
              <a:rPr lang="fi-FI" sz="2200" dirty="0" smtClean="0"/>
              <a:t> </a:t>
            </a:r>
            <a:r>
              <a:rPr lang="fi-FI" sz="2200" dirty="0" err="1" smtClean="0"/>
              <a:t>modifications</a:t>
            </a:r>
            <a:r>
              <a:rPr lang="fi-FI" sz="2200" dirty="0" smtClean="0"/>
              <a:t>?</a:t>
            </a:r>
            <a:endParaRPr lang="fi-FI" sz="2200"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7</a:t>
            </a:fld>
            <a:endParaRPr lang="fi-FI"/>
          </a:p>
        </p:txBody>
      </p:sp>
      <p:sp>
        <p:nvSpPr>
          <p:cNvPr id="5" name="Sisällön paikkamerkki 4"/>
          <p:cNvSpPr>
            <a:spLocks noGrp="1"/>
          </p:cNvSpPr>
          <p:nvPr>
            <p:ph sz="quarter" idx="13"/>
          </p:nvPr>
        </p:nvSpPr>
        <p:spPr>
          <a:xfrm>
            <a:off x="5220072" y="1556792"/>
            <a:ext cx="3384376" cy="4190400"/>
          </a:xfrm>
        </p:spPr>
        <p:txBody>
          <a:bodyPr/>
          <a:lstStyle/>
          <a:p>
            <a:pPr marL="0" indent="0">
              <a:buNone/>
            </a:pPr>
            <a:r>
              <a:rPr lang="en-US" sz="2000" b="1" dirty="0" err="1"/>
              <a:t>Tukes</a:t>
            </a:r>
            <a:r>
              <a:rPr lang="en-US" sz="2000" b="1" dirty="0"/>
              <a:t>’ observations</a:t>
            </a:r>
            <a:r>
              <a:rPr lang="en-US" sz="2000" b="1" dirty="0" smtClean="0"/>
              <a:t>:</a:t>
            </a:r>
            <a:endParaRPr lang="en-US" sz="2000" dirty="0" smtClean="0"/>
          </a:p>
          <a:p>
            <a:pPr lvl="0"/>
            <a:r>
              <a:rPr lang="en-US" sz="2000" dirty="0" smtClean="0"/>
              <a:t>MOC </a:t>
            </a:r>
            <a:r>
              <a:rPr lang="en-US" sz="2000" dirty="0"/>
              <a:t>procedures have developed concerning small changes as well</a:t>
            </a:r>
            <a:endParaRPr lang="fi-FI" sz="2000" dirty="0"/>
          </a:p>
          <a:p>
            <a:pPr lvl="0"/>
            <a:r>
              <a:rPr lang="en-US" sz="2000" dirty="0"/>
              <a:t>Finding suitable risk assessment procedures and updating the assessments is a </a:t>
            </a:r>
            <a:r>
              <a:rPr lang="en-US" sz="2000" dirty="0" smtClean="0"/>
              <a:t>challenge</a:t>
            </a:r>
            <a:endParaRPr lang="fi-FI"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121"/>
            <a:ext cx="1834640" cy="189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12"/>
          <p:cNvGraphicFramePr>
            <a:graphicFrameLocks/>
          </p:cNvGraphicFramePr>
          <p:nvPr>
            <p:extLst>
              <p:ext uri="{D42A27DB-BD31-4B8C-83A1-F6EECF244321}">
                <p14:modId xmlns:p14="http://schemas.microsoft.com/office/powerpoint/2010/main" val="4056336199"/>
              </p:ext>
            </p:extLst>
          </p:nvPr>
        </p:nvGraphicFramePr>
        <p:xfrm>
          <a:off x="683568" y="1700808"/>
          <a:ext cx="4464496" cy="4248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91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07704" y="496624"/>
            <a:ext cx="6802613" cy="970514"/>
          </a:xfrm>
        </p:spPr>
        <p:txBody>
          <a:bodyPr/>
          <a:lstStyle/>
          <a:p>
            <a:pPr>
              <a:lnSpc>
                <a:spcPct val="100000"/>
              </a:lnSpc>
            </a:pPr>
            <a:r>
              <a:rPr lang="en-US" sz="2200" dirty="0"/>
              <a:t>Do you have a full suite of current </a:t>
            </a:r>
            <a:r>
              <a:rPr lang="en-US" sz="2200" u="sng" dirty="0"/>
              <a:t>process safety performance indicators</a:t>
            </a:r>
            <a:r>
              <a:rPr lang="en-US" sz="2200" dirty="0"/>
              <a:t> </a:t>
            </a:r>
            <a:r>
              <a:rPr lang="en-US" sz="2200" dirty="0" smtClean="0"/>
              <a:t>appropriate </a:t>
            </a:r>
            <a:r>
              <a:rPr lang="en-US" sz="2200" dirty="0"/>
              <a:t>to the level of risk of your site,  including information on the prevalence of deficiencies </a:t>
            </a:r>
            <a:r>
              <a:rPr lang="en-US" sz="2200" dirty="0" smtClean="0"/>
              <a:t>or </a:t>
            </a:r>
            <a:r>
              <a:rPr lang="en-US" sz="2200" dirty="0"/>
              <a:t>dangerous trends which could lead to a major accident</a:t>
            </a:r>
            <a:r>
              <a:rPr lang="en-US" sz="2200" dirty="0" smtClean="0"/>
              <a:t>?</a:t>
            </a:r>
            <a:endParaRPr lang="fi-FI" sz="2200"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8</a:t>
            </a:fld>
            <a:endParaRPr lang="fi-FI"/>
          </a:p>
        </p:txBody>
      </p:sp>
      <p:sp>
        <p:nvSpPr>
          <p:cNvPr id="5" name="Sisällön paikkamerkki 4"/>
          <p:cNvSpPr>
            <a:spLocks noGrp="1"/>
          </p:cNvSpPr>
          <p:nvPr>
            <p:ph sz="quarter" idx="13"/>
          </p:nvPr>
        </p:nvSpPr>
        <p:spPr>
          <a:xfrm>
            <a:off x="5076056" y="1628800"/>
            <a:ext cx="3779912" cy="4190400"/>
          </a:xfrm>
        </p:spPr>
        <p:txBody>
          <a:bodyPr/>
          <a:lstStyle/>
          <a:p>
            <a:pPr marL="0" indent="0">
              <a:buNone/>
            </a:pPr>
            <a:endParaRPr lang="en-US" sz="2000" b="1" dirty="0" smtClean="0"/>
          </a:p>
          <a:p>
            <a:pPr marL="0" indent="0">
              <a:buNone/>
            </a:pPr>
            <a:r>
              <a:rPr lang="en-US" sz="2000" b="1" dirty="0" err="1" smtClean="0"/>
              <a:t>Tukes</a:t>
            </a:r>
            <a:r>
              <a:rPr lang="en-US" sz="2000" b="1" dirty="0"/>
              <a:t>’ observations</a:t>
            </a:r>
            <a:r>
              <a:rPr lang="en-US" sz="2000" b="1" dirty="0" smtClean="0"/>
              <a:t>:</a:t>
            </a:r>
            <a:endParaRPr lang="en-US" sz="2000" dirty="0" smtClean="0"/>
          </a:p>
          <a:p>
            <a:pPr lvl="0"/>
            <a:r>
              <a:rPr lang="en-US" sz="2000" dirty="0" smtClean="0"/>
              <a:t>Many companies are targeting </a:t>
            </a:r>
            <a:r>
              <a:rPr lang="en-US" sz="2000" dirty="0"/>
              <a:t>on </a:t>
            </a:r>
            <a:r>
              <a:rPr lang="en-US" sz="2000" dirty="0" smtClean="0"/>
              <a:t>developing </a:t>
            </a:r>
            <a:r>
              <a:rPr lang="en-US" sz="2000" dirty="0"/>
              <a:t>suitable process safety indicators</a:t>
            </a:r>
            <a:endParaRPr lang="fi-FI" sz="2000" dirty="0"/>
          </a:p>
          <a:p>
            <a:pPr lvl="0"/>
            <a:r>
              <a:rPr lang="en-US" sz="2000" dirty="0" smtClean="0"/>
              <a:t>Safety </a:t>
            </a:r>
            <a:r>
              <a:rPr lang="en-US" sz="2000" dirty="0"/>
              <a:t>management systems (SMS) are in order, but is process safety sufficiently taken into account?</a:t>
            </a:r>
            <a:endParaRPr lang="fi-FI" sz="2000" dirty="0"/>
          </a:p>
          <a:p>
            <a:pPr marL="0" indent="0">
              <a:buNone/>
            </a:pP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800200" cy="202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16"/>
          <p:cNvGraphicFramePr>
            <a:graphicFrameLocks/>
          </p:cNvGraphicFramePr>
          <p:nvPr>
            <p:extLst>
              <p:ext uri="{D42A27DB-BD31-4B8C-83A1-F6EECF244321}">
                <p14:modId xmlns:p14="http://schemas.microsoft.com/office/powerpoint/2010/main" val="3621852381"/>
              </p:ext>
            </p:extLst>
          </p:nvPr>
        </p:nvGraphicFramePr>
        <p:xfrm>
          <a:off x="951133" y="1916832"/>
          <a:ext cx="3888432"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2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19672" y="467284"/>
            <a:ext cx="6902488" cy="970514"/>
          </a:xfrm>
        </p:spPr>
        <p:txBody>
          <a:bodyPr/>
          <a:lstStyle/>
          <a:p>
            <a:pPr>
              <a:lnSpc>
                <a:spcPct val="100000"/>
              </a:lnSpc>
            </a:pPr>
            <a:r>
              <a:rPr lang="en-US" sz="2400" dirty="0" smtClean="0"/>
              <a:t>Do you have effective process safety </a:t>
            </a:r>
            <a:r>
              <a:rPr lang="en-US" sz="2400" u="sng" dirty="0" smtClean="0"/>
              <a:t>competency requirements</a:t>
            </a:r>
            <a:r>
              <a:rPr lang="en-US" sz="2400" dirty="0" smtClean="0"/>
              <a:t> for all personnel with process safety impacts, including you and senior leaders?</a:t>
            </a:r>
            <a:endParaRPr lang="fi-FI" sz="2400" dirty="0"/>
          </a:p>
        </p:txBody>
      </p:sp>
      <p:sp>
        <p:nvSpPr>
          <p:cNvPr id="3" name="Alatunnisteen paikkamerkki 2"/>
          <p:cNvSpPr>
            <a:spLocks noGrp="1"/>
          </p:cNvSpPr>
          <p:nvPr>
            <p:ph type="ftr" sz="quarter" idx="10"/>
          </p:nvPr>
        </p:nvSpPr>
        <p:spPr/>
        <p:txBody>
          <a:bodyPr/>
          <a:lstStyle/>
          <a:p>
            <a:r>
              <a:rPr lang="en-US" smtClean="0"/>
              <a:t>17.9.2015 | MJV 16-18 September, 2015, The Hague, The Netherlands, Sara Lax</a:t>
            </a:r>
            <a:endParaRPr lang="fi-FI"/>
          </a:p>
        </p:txBody>
      </p:sp>
      <p:sp>
        <p:nvSpPr>
          <p:cNvPr id="4" name="Dian numeron paikkamerkki 3"/>
          <p:cNvSpPr>
            <a:spLocks noGrp="1"/>
          </p:cNvSpPr>
          <p:nvPr>
            <p:ph type="sldNum" sz="quarter" idx="12"/>
          </p:nvPr>
        </p:nvSpPr>
        <p:spPr/>
        <p:txBody>
          <a:bodyPr/>
          <a:lstStyle/>
          <a:p>
            <a:fld id="{AAB609F5-C6D5-464C-B5EE-FDAE4782BBCF}" type="slidenum">
              <a:rPr lang="fi-FI" smtClean="0"/>
              <a:pPr/>
              <a:t>9</a:t>
            </a:fld>
            <a:endParaRPr lang="fi-FI"/>
          </a:p>
        </p:txBody>
      </p:sp>
      <p:sp>
        <p:nvSpPr>
          <p:cNvPr id="5" name="Sisällön paikkamerkki 4"/>
          <p:cNvSpPr>
            <a:spLocks noGrp="1"/>
          </p:cNvSpPr>
          <p:nvPr>
            <p:ph sz="quarter" idx="13"/>
          </p:nvPr>
        </p:nvSpPr>
        <p:spPr>
          <a:xfrm>
            <a:off x="5220072" y="1576801"/>
            <a:ext cx="3600400" cy="4190400"/>
          </a:xfrm>
        </p:spPr>
        <p:txBody>
          <a:bodyPr/>
          <a:lstStyle/>
          <a:p>
            <a:pPr marL="0" indent="0">
              <a:buNone/>
            </a:pPr>
            <a:endParaRPr lang="en-US" sz="2000" b="1" dirty="0" smtClean="0"/>
          </a:p>
          <a:p>
            <a:pPr marL="0" indent="0">
              <a:buNone/>
            </a:pPr>
            <a:r>
              <a:rPr lang="en-US" sz="2000" b="1" dirty="0" err="1" smtClean="0"/>
              <a:t>Tukes</a:t>
            </a:r>
            <a:r>
              <a:rPr lang="en-US" sz="2000" b="1" dirty="0"/>
              <a:t>’ observations</a:t>
            </a:r>
            <a:r>
              <a:rPr lang="en-US" sz="2000" b="1" dirty="0" smtClean="0"/>
              <a:t>:</a:t>
            </a:r>
            <a:endParaRPr lang="en-US" sz="2000" dirty="0" smtClean="0"/>
          </a:p>
          <a:p>
            <a:pPr lvl="0"/>
            <a:r>
              <a:rPr lang="en-US" sz="2000" smtClean="0"/>
              <a:t>Does management understand </a:t>
            </a:r>
            <a:r>
              <a:rPr lang="en-US" sz="2000" dirty="0"/>
              <a:t>the risks involved in the operations?</a:t>
            </a:r>
            <a:endParaRPr lang="fi-FI" sz="2000" dirty="0"/>
          </a:p>
          <a:p>
            <a:pPr lvl="0"/>
            <a:r>
              <a:rPr lang="en-US" sz="2000" dirty="0"/>
              <a:t>Does the </a:t>
            </a:r>
            <a:r>
              <a:rPr lang="en-US" sz="2000" dirty="0" smtClean="0"/>
              <a:t>staff have </a:t>
            </a:r>
            <a:r>
              <a:rPr lang="en-US" sz="2000" dirty="0"/>
              <a:t>required </a:t>
            </a:r>
            <a:r>
              <a:rPr lang="en-US" sz="2000" dirty="0" smtClean="0"/>
              <a:t>competence and receive </a:t>
            </a:r>
            <a:r>
              <a:rPr lang="en-US" sz="2000" dirty="0"/>
              <a:t>training </a:t>
            </a:r>
            <a:r>
              <a:rPr lang="en-US" sz="2000" dirty="0" smtClean="0"/>
              <a:t>regularly?</a:t>
            </a:r>
            <a:endParaRPr lang="fi-FI" sz="2000" dirty="0"/>
          </a:p>
          <a:p>
            <a:endParaRPr lang="fi-FI"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m21"/>
          <p:cNvGraphicFramePr>
            <a:graphicFrameLocks/>
          </p:cNvGraphicFramePr>
          <p:nvPr>
            <p:extLst>
              <p:ext uri="{D42A27DB-BD31-4B8C-83A1-F6EECF244321}">
                <p14:modId xmlns:p14="http://schemas.microsoft.com/office/powerpoint/2010/main" val="1948529478"/>
              </p:ext>
            </p:extLst>
          </p:nvPr>
        </p:nvGraphicFramePr>
        <p:xfrm>
          <a:off x="683568" y="1694160"/>
          <a:ext cx="4392488" cy="4183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7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theme/theme1.xml><?xml version="1.0" encoding="utf-8"?>
<a:theme xmlns:a="http://schemas.openxmlformats.org/drawingml/2006/main" name="tukes">
  <a:themeElements>
    <a:clrScheme name="Tukes_varit">
      <a:dk1>
        <a:srgbClr val="000000"/>
      </a:dk1>
      <a:lt1>
        <a:srgbClr val="FFFFFF"/>
      </a:lt1>
      <a:dk2>
        <a:srgbClr val="00B487"/>
      </a:dk2>
      <a:lt2>
        <a:srgbClr val="FFFFFF"/>
      </a:lt2>
      <a:accent1>
        <a:srgbClr val="00B487"/>
      </a:accent1>
      <a:accent2>
        <a:srgbClr val="E016B8"/>
      </a:accent2>
      <a:accent3>
        <a:srgbClr val="818183"/>
      </a:accent3>
      <a:accent4>
        <a:srgbClr val="DCD9D3"/>
      </a:accent4>
      <a:accent5>
        <a:srgbClr val="FFFFFF"/>
      </a:accent5>
      <a:accent6>
        <a:srgbClr val="000000"/>
      </a:accent6>
      <a:hlink>
        <a:srgbClr val="00B487"/>
      </a:hlink>
      <a:folHlink>
        <a:srgbClr val="00B487"/>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a:ln>
              <a:noFill/>
            </a:ln>
            <a:solidFill>
              <a:schemeClr val="bg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TotalTime>
  <Words>534</Words>
  <Application>Microsoft Office PowerPoint</Application>
  <PresentationFormat>On-screen Show (4:3)</PresentationFormat>
  <Paragraphs>62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tukes</vt:lpstr>
      <vt:lpstr>Tukes' inspection theme 2013-2014:  Process safety managament</vt:lpstr>
      <vt:lpstr>Targets</vt:lpstr>
      <vt:lpstr>Realization</vt:lpstr>
      <vt:lpstr>Realization</vt:lpstr>
      <vt:lpstr>180 answers in total</vt:lpstr>
      <vt:lpstr>Do you have a policy on corporate governance for process safety which describes the management expectations, required commitment, and corporate activities in relation to process safety?</vt:lpstr>
      <vt:lpstr>Do you have a management of change (MOC) process to assess changes for process safety impacts arising from modifications?</vt:lpstr>
      <vt:lpstr>Do you have a full suite of current process safety performance indicators appropriate to the level of risk of your site,  including information on the prevalence of deficiencies or dangerous trends which could lead to a major accident?</vt:lpstr>
      <vt:lpstr>Do you have effective process safety competency requirements for all personnel with process safety impacts, including you and senior leaders?</vt:lpstr>
      <vt:lpstr>Do you ensure that sufficient resources are available and review progress againts the process safety improvement plan? </vt:lpstr>
      <vt:lpstr>Thank you for  attention!  Contact: sara.lax@tukes.fi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Tukes' inspection theme 2013-2014</dc:title>
  <dc:creator>Sara Lax</dc:creator>
  <cp:lastModifiedBy>Wood Maureen</cp:lastModifiedBy>
  <cp:revision>63</cp:revision>
  <dcterms:created xsi:type="dcterms:W3CDTF">2010-12-17T06:37:28Z</dcterms:created>
  <dcterms:modified xsi:type="dcterms:W3CDTF">2015-09-18T10:09:07Z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396.89.01.007</vt:lpwstr>
  </property>
  <property fmtid="{D5CDD505-2E9C-101B-9397-08002B2CF9AE}" pid="3" name="dvLanguage">
    <vt:lpwstr>1035</vt:lpwstr>
  </property>
  <property fmtid="{D5CDD505-2E9C-101B-9397-08002B2CF9AE}" pid="4" name="dvTemplate">
    <vt:lpwstr>tukes_vaaka.potx</vt:lpwstr>
  </property>
  <property fmtid="{D5CDD505-2E9C-101B-9397-08002B2CF9AE}" pid="5" name="dvDefinition">
    <vt:lpwstr>90 (dd_default.xml                                                                                      )</vt:lpwstr>
  </property>
  <property fmtid="{D5CDD505-2E9C-101B-9397-08002B2CF9AE}" pid="6" name="dvGlobalVerID">
    <vt:lpwstr>396.90.03.008</vt:lpwstr>
  </property>
  <property fmtid="{D5CDD505-2E9C-101B-9397-08002B2CF9AE}" pid="7" name="dvDefinitionVersion">
    <vt:lpwstr>3.0 / 2.2.2011</vt:lpwstr>
  </property>
  <property fmtid="{D5CDD505-2E9C-101B-9397-08002B2CF9AE}" pid="8" name="dvType">
    <vt:lpwstr>GENERAL</vt:lpwstr>
  </property>
  <property fmtid="{D5CDD505-2E9C-101B-9397-08002B2CF9AE}" pid="9" name="dvSite">
    <vt:lpwstr/>
  </property>
  <property fmtid="{D5CDD505-2E9C-101B-9397-08002B2CF9AE}" pid="10" name="dvDUTitle">
    <vt:lpwstr/>
  </property>
  <property fmtid="{D5CDD505-2E9C-101B-9397-08002B2CF9AE}" pid="11" name="dvDDate">
    <vt:lpwstr>17.9.2015</vt:lpwstr>
  </property>
  <property fmtid="{D5CDD505-2E9C-101B-9397-08002B2CF9AE}" pid="12" name="dvchkDate">
    <vt:lpwstr>-1</vt:lpwstr>
  </property>
  <property fmtid="{D5CDD505-2E9C-101B-9397-08002B2CF9AE}" pid="13" name="dvchkAuthor">
    <vt:lpwstr>-1</vt:lpwstr>
  </property>
  <property fmtid="{D5CDD505-2E9C-101B-9397-08002B2CF9AE}" pid="14" name="dvpresname">
    <vt:lpwstr>MJV 16-18 September, 2015, The Hague, The Netherlands</vt:lpwstr>
  </property>
</Properties>
</file>