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7" r:id="rId3"/>
    <p:sldId id="259" r:id="rId4"/>
    <p:sldId id="260"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9165" autoAdjust="0"/>
  </p:normalViewPr>
  <p:slideViewPr>
    <p:cSldViewPr snapToGrid="0">
      <p:cViewPr>
        <p:scale>
          <a:sx n="75" d="100"/>
          <a:sy n="75" d="100"/>
        </p:scale>
        <p:origin x="-330" y="24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21D23-2CC8-4A35-9C92-63B29CD8BB53}" type="datetimeFigureOut">
              <a:rPr lang="nb-NO" smtClean="0"/>
              <a:t>11.11.2016</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97452-3CFD-4444-8D0B-B91B48604C50}" type="slidenum">
              <a:rPr lang="nb-NO" smtClean="0"/>
              <a:t>‹#›</a:t>
            </a:fld>
            <a:endParaRPr lang="nb-NO"/>
          </a:p>
        </p:txBody>
      </p:sp>
    </p:spTree>
    <p:extLst>
      <p:ext uri="{BB962C8B-B14F-4D97-AF65-F5344CB8AC3E}">
        <p14:creationId xmlns:p14="http://schemas.microsoft.com/office/powerpoint/2010/main" val="446599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You can take notes in this section</a:t>
            </a:r>
            <a:r>
              <a:rPr lang="nb-NO" dirty="0" smtClean="0"/>
              <a:t>:</a:t>
            </a:r>
          </a:p>
          <a:p>
            <a:r>
              <a:rPr lang="nb-NO" dirty="0" smtClean="0"/>
              <a:t>Holland: Three</a:t>
            </a:r>
            <a:r>
              <a:rPr lang="nb-NO" baseline="0" dirty="0" smtClean="0"/>
              <a:t> authorities have to go together.. </a:t>
            </a:r>
            <a:r>
              <a:rPr lang="nb-NO" dirty="0" smtClean="0"/>
              <a:t>Fire departmenst higher tier. One inspection team, inspection planning the whole year,</a:t>
            </a:r>
            <a:r>
              <a:rPr lang="nb-NO" baseline="0" dirty="0" smtClean="0"/>
              <a:t> gone more risk based, always check the SMS, in 5 years look in all areas, also internal emergency planning, etc. One inspection report and enforcement together. Have one surprise part. Even have surprise inspections. (2 o’clock at night on Saturday)</a:t>
            </a:r>
            <a:endParaRPr lang="nb-NO" dirty="0" smtClean="0"/>
          </a:p>
          <a:p>
            <a:r>
              <a:rPr lang="nb-NO" dirty="0" smtClean="0"/>
              <a:t>Norway: Not possible every year, but every other year, sometimes</a:t>
            </a:r>
            <a:r>
              <a:rPr lang="nb-NO" baseline="0" dirty="0" smtClean="0"/>
              <a:t> every third year if everything is «fine» they are put on an inspection plan every second or third year. One or two main issues hav to be addressed. The autorities focus on different t´hings during the inspection.</a:t>
            </a:r>
          </a:p>
          <a:p>
            <a:r>
              <a:rPr lang="nb-NO" baseline="0" dirty="0" smtClean="0"/>
              <a:t>Have a division between labour area and emergency, environment 4-5 authorities, DSB is the co-ordinator, good cooperation and planning before inspections, do planning and follow list of topics/questions. Check the last inspection, how we follow up.</a:t>
            </a:r>
          </a:p>
          <a:p>
            <a:r>
              <a:rPr lang="nb-NO" baseline="0" dirty="0" smtClean="0"/>
              <a:t>Fire brigades in higher tier companies...etc....</a:t>
            </a:r>
          </a:p>
          <a:p>
            <a:r>
              <a:rPr lang="nb-NO" baseline="0" dirty="0" smtClean="0"/>
              <a:t>Difference between explosive production sites and storage sites.</a:t>
            </a:r>
          </a:p>
          <a:p>
            <a:r>
              <a:rPr lang="nb-NO" baseline="0" dirty="0" smtClean="0"/>
              <a:t>Germany: Upper tier, every year, but not always possible, also opportunity for labour inspection that is a must every year and they do the ATEX topics also. Combine inspections.</a:t>
            </a:r>
          </a:p>
          <a:p>
            <a:r>
              <a:rPr lang="nb-NO" baseline="0" dirty="0" smtClean="0"/>
              <a:t>Try to do same topics on upper and lower, have checklist, do not do everything, but different chapters, going to the  years have completely topics.</a:t>
            </a:r>
          </a:p>
          <a:p>
            <a:r>
              <a:rPr lang="nb-NO" baseline="0" dirty="0" smtClean="0"/>
              <a:t>Cyprus, one inspection for upper, for lower every other year.</a:t>
            </a:r>
          </a:p>
          <a:p>
            <a:r>
              <a:rPr lang="nb-NO" baseline="0" dirty="0" smtClean="0"/>
              <a:t>Joint inspections Seveso and Safety. Between upper and lower tier difference, check saafety management system, check special things from safety report.</a:t>
            </a:r>
          </a:p>
          <a:p>
            <a:r>
              <a:rPr lang="nb-NO" baseline="0" dirty="0" smtClean="0"/>
              <a:t>Estonia, share inspections, two laws chemical and explosives acts, two people with explosives, Seveso things not every year (lower tier explosive sites). Share with Rescue Board.</a:t>
            </a:r>
          </a:p>
          <a:p>
            <a:endParaRPr lang="nb-NO" baseline="0" dirty="0" smtClean="0"/>
          </a:p>
          <a:p>
            <a:r>
              <a:rPr lang="nb-NO" baseline="0" dirty="0" smtClean="0"/>
              <a:t>Belgium, explosives and safety labour, Seveso each year, every other year, every third year, system to calculate level. Seveso report i s the base. Almost the same as in Norway, collaboration between different authorities.</a:t>
            </a:r>
          </a:p>
          <a:p>
            <a:r>
              <a:rPr lang="nb-NO" baseline="0" dirty="0" smtClean="0"/>
              <a:t>Sweden: Seveso upper every year, Lower tier every third year. We check last inspection, how follow up. Co-ordination should be better. On Seveso we have a long plan and check different areas/themes, use checklists. </a:t>
            </a:r>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3</a:t>
            </a:fld>
            <a:endParaRPr lang="nb-NO"/>
          </a:p>
        </p:txBody>
      </p:sp>
    </p:spTree>
    <p:extLst>
      <p:ext uri="{BB962C8B-B14F-4D97-AF65-F5344CB8AC3E}">
        <p14:creationId xmlns:p14="http://schemas.microsoft.com/office/powerpoint/2010/main" val="4230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You can take notes in </a:t>
            </a:r>
            <a:r>
              <a:rPr lang="nb-NO" dirty="0" smtClean="0"/>
              <a:t>this </a:t>
            </a:r>
            <a:r>
              <a:rPr lang="nb-NO" dirty="0" smtClean="0"/>
              <a:t>section</a:t>
            </a:r>
            <a:r>
              <a:rPr lang="nb-NO" dirty="0" smtClean="0"/>
              <a:t>:</a:t>
            </a:r>
          </a:p>
          <a:p>
            <a:r>
              <a:rPr lang="nb-NO" dirty="0" smtClean="0"/>
              <a:t>Norway: Shut down, not to my knowledge.</a:t>
            </a:r>
          </a:p>
          <a:p>
            <a:r>
              <a:rPr lang="nb-NO" dirty="0" smtClean="0"/>
              <a:t>Estonia: Moved the places, but not closed down instead moved or reduced</a:t>
            </a:r>
            <a:r>
              <a:rPr lang="nb-NO" baseline="0" dirty="0" smtClean="0"/>
              <a:t> the quantities regarding pyrotechnics.</a:t>
            </a:r>
          </a:p>
          <a:p>
            <a:r>
              <a:rPr lang="nb-NO" baseline="0" dirty="0" smtClean="0"/>
              <a:t>Belgium: Closed a fireworks storage, the company did not respect thre rules of storage.</a:t>
            </a:r>
          </a:p>
          <a:p>
            <a:r>
              <a:rPr lang="nb-NO" baseline="0" dirty="0" smtClean="0"/>
              <a:t>Holland: Updated the safety reports completely, all companies, new fresh start. Almost got all on time. What type of earthquake do you have to be prepared for....discussion with gas companies regarding that....creates earthquakes, gas, sand. Look more on the safety report on next inspection. Look at aging.</a:t>
            </a:r>
          </a:p>
          <a:p>
            <a:r>
              <a:rPr lang="nb-NO" baseline="0" dirty="0" smtClean="0"/>
              <a:t>Germany: If it is illegal we close it, otherwise it is difficult to close it.</a:t>
            </a:r>
          </a:p>
          <a:p>
            <a:r>
              <a:rPr lang="nb-NO" baseline="0" dirty="0" smtClean="0"/>
              <a:t>Cyprus, if quantities exceeded issue a notice of improvement/prohibition and then prosecution. Submit worst case scenario intheir unit and the zones of their risks.</a:t>
            </a:r>
          </a:p>
          <a:p>
            <a:r>
              <a:rPr lang="nb-NO" baseline="0" dirty="0" smtClean="0"/>
              <a:t>Sweden: We can close down, but I don’t know if it has happened. New safety reports etc this year from all companies.</a:t>
            </a:r>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4</a:t>
            </a:fld>
            <a:endParaRPr lang="nb-NO"/>
          </a:p>
        </p:txBody>
      </p:sp>
    </p:spTree>
    <p:extLst>
      <p:ext uri="{BB962C8B-B14F-4D97-AF65-F5344CB8AC3E}">
        <p14:creationId xmlns:p14="http://schemas.microsoft.com/office/powerpoint/2010/main" val="196731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You can take notes in this section</a:t>
            </a:r>
            <a:r>
              <a:rPr lang="nb-NO"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Holland: Ranking lists look at: Technical integrity, how they follow legislation, safety culture and behaviour.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smtClean="0"/>
          </a:p>
          <a:p>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5</a:t>
            </a:fld>
            <a:endParaRPr lang="nb-NO"/>
          </a:p>
        </p:txBody>
      </p:sp>
    </p:spTree>
    <p:extLst>
      <p:ext uri="{BB962C8B-B14F-4D97-AF65-F5344CB8AC3E}">
        <p14:creationId xmlns:p14="http://schemas.microsoft.com/office/powerpoint/2010/main" val="2646797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smtClean="0"/>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smtClean="0"/>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11/11/2016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Break-</a:t>
            </a:r>
            <a:r>
              <a:rPr lang="nb-NO" dirty="0" err="1" smtClean="0"/>
              <a:t>out</a:t>
            </a:r>
            <a:r>
              <a:rPr lang="nb-NO" dirty="0" smtClean="0"/>
              <a:t> </a:t>
            </a:r>
            <a:r>
              <a:rPr lang="nb-NO" dirty="0" err="1" smtClean="0"/>
              <a:t>session</a:t>
            </a:r>
            <a:r>
              <a:rPr lang="nb-NO" dirty="0" smtClean="0"/>
              <a:t> 3</a:t>
            </a:r>
            <a:endParaRPr lang="nb-NO" dirty="0"/>
          </a:p>
        </p:txBody>
      </p:sp>
      <p:sp>
        <p:nvSpPr>
          <p:cNvPr id="3" name="Undertittel 2"/>
          <p:cNvSpPr>
            <a:spLocks noGrp="1"/>
          </p:cNvSpPr>
          <p:nvPr>
            <p:ph type="subTitle" idx="1"/>
          </p:nvPr>
        </p:nvSpPr>
        <p:spPr/>
        <p:txBody>
          <a:bodyPr>
            <a:normAutofit fontScale="92500" lnSpcReduction="10000"/>
          </a:bodyPr>
          <a:lstStyle/>
          <a:p>
            <a:endParaRPr lang="en-US" b="1" dirty="0" smtClean="0"/>
          </a:p>
          <a:p>
            <a:r>
              <a:rPr lang="en-GB" sz="2400" b="1" dirty="0"/>
              <a:t>Inspection of Explosive </a:t>
            </a:r>
            <a:r>
              <a:rPr lang="en-GB" sz="2400" b="1" dirty="0" smtClean="0"/>
              <a:t>Sites</a:t>
            </a:r>
          </a:p>
          <a:p>
            <a:r>
              <a:rPr lang="nb-NO" smtClean="0"/>
              <a:t>Group 1</a:t>
            </a:r>
            <a:endParaRPr lang="nb-NO" dirty="0"/>
          </a:p>
        </p:txBody>
      </p:sp>
    </p:spTree>
    <p:extLst>
      <p:ext uri="{BB962C8B-B14F-4D97-AF65-F5344CB8AC3E}">
        <p14:creationId xmlns:p14="http://schemas.microsoft.com/office/powerpoint/2010/main" val="233893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264406"/>
            <a:ext cx="8911687" cy="683046"/>
          </a:xfrm>
        </p:spPr>
        <p:txBody>
          <a:bodyPr>
            <a:normAutofit/>
          </a:bodyPr>
          <a:lstStyle/>
          <a:p>
            <a:r>
              <a:rPr lang="nb-NO" dirty="0" smtClean="0"/>
              <a:t>Questions for </a:t>
            </a:r>
            <a:r>
              <a:rPr lang="nb-NO" dirty="0" err="1" smtClean="0"/>
              <a:t>discussion</a:t>
            </a:r>
            <a:endParaRPr lang="nb-NO"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98599159"/>
              </p:ext>
            </p:extLst>
          </p:nvPr>
        </p:nvGraphicFramePr>
        <p:xfrm>
          <a:off x="1961002" y="947452"/>
          <a:ext cx="8659258" cy="5821680"/>
        </p:xfrm>
        <a:graphic>
          <a:graphicData uri="http://schemas.openxmlformats.org/drawingml/2006/table">
            <a:tbl>
              <a:tblPr>
                <a:tableStyleId>{5C22544A-7EE6-4342-B048-85BDC9FD1C3A}</a:tableStyleId>
              </a:tblPr>
              <a:tblGrid>
                <a:gridCol w="656438"/>
                <a:gridCol w="8002820"/>
              </a:tblGrid>
              <a:tr h="1527963">
                <a:tc>
                  <a:txBody>
                    <a:bodyPr/>
                    <a:lstStyle/>
                    <a:p>
                      <a:pPr>
                        <a:spcAft>
                          <a:spcPts val="0"/>
                        </a:spcAft>
                      </a:pPr>
                      <a:r>
                        <a:rPr lang="en-US" sz="1200" b="1" dirty="0">
                          <a:effectLst/>
                        </a:rPr>
                        <a:t>B3-1</a:t>
                      </a:r>
                      <a:endParaRPr lang="nb-N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0415" marR="40415" marT="0" marB="0"/>
                </a:tc>
                <a:tc>
                  <a:txBody>
                    <a:bodyPr/>
                    <a:lstStyle/>
                    <a:p>
                      <a:pPr>
                        <a:spcAft>
                          <a:spcPts val="0"/>
                        </a:spcAft>
                      </a:pPr>
                      <a:r>
                        <a:rPr lang="en-US" sz="1400" b="1" dirty="0">
                          <a:effectLst/>
                        </a:rPr>
                        <a:t>INSPECTIONS</a:t>
                      </a:r>
                      <a:endParaRPr lang="nb-NO" sz="1400" b="1" dirty="0">
                        <a:effectLst/>
                      </a:endParaRPr>
                    </a:p>
                    <a:p>
                      <a:pPr>
                        <a:spcAft>
                          <a:spcPts val="0"/>
                        </a:spcAft>
                      </a:pPr>
                      <a:r>
                        <a:rPr lang="en-US" sz="1400" dirty="0">
                          <a:effectLst/>
                        </a:rPr>
                        <a:t>    Main Question:  How do you carry out inspections?</a:t>
                      </a:r>
                      <a:endParaRPr lang="nb-NO" sz="1400" dirty="0">
                        <a:effectLst/>
                      </a:endParaRPr>
                    </a:p>
                    <a:p>
                      <a:pPr marL="342900" lvl="0" indent="-342900">
                        <a:spcAft>
                          <a:spcPts val="0"/>
                        </a:spcAft>
                        <a:buFont typeface="Symbol" panose="05050102010706020507" pitchFamily="18" charset="2"/>
                        <a:buChar char=""/>
                      </a:pPr>
                      <a:r>
                        <a:rPr lang="en-US" sz="1400" dirty="0">
                          <a:effectLst/>
                        </a:rPr>
                        <a:t>How do you plan your inspections; choice of sites, frequency, topics and focus?</a:t>
                      </a:r>
                      <a:endParaRPr lang="nb-NO" sz="1400" dirty="0">
                        <a:effectLst/>
                      </a:endParaRPr>
                    </a:p>
                    <a:p>
                      <a:pPr marL="342900" lvl="0" indent="-342900">
                        <a:spcAft>
                          <a:spcPts val="0"/>
                        </a:spcAft>
                        <a:buFont typeface="Symbol" panose="05050102010706020507" pitchFamily="18" charset="2"/>
                        <a:buChar char=""/>
                      </a:pPr>
                      <a:r>
                        <a:rPr lang="en-US" sz="1400" dirty="0">
                          <a:effectLst/>
                        </a:rPr>
                        <a:t>Do you use the Seveso report as the basis of your inspections?</a:t>
                      </a:r>
                      <a:endParaRPr lang="nb-NO" sz="1400" dirty="0">
                        <a:effectLst/>
                      </a:endParaRPr>
                    </a:p>
                    <a:p>
                      <a:pPr marL="342900" lvl="0" indent="-342900">
                        <a:spcAft>
                          <a:spcPts val="0"/>
                        </a:spcAft>
                        <a:buFont typeface="Symbol" panose="05050102010706020507" pitchFamily="18" charset="2"/>
                        <a:buChar char=""/>
                      </a:pPr>
                      <a:r>
                        <a:rPr lang="en-US" sz="1400" dirty="0">
                          <a:effectLst/>
                        </a:rPr>
                        <a:t>How do you identify and inspect lower tier sites?</a:t>
                      </a:r>
                      <a:endParaRPr lang="nb-NO" sz="1400" dirty="0">
                        <a:effectLst/>
                      </a:endParaRPr>
                    </a:p>
                    <a:p>
                      <a:pPr marL="342900" lvl="0" indent="-342900">
                        <a:spcAft>
                          <a:spcPts val="0"/>
                        </a:spcAft>
                        <a:buFont typeface="Symbol" panose="05050102010706020507" pitchFamily="18" charset="2"/>
                        <a:buChar char=""/>
                      </a:pPr>
                      <a:r>
                        <a:rPr lang="en-US" sz="1400" dirty="0">
                          <a:effectLst/>
                        </a:rPr>
                        <a:t>What topics have you chosen for your inspections?</a:t>
                      </a:r>
                      <a:endParaRPr lang="nb-NO" sz="1400" dirty="0">
                        <a:effectLst/>
                      </a:endParaRPr>
                    </a:p>
                    <a:p>
                      <a:pPr marL="342900" lvl="0" indent="-342900">
                        <a:spcAft>
                          <a:spcPts val="0"/>
                        </a:spcAft>
                        <a:buFont typeface="Symbol" panose="05050102010706020507" pitchFamily="18" charset="2"/>
                        <a:buChar char=""/>
                      </a:pPr>
                      <a:r>
                        <a:rPr lang="en-US" sz="1400" dirty="0">
                          <a:effectLst/>
                        </a:rPr>
                        <a:t>How do you inspect lower tier sites and do you have the power to enter an      unregulated site?</a:t>
                      </a:r>
                      <a:endParaRPr lang="nb-NO" sz="1400" dirty="0">
                        <a:effectLst/>
                      </a:endParaRPr>
                    </a:p>
                    <a:p>
                      <a:pPr marL="342900" lvl="0" indent="-342900">
                        <a:spcAft>
                          <a:spcPts val="0"/>
                        </a:spcAft>
                        <a:buFont typeface="Symbol" panose="05050102010706020507" pitchFamily="18" charset="2"/>
                        <a:buChar char=""/>
                      </a:pPr>
                      <a:r>
                        <a:rPr lang="en-US" sz="1400" dirty="0">
                          <a:effectLst/>
                        </a:rPr>
                        <a:t>How do you inspect ancillary sites and activities such as test ranges and disposal      facilities?</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415" marR="40415" marT="0" marB="0"/>
                </a:tc>
              </a:tr>
              <a:tr h="1410810">
                <a:tc>
                  <a:txBody>
                    <a:bodyPr/>
                    <a:lstStyle/>
                    <a:p>
                      <a:pPr>
                        <a:spcAft>
                          <a:spcPts val="0"/>
                        </a:spcAft>
                      </a:pPr>
                      <a:r>
                        <a:rPr lang="en-US" sz="1200" b="1">
                          <a:effectLst/>
                        </a:rPr>
                        <a:t>B3-2</a:t>
                      </a:r>
                      <a:endParaRPr lang="nb-NO" sz="1400" b="1">
                        <a:effectLst/>
                        <a:latin typeface="Calibri" panose="020F0502020204030204" pitchFamily="34" charset="0"/>
                        <a:ea typeface="Calibri" panose="020F0502020204030204" pitchFamily="34" charset="0"/>
                        <a:cs typeface="Times New Roman" panose="02020603050405020304" pitchFamily="18" charset="0"/>
                      </a:endParaRPr>
                    </a:p>
                  </a:txBody>
                  <a:tcPr marL="40415" marR="40415" marT="0" marB="0"/>
                </a:tc>
                <a:tc>
                  <a:txBody>
                    <a:bodyPr/>
                    <a:lstStyle/>
                    <a:p>
                      <a:pPr>
                        <a:spcAft>
                          <a:spcPts val="0"/>
                        </a:spcAft>
                      </a:pPr>
                      <a:r>
                        <a:rPr lang="en-US" sz="1400" b="1" dirty="0">
                          <a:effectLst/>
                        </a:rPr>
                        <a:t>FINDINGS</a:t>
                      </a:r>
                      <a:endParaRPr lang="nb-NO" sz="1400" b="1" dirty="0">
                        <a:effectLst/>
                      </a:endParaRPr>
                    </a:p>
                    <a:p>
                      <a:pPr>
                        <a:spcAft>
                          <a:spcPts val="0"/>
                        </a:spcAft>
                      </a:pPr>
                      <a:r>
                        <a:rPr lang="en-US" sz="1400" dirty="0">
                          <a:effectLst/>
                        </a:rPr>
                        <a:t>Main Question: What are the main findings from your inspections?</a:t>
                      </a:r>
                      <a:endParaRPr lang="nb-NO" sz="1400" dirty="0">
                        <a:effectLst/>
                      </a:endParaRPr>
                    </a:p>
                    <a:p>
                      <a:pPr>
                        <a:spcAft>
                          <a:spcPts val="0"/>
                        </a:spcAft>
                      </a:pPr>
                      <a:r>
                        <a:rPr lang="en-US" sz="1400" dirty="0">
                          <a:effectLst/>
                        </a:rPr>
                        <a:t>Are there significant differences between explosives and pyrotechnics/fireworks sites; culture, SMS, adherence to regulations?</a:t>
                      </a:r>
                      <a:endParaRPr lang="nb-NO" sz="1400" dirty="0">
                        <a:effectLst/>
                      </a:endParaRPr>
                    </a:p>
                    <a:p>
                      <a:pPr marL="342900" lvl="0" indent="-342900">
                        <a:spcAft>
                          <a:spcPts val="0"/>
                        </a:spcAft>
                        <a:buFont typeface="Symbol" panose="05050102010706020507" pitchFamily="18" charset="2"/>
                        <a:buChar char=""/>
                      </a:pPr>
                      <a:r>
                        <a:rPr lang="en-US" sz="1400" dirty="0">
                          <a:effectLst/>
                        </a:rPr>
                        <a:t>What are the main causes for concern arising from your inspections; culture, SMS and technical?</a:t>
                      </a:r>
                      <a:endParaRPr lang="nb-NO" sz="1400" dirty="0">
                        <a:effectLst/>
                      </a:endParaRPr>
                    </a:p>
                    <a:p>
                      <a:pPr marL="342900" lvl="0" indent="-342900">
                        <a:spcAft>
                          <a:spcPts val="0"/>
                        </a:spcAft>
                        <a:buFont typeface="Symbol" panose="05050102010706020507" pitchFamily="18" charset="2"/>
                        <a:buChar char=""/>
                      </a:pPr>
                      <a:r>
                        <a:rPr lang="en-US" sz="1400" dirty="0">
                          <a:effectLst/>
                        </a:rPr>
                        <a:t>Have you prosecuted and shut down operations and why?</a:t>
                      </a:r>
                      <a:endParaRPr lang="nb-NO" sz="1400" dirty="0">
                        <a:effectLst/>
                      </a:endParaRPr>
                    </a:p>
                    <a:p>
                      <a:pPr marL="342900" lvl="0" indent="-342900">
                        <a:spcAft>
                          <a:spcPts val="0"/>
                        </a:spcAft>
                        <a:buFont typeface="Symbol" panose="05050102010706020507" pitchFamily="18" charset="2"/>
                        <a:buChar char=""/>
                      </a:pPr>
                      <a:r>
                        <a:rPr lang="en-US" sz="1400" dirty="0">
                          <a:effectLst/>
                        </a:rPr>
                        <a:t>Has Seveso 3 made a difference to the operations on the sites?</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415" marR="40415" marT="0" marB="0"/>
                </a:tc>
              </a:tr>
              <a:tr h="1622211">
                <a:tc>
                  <a:txBody>
                    <a:bodyPr/>
                    <a:lstStyle/>
                    <a:p>
                      <a:pPr>
                        <a:spcAft>
                          <a:spcPts val="0"/>
                        </a:spcAft>
                      </a:pPr>
                      <a:r>
                        <a:rPr lang="en-US" sz="1200" b="1" dirty="0">
                          <a:effectLst/>
                        </a:rPr>
                        <a:t>B3-3</a:t>
                      </a:r>
                      <a:endParaRPr lang="nb-N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0415" marR="40415" marT="0" marB="0"/>
                </a:tc>
                <a:tc>
                  <a:txBody>
                    <a:bodyPr/>
                    <a:lstStyle/>
                    <a:p>
                      <a:pPr>
                        <a:spcAft>
                          <a:spcPts val="0"/>
                        </a:spcAft>
                      </a:pPr>
                      <a:r>
                        <a:rPr lang="en-US" sz="1400" b="1" dirty="0">
                          <a:solidFill>
                            <a:srgbClr val="FF0000"/>
                          </a:solidFill>
                          <a:effectLst/>
                        </a:rPr>
                        <a:t>RECOMMENDED GOOD PRACTICE</a:t>
                      </a:r>
                      <a:endParaRPr lang="nb-NO" sz="1400" b="1" dirty="0">
                        <a:solidFill>
                          <a:srgbClr val="FF0000"/>
                        </a:solidFill>
                        <a:effectLst/>
                      </a:endParaRPr>
                    </a:p>
                    <a:p>
                      <a:pPr>
                        <a:spcAft>
                          <a:spcPts val="0"/>
                        </a:spcAft>
                      </a:pPr>
                      <a:r>
                        <a:rPr lang="en-US" sz="1400" dirty="0">
                          <a:solidFill>
                            <a:srgbClr val="FF0000"/>
                          </a:solidFill>
                          <a:effectLst/>
                        </a:rPr>
                        <a:t>Provide a list of bullet points which offer advice and good practice it other inspectors for inclusion in the final MJV report.</a:t>
                      </a:r>
                      <a:endParaRPr lang="nb-NO" sz="1400" dirty="0">
                        <a:solidFill>
                          <a:srgbClr val="FF0000"/>
                        </a:solidFill>
                        <a:effectLst/>
                      </a:endParaRPr>
                    </a:p>
                    <a:p>
                      <a:pPr marL="342900" lvl="0" indent="-342900">
                        <a:spcAft>
                          <a:spcPts val="0"/>
                        </a:spcAft>
                        <a:buFont typeface="Symbol" panose="05050102010706020507" pitchFamily="18" charset="2"/>
                        <a:buChar char=""/>
                      </a:pPr>
                      <a:r>
                        <a:rPr lang="en-US" sz="1400" dirty="0">
                          <a:solidFill>
                            <a:srgbClr val="FF0000"/>
                          </a:solidFill>
                          <a:effectLst/>
                        </a:rPr>
                        <a:t>How you inspect</a:t>
                      </a:r>
                      <a:endParaRPr lang="nb-NO" sz="1400" dirty="0">
                        <a:solidFill>
                          <a:srgbClr val="FF0000"/>
                        </a:solidFill>
                        <a:effectLst/>
                      </a:endParaRPr>
                    </a:p>
                    <a:p>
                      <a:pPr marL="342900" lvl="0" indent="-342900">
                        <a:spcAft>
                          <a:spcPts val="0"/>
                        </a:spcAft>
                        <a:buFont typeface="Symbol" panose="05050102010706020507" pitchFamily="18" charset="2"/>
                        <a:buChar char=""/>
                      </a:pPr>
                      <a:r>
                        <a:rPr lang="en-US" sz="1400" dirty="0">
                          <a:solidFill>
                            <a:srgbClr val="FF0000"/>
                          </a:solidFill>
                          <a:effectLst/>
                        </a:rPr>
                        <a:t>What you look for</a:t>
                      </a:r>
                      <a:endParaRPr lang="nb-NO" sz="1400" dirty="0">
                        <a:solidFill>
                          <a:srgbClr val="FF0000"/>
                        </a:solidFill>
                        <a:effectLst/>
                      </a:endParaRPr>
                    </a:p>
                    <a:p>
                      <a:pPr marL="342900" lvl="0" indent="-342900">
                        <a:spcAft>
                          <a:spcPts val="0"/>
                        </a:spcAft>
                        <a:buFont typeface="Symbol" panose="05050102010706020507" pitchFamily="18" charset="2"/>
                        <a:buChar char=""/>
                      </a:pPr>
                      <a:r>
                        <a:rPr lang="en-US" sz="1400" dirty="0">
                          <a:solidFill>
                            <a:srgbClr val="FF0000"/>
                          </a:solidFill>
                          <a:effectLst/>
                        </a:rPr>
                        <a:t>What you have found</a:t>
                      </a:r>
                      <a:endParaRPr lang="nb-NO" sz="1400" dirty="0">
                        <a:solidFill>
                          <a:srgbClr val="FF0000"/>
                        </a:solidFill>
                        <a:effectLst/>
                      </a:endParaRPr>
                    </a:p>
                    <a:p>
                      <a:pPr marL="342900" lvl="0" indent="-342900">
                        <a:spcAft>
                          <a:spcPts val="0"/>
                        </a:spcAft>
                        <a:buFont typeface="Symbol" panose="05050102010706020507" pitchFamily="18" charset="2"/>
                        <a:buChar char=""/>
                      </a:pPr>
                      <a:r>
                        <a:rPr lang="en-US" sz="1400" dirty="0">
                          <a:solidFill>
                            <a:srgbClr val="FF0000"/>
                          </a:solidFill>
                          <a:effectLst/>
                        </a:rPr>
                        <a:t>What actions you have taken and what do you suggest</a:t>
                      </a:r>
                      <a:endParaRPr lang="nb-NO" sz="1400" dirty="0">
                        <a:solidFill>
                          <a:srgbClr val="FF0000"/>
                        </a:solidFill>
                        <a:effectLst/>
                      </a:endParaRPr>
                    </a:p>
                    <a:p>
                      <a:pPr>
                        <a:spcAft>
                          <a:spcPts val="0"/>
                        </a:spcAft>
                      </a:pPr>
                      <a:endParaRPr lang="en-US" sz="1400" dirty="0" smtClean="0">
                        <a:effectLst/>
                      </a:endParaRPr>
                    </a:p>
                    <a:p>
                      <a:pPr>
                        <a:spcAft>
                          <a:spcPts val="0"/>
                        </a:spcAft>
                      </a:pPr>
                      <a:r>
                        <a:rPr lang="en-US" sz="1800" b="1" i="1" dirty="0" smtClean="0">
                          <a:effectLst/>
                        </a:rPr>
                        <a:t>You </a:t>
                      </a:r>
                      <a:r>
                        <a:rPr lang="en-US" sz="1800" b="1" i="1" dirty="0">
                          <a:effectLst/>
                        </a:rPr>
                        <a:t>may prepare this as you answer the previous two questions</a:t>
                      </a:r>
                      <a:endParaRPr lang="nb-NO" sz="18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40415" marR="40415" marT="0" marB="0"/>
                </a:tc>
              </a:tr>
            </a:tbl>
          </a:graphicData>
        </a:graphic>
      </p:graphicFrame>
    </p:spTree>
    <p:extLst>
      <p:ext uri="{BB962C8B-B14F-4D97-AF65-F5344CB8AC3E}">
        <p14:creationId xmlns:p14="http://schemas.microsoft.com/office/powerpoint/2010/main" val="1516567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251012"/>
            <a:ext cx="8911687" cy="1058804"/>
          </a:xfrm>
        </p:spPr>
        <p:txBody>
          <a:bodyPr>
            <a:normAutofit/>
          </a:bodyPr>
          <a:lstStyle/>
          <a:p>
            <a:r>
              <a:rPr lang="nb-NO" dirty="0" smtClean="0"/>
              <a:t>B 3-1 </a:t>
            </a:r>
            <a:r>
              <a:rPr lang="nb-NO" dirty="0" err="1" smtClean="0"/>
              <a:t>Inspections</a:t>
            </a:r>
            <a:r>
              <a:rPr lang="nb-NO" dirty="0" smtClean="0"/>
              <a:t/>
            </a:r>
            <a:br>
              <a:rPr lang="nb-NO" dirty="0" smtClean="0"/>
            </a:br>
            <a:r>
              <a:rPr lang="en-US" sz="2700" dirty="0"/>
              <a:t>Main Question:  How do you carry out inspections?</a:t>
            </a:r>
            <a:endParaRPr lang="nb-NO" sz="2700" dirty="0"/>
          </a:p>
        </p:txBody>
      </p:sp>
      <p:sp>
        <p:nvSpPr>
          <p:cNvPr id="3" name="Plassholder for innhold 2"/>
          <p:cNvSpPr>
            <a:spLocks noGrp="1"/>
          </p:cNvSpPr>
          <p:nvPr>
            <p:ph idx="1"/>
          </p:nvPr>
        </p:nvSpPr>
        <p:spPr/>
        <p:txBody>
          <a:bodyPr/>
          <a:lstStyle/>
          <a:p>
            <a:endParaRPr lang="nb-NO" dirty="0" smtClean="0"/>
          </a:p>
          <a:p>
            <a:r>
              <a:rPr lang="nb-NO" dirty="0" smtClean="0"/>
              <a:t>Seveso reports, SMS used</a:t>
            </a:r>
          </a:p>
          <a:p>
            <a:r>
              <a:rPr lang="nb-NO" dirty="0" smtClean="0"/>
              <a:t>Seveso frequencies and changing time due to our plan </a:t>
            </a:r>
          </a:p>
          <a:p>
            <a:r>
              <a:rPr lang="nb-NO" dirty="0" smtClean="0"/>
              <a:t>Holland: Licensing permit inspects every year</a:t>
            </a:r>
          </a:p>
          <a:p>
            <a:r>
              <a:rPr lang="nb-NO" dirty="0" smtClean="0"/>
              <a:t>Surprise inspections</a:t>
            </a:r>
            <a:endParaRPr lang="nb-NO" dirty="0"/>
          </a:p>
        </p:txBody>
      </p:sp>
    </p:spTree>
    <p:extLst>
      <p:ext uri="{BB962C8B-B14F-4D97-AF65-F5344CB8AC3E}">
        <p14:creationId xmlns:p14="http://schemas.microsoft.com/office/powerpoint/2010/main" val="1585667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B3-2 </a:t>
            </a:r>
            <a:r>
              <a:rPr lang="nb-NO" dirty="0" err="1" smtClean="0"/>
              <a:t>Findings</a:t>
            </a:r>
            <a:r>
              <a:rPr lang="nb-NO" dirty="0" smtClean="0"/>
              <a:t/>
            </a:r>
            <a:br>
              <a:rPr lang="nb-NO" dirty="0" smtClean="0"/>
            </a:br>
            <a:r>
              <a:rPr lang="en-US" sz="2200" dirty="0"/>
              <a:t>Main Question: What are the main findings from your inspections?</a:t>
            </a:r>
            <a:r>
              <a:rPr lang="nb-NO" dirty="0"/>
              <a:t/>
            </a:r>
            <a:br>
              <a:rPr lang="nb-NO" dirty="0"/>
            </a:br>
            <a:endParaRPr lang="nb-NO" dirty="0"/>
          </a:p>
        </p:txBody>
      </p:sp>
      <p:sp>
        <p:nvSpPr>
          <p:cNvPr id="3" name="Plassholder for innhold 2"/>
          <p:cNvSpPr>
            <a:spLocks noGrp="1"/>
          </p:cNvSpPr>
          <p:nvPr>
            <p:ph idx="1"/>
          </p:nvPr>
        </p:nvSpPr>
        <p:spPr/>
        <p:txBody>
          <a:bodyPr/>
          <a:lstStyle/>
          <a:p>
            <a:r>
              <a:rPr lang="nb-NO" dirty="0" smtClean="0"/>
              <a:t>New safety reports, issue in 5 years we get a bulk again.</a:t>
            </a:r>
          </a:p>
          <a:p>
            <a:r>
              <a:rPr lang="nb-NO" dirty="0" smtClean="0"/>
              <a:t>Possible to close down, very rare, but has happened, or relocation.</a:t>
            </a:r>
            <a:endParaRPr lang="nb-NO" dirty="0"/>
          </a:p>
        </p:txBody>
      </p:sp>
    </p:spTree>
    <p:extLst>
      <p:ext uri="{BB962C8B-B14F-4D97-AF65-F5344CB8AC3E}">
        <p14:creationId xmlns:p14="http://schemas.microsoft.com/office/powerpoint/2010/main" val="3186573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304800"/>
            <a:ext cx="9186699" cy="1290918"/>
          </a:xfrm>
        </p:spPr>
        <p:txBody>
          <a:bodyPr>
            <a:normAutofit fontScale="90000"/>
          </a:bodyPr>
          <a:lstStyle/>
          <a:p>
            <a:r>
              <a:rPr lang="nb-NO" dirty="0" smtClean="0"/>
              <a:t>B1-3 </a:t>
            </a:r>
            <a:r>
              <a:rPr lang="nb-NO" dirty="0" err="1" smtClean="0"/>
              <a:t>Recommended</a:t>
            </a:r>
            <a:r>
              <a:rPr lang="nb-NO" dirty="0" smtClean="0"/>
              <a:t> </a:t>
            </a:r>
            <a:r>
              <a:rPr lang="nb-NO" dirty="0" err="1" smtClean="0"/>
              <a:t>Good</a:t>
            </a:r>
            <a:r>
              <a:rPr lang="nb-NO" dirty="0" smtClean="0"/>
              <a:t> </a:t>
            </a:r>
            <a:r>
              <a:rPr lang="nb-NO" dirty="0" err="1" smtClean="0"/>
              <a:t>Practice</a:t>
            </a:r>
            <a:r>
              <a:rPr lang="nb-NO" dirty="0" smtClean="0"/>
              <a:t> </a:t>
            </a:r>
            <a:r>
              <a:rPr lang="nb-NO" dirty="0" err="1" smtClean="0"/>
              <a:t>Inspections</a:t>
            </a:r>
            <a:r>
              <a:rPr lang="nb-NO" dirty="0" smtClean="0"/>
              <a:t/>
            </a:r>
            <a:br>
              <a:rPr lang="nb-NO" dirty="0" smtClean="0"/>
            </a:br>
            <a:r>
              <a:rPr lang="en-US" sz="2200" dirty="0">
                <a:solidFill>
                  <a:srgbClr val="FF0000"/>
                </a:solidFill>
              </a:rPr>
              <a:t>Provide a list of bullet points which offer advice and good practice it other inspectors for inclusion in the final MJV report.</a:t>
            </a:r>
            <a:r>
              <a:rPr lang="nb-NO" sz="2200" dirty="0">
                <a:solidFill>
                  <a:srgbClr val="FF0000"/>
                </a:solidFill>
              </a:rPr>
              <a:t/>
            </a:r>
            <a:br>
              <a:rPr lang="nb-NO" sz="2200" dirty="0">
                <a:solidFill>
                  <a:srgbClr val="FF0000"/>
                </a:solidFill>
              </a:rPr>
            </a:br>
            <a:endParaRPr lang="nb-NO" dirty="0"/>
          </a:p>
        </p:txBody>
      </p:sp>
      <p:sp>
        <p:nvSpPr>
          <p:cNvPr id="3" name="Plassholder for innhold 2"/>
          <p:cNvSpPr>
            <a:spLocks noGrp="1"/>
          </p:cNvSpPr>
          <p:nvPr>
            <p:ph idx="1"/>
          </p:nvPr>
        </p:nvSpPr>
        <p:spPr/>
        <p:txBody>
          <a:bodyPr>
            <a:normAutofit fontScale="85000" lnSpcReduction="20000"/>
          </a:bodyPr>
          <a:lstStyle/>
          <a:p>
            <a:r>
              <a:rPr lang="nb-NO" dirty="0" smtClean="0"/>
              <a:t>Surprise inspections</a:t>
            </a:r>
          </a:p>
          <a:p>
            <a:r>
              <a:rPr lang="nb-NO" dirty="0"/>
              <a:t>Sometimes count what they have in store. («surprise inspection»)</a:t>
            </a:r>
          </a:p>
          <a:p>
            <a:r>
              <a:rPr lang="nb-NO" dirty="0" smtClean="0"/>
              <a:t>More risk based inspections, specifikc risks</a:t>
            </a:r>
          </a:p>
          <a:p>
            <a:r>
              <a:rPr lang="nb-NO" dirty="0" smtClean="0"/>
              <a:t>Be aware of illegal storage, exceeding limits, having other stuff there than they claim and stuff on other sites.</a:t>
            </a:r>
          </a:p>
          <a:p>
            <a:r>
              <a:rPr lang="nb-NO" dirty="0" smtClean="0"/>
              <a:t>Combined inspections (authorities inspect, plan and enforce together)</a:t>
            </a:r>
          </a:p>
          <a:p>
            <a:r>
              <a:rPr lang="nb-NO" dirty="0" smtClean="0"/>
              <a:t>Look at the SMS, long time plan, maximum 5 years</a:t>
            </a:r>
          </a:p>
          <a:p>
            <a:r>
              <a:rPr lang="nb-NO" dirty="0" smtClean="0"/>
              <a:t>First you check the results from the last inspection.</a:t>
            </a:r>
          </a:p>
          <a:p>
            <a:r>
              <a:rPr lang="nb-NO" dirty="0" smtClean="0"/>
              <a:t>Sometimes have a theme for all installations (i.e. </a:t>
            </a:r>
            <a:r>
              <a:rPr lang="nb-NO" dirty="0"/>
              <a:t>s</a:t>
            </a:r>
            <a:r>
              <a:rPr lang="nb-NO" dirty="0" smtClean="0"/>
              <a:t>torage tanks) so you can compare them all over the country. «Ranking list» of companies, compliance to legislation, tedchnical integrity, safety culture.</a:t>
            </a:r>
          </a:p>
          <a:p>
            <a:r>
              <a:rPr lang="nb-NO" dirty="0" smtClean="0"/>
              <a:t>Focus inspections on special topics 5-65 companies that you do it on, compare the companies, look at special tasks, i.e. many chemicals in them etc.</a:t>
            </a:r>
          </a:p>
        </p:txBody>
      </p:sp>
    </p:spTree>
    <p:extLst>
      <p:ext uri="{BB962C8B-B14F-4D97-AF65-F5344CB8AC3E}">
        <p14:creationId xmlns:p14="http://schemas.microsoft.com/office/powerpoint/2010/main" val="1933897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ryllestav">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94</TotalTime>
  <Words>1085</Words>
  <Application>Microsoft Office PowerPoint</Application>
  <PresentationFormat>Anpassad</PresentationFormat>
  <Paragraphs>77</Paragraphs>
  <Slides>5</Slides>
  <Notes>3</Notes>
  <HiddenSlides>0</HiddenSlides>
  <MMClips>0</MMClips>
  <ScaleCrop>false</ScaleCrop>
  <HeadingPairs>
    <vt:vector size="4" baseType="variant">
      <vt:variant>
        <vt:lpstr>Tema</vt:lpstr>
      </vt:variant>
      <vt:variant>
        <vt:i4>1</vt:i4>
      </vt:variant>
      <vt:variant>
        <vt:lpstr>Bildrubriker</vt:lpstr>
      </vt:variant>
      <vt:variant>
        <vt:i4>5</vt:i4>
      </vt:variant>
    </vt:vector>
  </HeadingPairs>
  <TitlesOfParts>
    <vt:vector size="6" baseType="lpstr">
      <vt:lpstr>Tryllestav</vt:lpstr>
      <vt:lpstr>Break-out session 3</vt:lpstr>
      <vt:lpstr>Questions for discussion</vt:lpstr>
      <vt:lpstr>B 3-1 Inspections Main Question:  How do you carry out inspections?</vt:lpstr>
      <vt:lpstr>B3-2 Findings Main Question: What are the main findings from your inspections? </vt:lpstr>
      <vt:lpstr>B1-3 Recommended Good Practice Inspections Provide a list of bullet points which offer advice and good practice it other inspectors for inclusion in the final MJV report. </vt:lpstr>
    </vt:vector>
  </TitlesOfParts>
  <Company>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dc:title>
  <dc:creator>Larsen, Ragnhild Gjøstein</dc:creator>
  <cp:lastModifiedBy>Larsson Mikael C</cp:lastModifiedBy>
  <cp:revision>60</cp:revision>
  <dcterms:created xsi:type="dcterms:W3CDTF">2016-11-08T06:29:06Z</dcterms:created>
  <dcterms:modified xsi:type="dcterms:W3CDTF">2016-11-11T10:29:17Z</dcterms:modified>
</cp:coreProperties>
</file>