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57"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68251" autoAdjust="0"/>
  </p:normalViewPr>
  <p:slideViewPr>
    <p:cSldViewPr snapToGrid="0">
      <p:cViewPr varScale="1">
        <p:scale>
          <a:sx n="64" d="100"/>
          <a:sy n="64" d="100"/>
        </p:scale>
        <p:origin x="-116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21D23-2CC8-4A35-9C92-63B29CD8BB53}" type="datetimeFigureOut">
              <a:rPr lang="nb-NO" smtClean="0"/>
              <a:t>10.11.2016</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97452-3CFD-4444-8D0B-B91B48604C50}" type="slidenum">
              <a:rPr lang="nb-NO" smtClean="0"/>
              <a:t>‹#›</a:t>
            </a:fld>
            <a:endParaRPr lang="nb-NO"/>
          </a:p>
        </p:txBody>
      </p:sp>
    </p:spTree>
    <p:extLst>
      <p:ext uri="{BB962C8B-B14F-4D97-AF65-F5344CB8AC3E}">
        <p14:creationId xmlns:p14="http://schemas.microsoft.com/office/powerpoint/2010/main" val="446599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b="0" noProof="0" dirty="0" smtClean="0">
                <a:solidFill>
                  <a:srgbClr val="FF0000"/>
                </a:solidFill>
              </a:rPr>
              <a:t>It:</a:t>
            </a:r>
            <a:r>
              <a:rPr lang="en-US" b="0" baseline="0" noProof="0" dirty="0" smtClean="0">
                <a:solidFill>
                  <a:srgbClr val="FF0000"/>
                </a:solidFill>
              </a:rPr>
              <a:t> Roles set of who will se to this the municipalities decide how the land will be used, take into account technical advice from committee evaluate safety report, municipality have to take this into account. Exciting plan is hard to change. Local competent committee of explosives. New establishment, must be compatible to the area plan. Explosive properties are also follow TULP so they are far from urban area.</a:t>
            </a:r>
          </a:p>
          <a:p>
            <a:endParaRPr lang="en-US" b="0" baseline="0" noProof="0" dirty="0" smtClean="0">
              <a:solidFill>
                <a:srgbClr val="FF0000"/>
              </a:solidFill>
            </a:endParaRPr>
          </a:p>
          <a:p>
            <a:r>
              <a:rPr lang="en-US" b="0" baseline="0" noProof="0" dirty="0" smtClean="0">
                <a:solidFill>
                  <a:srgbClr val="FF0000"/>
                </a:solidFill>
              </a:rPr>
              <a:t>Ge: Regional issue, Appropriate safety distance from the spot, if a municipality want to move into the distance area it have to take into considerations more safety. </a:t>
            </a:r>
          </a:p>
          <a:p>
            <a:endParaRPr lang="en-US" b="0" baseline="0" noProof="0" dirty="0" smtClean="0">
              <a:solidFill>
                <a:srgbClr val="FF0000"/>
              </a:solidFill>
            </a:endParaRPr>
          </a:p>
          <a:p>
            <a:r>
              <a:rPr lang="en-US" b="0" baseline="0" noProof="0" dirty="0" smtClean="0">
                <a:solidFill>
                  <a:srgbClr val="FF0000"/>
                </a:solidFill>
              </a:rPr>
              <a:t>Croatia: Permit from ministry of planning the building should fulfill the environmental issues. A committee gives the permissions for new sights. It is almost the same for old sights, more storage nit manufacture in Croatia. </a:t>
            </a:r>
          </a:p>
          <a:p>
            <a:endParaRPr lang="en-US" b="0" baseline="0" noProof="0" dirty="0" smtClean="0">
              <a:solidFill>
                <a:srgbClr val="FF0000"/>
              </a:solidFill>
            </a:endParaRPr>
          </a:p>
          <a:p>
            <a:r>
              <a:rPr lang="en-US" b="0" baseline="0" noProof="0" dirty="0" smtClean="0">
                <a:solidFill>
                  <a:srgbClr val="FF0000"/>
                </a:solidFill>
              </a:rPr>
              <a:t>Slovenia: Municipal competent authority for land use planning. Seveso they look at the established safety area, explosive storage are 200 m below ground so this is not any problem. </a:t>
            </a:r>
          </a:p>
          <a:p>
            <a:endParaRPr lang="en-US" b="0" baseline="0" noProof="0" dirty="0" smtClean="0">
              <a:solidFill>
                <a:srgbClr val="FF0000"/>
              </a:solidFill>
            </a:endParaRPr>
          </a:p>
          <a:p>
            <a:r>
              <a:rPr lang="en-US" b="0" baseline="0" noProof="0" dirty="0" smtClean="0">
                <a:solidFill>
                  <a:srgbClr val="FF0000"/>
                </a:solidFill>
              </a:rPr>
              <a:t>Estonia: Before new buildings have to rescue people. Local  have to listen to what they have to say. There are laws on how to build wear hoses and the safe distances is established.</a:t>
            </a:r>
          </a:p>
          <a:p>
            <a:endParaRPr lang="en-US" b="0" baseline="0" noProof="0" dirty="0" smtClean="0">
              <a:solidFill>
                <a:srgbClr val="FF0000"/>
              </a:solidFill>
            </a:endParaRPr>
          </a:p>
          <a:p>
            <a:r>
              <a:rPr lang="en-US" b="0" baseline="0" noProof="0" dirty="0" smtClean="0">
                <a:solidFill>
                  <a:srgbClr val="FF0000"/>
                </a:solidFill>
              </a:rPr>
              <a:t>Se: Municipality have the last word, there a kind of committee that look in to the technical questions. MSB has this on a remiss and</a:t>
            </a:r>
          </a:p>
          <a:p>
            <a:endParaRPr lang="en-US" b="0" baseline="0" noProof="0" dirty="0" smtClean="0">
              <a:solidFill>
                <a:srgbClr val="FF0000"/>
              </a:solidFill>
            </a:endParaRPr>
          </a:p>
          <a:p>
            <a:r>
              <a:rPr lang="en-US" b="0" baseline="0" noProof="0" dirty="0" smtClean="0">
                <a:solidFill>
                  <a:srgbClr val="FF0000"/>
                </a:solidFill>
              </a:rPr>
              <a:t>No: Almost same as Earlier.</a:t>
            </a:r>
          </a:p>
          <a:p>
            <a:endParaRPr lang="en-US" b="0" baseline="0" noProof="0" dirty="0" smtClean="0">
              <a:solidFill>
                <a:srgbClr val="FF0000"/>
              </a:solidFill>
            </a:endParaRPr>
          </a:p>
          <a:p>
            <a:endParaRPr lang="en-US" b="0" baseline="0" noProof="0" dirty="0" smtClean="0">
              <a:solidFill>
                <a:srgbClr val="FF0000"/>
              </a:solidFill>
            </a:endParaRPr>
          </a:p>
          <a:p>
            <a:r>
              <a:rPr lang="en-US" b="0" noProof="0" dirty="0" smtClean="0">
                <a:solidFill>
                  <a:srgbClr val="FF0000"/>
                </a:solidFill>
              </a:rPr>
              <a:t>It: Have to follow TULIPS distances</a:t>
            </a:r>
          </a:p>
          <a:p>
            <a:r>
              <a:rPr lang="en-US" b="0" noProof="0" dirty="0" smtClean="0">
                <a:solidFill>
                  <a:srgbClr val="FF0000"/>
                </a:solidFill>
              </a:rPr>
              <a:t>Ge: It is clear safety distances must be kept. The municipality has to built new storages if the city come to</a:t>
            </a:r>
            <a:r>
              <a:rPr lang="en-US" b="0" baseline="0" noProof="0" dirty="0" smtClean="0">
                <a:solidFill>
                  <a:srgbClr val="FF0000"/>
                </a:solidFill>
              </a:rPr>
              <a:t> close to established sites.</a:t>
            </a:r>
          </a:p>
          <a:p>
            <a:r>
              <a:rPr lang="en-US" b="0" noProof="0" dirty="0" smtClean="0">
                <a:solidFill>
                  <a:srgbClr val="FF0000"/>
                </a:solidFill>
              </a:rPr>
              <a:t>C: Were illegal buildings who was set up near storages then they</a:t>
            </a:r>
            <a:r>
              <a:rPr lang="en-US" b="0" baseline="0" noProof="0" dirty="0" smtClean="0">
                <a:solidFill>
                  <a:srgbClr val="FF0000"/>
                </a:solidFill>
              </a:rPr>
              <a:t> tried to remove the dangerous products. Who is paying? It depends on the politicians but one must move.</a:t>
            </a:r>
          </a:p>
          <a:p>
            <a:r>
              <a:rPr lang="en-US" b="0" baseline="0" noProof="0" dirty="0" smtClean="0">
                <a:solidFill>
                  <a:srgbClr val="FF0000"/>
                </a:solidFill>
              </a:rPr>
              <a:t>Slovakia: no problem they are under ground. No safety distances for sites in lower tier. Ministry decide about this.</a:t>
            </a:r>
          </a:p>
          <a:p>
            <a:r>
              <a:rPr lang="en-US" b="0" baseline="0" noProof="0" dirty="0" smtClean="0">
                <a:solidFill>
                  <a:srgbClr val="FF0000"/>
                </a:solidFill>
              </a:rPr>
              <a:t>Estonia: Not allowed to not build in de safe zone. </a:t>
            </a:r>
          </a:p>
          <a:p>
            <a:r>
              <a:rPr lang="en-US" b="0" baseline="0" noProof="0" dirty="0" smtClean="0">
                <a:solidFill>
                  <a:srgbClr val="FF0000"/>
                </a:solidFill>
              </a:rPr>
              <a:t>Se: No problem so far-</a:t>
            </a:r>
          </a:p>
          <a:p>
            <a:r>
              <a:rPr lang="en-US" b="0" baseline="0" noProof="0" dirty="0" smtClean="0">
                <a:solidFill>
                  <a:srgbClr val="FF0000"/>
                </a:solidFill>
              </a:rPr>
              <a:t>No: The local politicians does not listen when the area is nice. </a:t>
            </a:r>
            <a:endParaRPr lang="en-US" b="0" noProof="0" dirty="0" smtClean="0">
              <a:solidFill>
                <a:srgbClr val="FF0000"/>
              </a:solidFill>
            </a:endParaRPr>
          </a:p>
          <a:p>
            <a:endParaRPr lang="en-US" b="0" noProof="0" dirty="0" smtClean="0">
              <a:solidFill>
                <a:srgbClr val="FF0000"/>
              </a:solidFill>
            </a:endParaRPr>
          </a:p>
          <a:p>
            <a:endParaRPr lang="en-US" b="0" noProof="0" dirty="0">
              <a:solidFill>
                <a:srgbClr val="FF0000"/>
              </a:solidFill>
            </a:endParaRPr>
          </a:p>
        </p:txBody>
      </p:sp>
      <p:sp>
        <p:nvSpPr>
          <p:cNvPr id="4" name="Plassholder for lysbildenummer 3"/>
          <p:cNvSpPr>
            <a:spLocks noGrp="1"/>
          </p:cNvSpPr>
          <p:nvPr>
            <p:ph type="sldNum" sz="quarter" idx="10"/>
          </p:nvPr>
        </p:nvSpPr>
        <p:spPr/>
        <p:txBody>
          <a:bodyPr/>
          <a:lstStyle/>
          <a:p>
            <a:fld id="{47797452-3CFD-4444-8D0B-B91B48604C50}" type="slidenum">
              <a:rPr lang="nb-NO" smtClean="0"/>
              <a:t>3</a:t>
            </a:fld>
            <a:endParaRPr lang="nb-NO"/>
          </a:p>
        </p:txBody>
      </p:sp>
    </p:spTree>
    <p:extLst>
      <p:ext uri="{BB962C8B-B14F-4D97-AF65-F5344CB8AC3E}">
        <p14:creationId xmlns:p14="http://schemas.microsoft.com/office/powerpoint/2010/main" val="4230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noProof="0" dirty="0" smtClean="0"/>
              <a:t>It: Inside TULPS regulation, the local committee</a:t>
            </a:r>
            <a:r>
              <a:rPr lang="en-US" baseline="0" noProof="0" dirty="0" smtClean="0"/>
              <a:t> go to the plant and goes to the inspections together. It is difficult to do inspections together, and to talk about this so all will hear the same thing and look into same thing.</a:t>
            </a:r>
          </a:p>
          <a:p>
            <a:endParaRPr lang="en-US" baseline="0" noProof="0" dirty="0" smtClean="0"/>
          </a:p>
          <a:p>
            <a:r>
              <a:rPr lang="en-US" baseline="0" noProof="0" dirty="0" smtClean="0"/>
              <a:t>Ge: No contact to the police or security. Have an emergencies planning with fire brigade the municipality are responsible. The fire brigade are responsible if something happened</a:t>
            </a:r>
          </a:p>
          <a:p>
            <a:endParaRPr lang="en-US" baseline="0" noProof="0" dirty="0" smtClean="0"/>
          </a:p>
          <a:p>
            <a:r>
              <a:rPr lang="en-US" baseline="0" noProof="0" dirty="0" smtClean="0"/>
              <a:t>C: The one with the permit has the obligation to contact the fire brigade or environmental Police keep the </a:t>
            </a:r>
            <a:r>
              <a:rPr lang="en-US" baseline="0" noProof="0" dirty="0" err="1" smtClean="0"/>
              <a:t>persone</a:t>
            </a:r>
            <a:r>
              <a:rPr lang="en-US" baseline="0" noProof="0" dirty="0" smtClean="0"/>
              <a:t> outside the danger zone.</a:t>
            </a:r>
          </a:p>
          <a:p>
            <a:endParaRPr lang="en-US" baseline="0" noProof="0" dirty="0" smtClean="0"/>
          </a:p>
          <a:p>
            <a:r>
              <a:rPr lang="en-US" baseline="0" noProof="0" dirty="0" smtClean="0"/>
              <a:t>Slovenia: The legislation say it is obligatory to have security 24-7. Fire worker is leading on accidents. </a:t>
            </a:r>
          </a:p>
          <a:p>
            <a:endParaRPr lang="en-US" baseline="0" noProof="0" dirty="0" smtClean="0"/>
          </a:p>
          <a:p>
            <a:r>
              <a:rPr lang="en-US" baseline="0" noProof="0" dirty="0" smtClean="0"/>
              <a:t>Estonia: Only when something </a:t>
            </a:r>
            <a:r>
              <a:rPr lang="en-US" baseline="0" noProof="0" dirty="0" err="1" smtClean="0"/>
              <a:t>happends</a:t>
            </a:r>
            <a:r>
              <a:rPr lang="en-US" baseline="0" noProof="0" dirty="0" smtClean="0"/>
              <a:t>. Not involved at inspections.</a:t>
            </a:r>
          </a:p>
          <a:p>
            <a:endParaRPr lang="en-US" baseline="0" noProof="0" dirty="0" smtClean="0"/>
          </a:p>
          <a:p>
            <a:endParaRPr lang="en-US" noProof="0"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4</a:t>
            </a:fld>
            <a:endParaRPr lang="nb-NO"/>
          </a:p>
        </p:txBody>
      </p:sp>
    </p:spTree>
    <p:extLst>
      <p:ext uri="{BB962C8B-B14F-4D97-AF65-F5344CB8AC3E}">
        <p14:creationId xmlns:p14="http://schemas.microsoft.com/office/powerpoint/2010/main" val="196731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11/10/2016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Break-</a:t>
            </a:r>
            <a:r>
              <a:rPr lang="nb-NO" dirty="0" err="1" smtClean="0"/>
              <a:t>out</a:t>
            </a:r>
            <a:r>
              <a:rPr lang="nb-NO" dirty="0" smtClean="0"/>
              <a:t> </a:t>
            </a:r>
            <a:r>
              <a:rPr lang="nb-NO" dirty="0" err="1" smtClean="0"/>
              <a:t>session</a:t>
            </a:r>
            <a:r>
              <a:rPr lang="nb-NO" dirty="0" smtClean="0"/>
              <a:t> 2</a:t>
            </a:r>
            <a:endParaRPr lang="nb-NO" dirty="0"/>
          </a:p>
        </p:txBody>
      </p:sp>
      <p:sp>
        <p:nvSpPr>
          <p:cNvPr id="3" name="Undertittel 2"/>
          <p:cNvSpPr>
            <a:spLocks noGrp="1"/>
          </p:cNvSpPr>
          <p:nvPr>
            <p:ph type="subTitle" idx="1"/>
          </p:nvPr>
        </p:nvSpPr>
        <p:spPr/>
        <p:txBody>
          <a:bodyPr>
            <a:normAutofit fontScale="55000" lnSpcReduction="20000"/>
          </a:bodyPr>
          <a:lstStyle/>
          <a:p>
            <a:endParaRPr lang="en-GB" b="1" dirty="0" smtClean="0"/>
          </a:p>
          <a:p>
            <a:r>
              <a:rPr lang="en-GB" sz="3800" b="1" dirty="0" smtClean="0"/>
              <a:t>Land </a:t>
            </a:r>
            <a:r>
              <a:rPr lang="en-GB" sz="3800" b="1" dirty="0"/>
              <a:t>use planning/security related </a:t>
            </a:r>
            <a:r>
              <a:rPr lang="en-GB" sz="3800" b="1" dirty="0" smtClean="0"/>
              <a:t>issues</a:t>
            </a:r>
          </a:p>
          <a:p>
            <a:endParaRPr lang="en-GB" b="1" dirty="0" smtClean="0"/>
          </a:p>
          <a:p>
            <a:r>
              <a:rPr lang="nb-NO" sz="2200" b="1" dirty="0" smtClean="0"/>
              <a:t>Group </a:t>
            </a:r>
            <a:r>
              <a:rPr lang="nb-NO" sz="2200" b="1" dirty="0"/>
              <a:t>4</a:t>
            </a:r>
          </a:p>
        </p:txBody>
      </p:sp>
    </p:spTree>
    <p:extLst>
      <p:ext uri="{BB962C8B-B14F-4D97-AF65-F5344CB8AC3E}">
        <p14:creationId xmlns:p14="http://schemas.microsoft.com/office/powerpoint/2010/main" val="233893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86440"/>
            <a:ext cx="8911687" cy="672028"/>
          </a:xfrm>
        </p:spPr>
        <p:txBody>
          <a:bodyPr>
            <a:normAutofit/>
          </a:bodyPr>
          <a:lstStyle/>
          <a:p>
            <a:r>
              <a:rPr lang="nb-NO" dirty="0" smtClean="0"/>
              <a:t>Questions for </a:t>
            </a:r>
            <a:r>
              <a:rPr lang="nb-NO" dirty="0" err="1" smtClean="0"/>
              <a:t>discussion</a:t>
            </a:r>
            <a:endParaRPr lang="nb-NO"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3478823066"/>
              </p:ext>
            </p:extLst>
          </p:nvPr>
        </p:nvGraphicFramePr>
        <p:xfrm>
          <a:off x="2082188" y="1090669"/>
          <a:ext cx="8703324" cy="5608320"/>
        </p:xfrm>
        <a:graphic>
          <a:graphicData uri="http://schemas.openxmlformats.org/drawingml/2006/table">
            <a:tbl>
              <a:tblPr>
                <a:tableStyleId>{5C22544A-7EE6-4342-B048-85BDC9FD1C3A}</a:tableStyleId>
              </a:tblPr>
              <a:tblGrid>
                <a:gridCol w="588506"/>
                <a:gridCol w="8114818"/>
              </a:tblGrid>
              <a:tr h="2670489">
                <a:tc>
                  <a:txBody>
                    <a:bodyPr/>
                    <a:lstStyle/>
                    <a:p>
                      <a:pPr>
                        <a:spcAft>
                          <a:spcPts val="0"/>
                        </a:spcAft>
                      </a:pPr>
                      <a:r>
                        <a:rPr lang="en-US" sz="1200" b="1" dirty="0">
                          <a:effectLst/>
                        </a:rPr>
                        <a:t>B2-1</a:t>
                      </a:r>
                      <a:endParaRPr lang="nb-N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a:effectLst/>
                        </a:rPr>
                        <a:t>LAND USE PLANNING:</a:t>
                      </a:r>
                      <a:endParaRPr lang="nb-NO" sz="1600" b="1" dirty="0">
                        <a:effectLst/>
                      </a:endParaRPr>
                    </a:p>
                    <a:p>
                      <a:pPr>
                        <a:spcAft>
                          <a:spcPts val="0"/>
                        </a:spcAft>
                      </a:pPr>
                      <a:r>
                        <a:rPr lang="en-US" sz="1600" dirty="0">
                          <a:effectLst/>
                        </a:rPr>
                        <a:t>Main Question: </a:t>
                      </a:r>
                      <a:r>
                        <a:rPr lang="en-US" sz="1600" b="1" dirty="0">
                          <a:solidFill>
                            <a:srgbClr val="FF0000"/>
                          </a:solidFill>
                          <a:effectLst/>
                        </a:rPr>
                        <a:t>What is your role and experience in reviewing and approving planning decisions in your country?</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Do you cover new explosives sites, their modification and the construction of      public/residential premises and traffic routes within the affected radius?</a:t>
                      </a:r>
                      <a:endParaRPr lang="nb-NO" sz="1600" dirty="0">
                        <a:effectLst/>
                      </a:endParaRPr>
                    </a:p>
                    <a:p>
                      <a:pPr marL="342900" lvl="0" indent="-342900">
                        <a:spcAft>
                          <a:spcPts val="0"/>
                        </a:spcAft>
                        <a:buFont typeface="Symbol" panose="05050102010706020507" pitchFamily="18" charset="2"/>
                        <a:buChar char=""/>
                      </a:pPr>
                      <a:r>
                        <a:rPr lang="en-US" sz="1600" dirty="0">
                          <a:effectLst/>
                        </a:rPr>
                        <a:t>Are the rules and criteria different for explosives and pyrotechnics/fireworks</a:t>
                      </a:r>
                      <a:endParaRPr lang="nb-NO" sz="1600" dirty="0">
                        <a:effectLst/>
                      </a:endParaRPr>
                    </a:p>
                    <a:p>
                      <a:pPr marL="342900" lvl="0" indent="-342900">
                        <a:spcAft>
                          <a:spcPts val="0"/>
                        </a:spcAft>
                        <a:buFont typeface="Symbol" panose="05050102010706020507" pitchFamily="18" charset="2"/>
                        <a:buChar char=""/>
                      </a:pPr>
                      <a:r>
                        <a:rPr lang="en-US" sz="1600" dirty="0">
                          <a:effectLst/>
                        </a:rPr>
                        <a:t>Are you automatically consulted?</a:t>
                      </a:r>
                      <a:endParaRPr lang="nb-NO" sz="1600" dirty="0">
                        <a:effectLst/>
                      </a:endParaRPr>
                    </a:p>
                    <a:p>
                      <a:pPr marL="342900" lvl="0" indent="-342900">
                        <a:spcAft>
                          <a:spcPts val="0"/>
                        </a:spcAft>
                        <a:buFont typeface="Symbol" panose="05050102010706020507" pitchFamily="18" charset="2"/>
                        <a:buChar char=""/>
                      </a:pPr>
                      <a:r>
                        <a:rPr lang="en-US" sz="1600" b="1" dirty="0">
                          <a:solidFill>
                            <a:srgbClr val="FF0000"/>
                          </a:solidFill>
                          <a:effectLst/>
                        </a:rPr>
                        <a:t>Is there pressure on you to allow building near an explosives site and how do you judge the risks? If you refuse it, on what grounds can you do so? If not, what do you do?  </a:t>
                      </a:r>
                      <a:endParaRPr lang="nb-NO" sz="1600" b="1" dirty="0">
                        <a:solidFill>
                          <a:srgbClr val="FF0000"/>
                        </a:solidFill>
                        <a:effectLst/>
                      </a:endParaRPr>
                    </a:p>
                    <a:p>
                      <a:pPr marL="457200">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2705009">
                <a:tc>
                  <a:txBody>
                    <a:bodyPr/>
                    <a:lstStyle/>
                    <a:p>
                      <a:pPr>
                        <a:spcAft>
                          <a:spcPts val="0"/>
                        </a:spcAft>
                      </a:pPr>
                      <a:r>
                        <a:rPr lang="en-US" sz="1200" b="1" dirty="0">
                          <a:effectLst/>
                        </a:rPr>
                        <a:t>B2-2</a:t>
                      </a:r>
                      <a:endParaRPr lang="nb-NO"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a:effectLst/>
                        </a:rPr>
                        <a:t>SECURITY</a:t>
                      </a:r>
                      <a:endParaRPr lang="nb-NO" sz="1600" b="1" dirty="0">
                        <a:effectLst/>
                      </a:endParaRPr>
                    </a:p>
                    <a:p>
                      <a:pPr>
                        <a:spcAft>
                          <a:spcPts val="0"/>
                        </a:spcAft>
                      </a:pPr>
                      <a:r>
                        <a:rPr lang="en-US" sz="1600" dirty="0">
                          <a:effectLst/>
                        </a:rPr>
                        <a:t>Main Question: </a:t>
                      </a:r>
                      <a:r>
                        <a:rPr lang="en-US" sz="1600" b="1" dirty="0">
                          <a:solidFill>
                            <a:srgbClr val="FF0000"/>
                          </a:solidFill>
                          <a:effectLst/>
                        </a:rPr>
                        <a:t>How do you work with your police and security services in regulating and inspecting explosives and pyrotechnic/fireworks sites? </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Do you see a breach of security; either to steal explosives or to blow up the premises as a significant risk?</a:t>
                      </a:r>
                      <a:endParaRPr lang="nb-NO" sz="1600" dirty="0">
                        <a:effectLst/>
                      </a:endParaRPr>
                    </a:p>
                    <a:p>
                      <a:pPr marL="342900" lvl="0" indent="-342900">
                        <a:spcAft>
                          <a:spcPts val="0"/>
                        </a:spcAft>
                        <a:buFont typeface="Symbol" panose="05050102010706020507" pitchFamily="18" charset="2"/>
                        <a:buChar char=""/>
                      </a:pPr>
                      <a:r>
                        <a:rPr lang="en-US" sz="1600" dirty="0">
                          <a:effectLst/>
                        </a:rPr>
                        <a:t>Do you work together or which one takes the lead and has overall authority?</a:t>
                      </a:r>
                      <a:endParaRPr lang="nb-NO" sz="1600" dirty="0">
                        <a:effectLst/>
                      </a:endParaRPr>
                    </a:p>
                    <a:p>
                      <a:pPr marL="342900" lvl="0" indent="-342900">
                        <a:spcAft>
                          <a:spcPts val="0"/>
                        </a:spcAft>
                        <a:buFont typeface="Symbol" panose="05050102010706020507" pitchFamily="18" charset="2"/>
                        <a:buChar char=""/>
                      </a:pPr>
                      <a:r>
                        <a:rPr lang="en-US" sz="1600" dirty="0">
                          <a:effectLst/>
                        </a:rPr>
                        <a:t>What is the response to an incident; explosion or security breach and who      investigates it; police; security services (army/government security services) or you, the competent authority?</a:t>
                      </a:r>
                      <a:endParaRPr lang="nb-NO" sz="1600" dirty="0">
                        <a:effectLst/>
                      </a:endParaRPr>
                    </a:p>
                    <a:p>
                      <a:pPr marL="342900" lvl="0" indent="-342900">
                        <a:spcAft>
                          <a:spcPts val="0"/>
                        </a:spcAft>
                        <a:buFont typeface="Symbol" panose="05050102010706020507" pitchFamily="18" charset="2"/>
                        <a:buChar char=""/>
                      </a:pPr>
                      <a:r>
                        <a:rPr lang="en-US" sz="1600" dirty="0">
                          <a:effectLst/>
                        </a:rPr>
                        <a:t>How do you manage the safety and security of site and local personnel </a:t>
                      </a:r>
                      <a:r>
                        <a:rPr lang="en-US" sz="1600">
                          <a:effectLst/>
                        </a:rPr>
                        <a:t>during </a:t>
                      </a:r>
                      <a:r>
                        <a:rPr lang="en-US" sz="1600" smtClean="0">
                          <a:effectLst/>
                        </a:rPr>
                        <a:t>an </a:t>
                      </a:r>
                      <a:r>
                        <a:rPr lang="en-US" sz="1600" dirty="0">
                          <a:effectLst/>
                        </a:rPr>
                        <a:t>incident?</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bl>
          </a:graphicData>
        </a:graphic>
      </p:graphicFrame>
    </p:spTree>
    <p:extLst>
      <p:ext uri="{BB962C8B-B14F-4D97-AF65-F5344CB8AC3E}">
        <p14:creationId xmlns:p14="http://schemas.microsoft.com/office/powerpoint/2010/main" val="1516567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265521"/>
            <a:ext cx="8911687" cy="1168831"/>
          </a:xfrm>
        </p:spPr>
        <p:txBody>
          <a:bodyPr>
            <a:normAutofit fontScale="90000"/>
          </a:bodyPr>
          <a:lstStyle/>
          <a:p>
            <a:r>
              <a:rPr lang="nb-NO" dirty="0" smtClean="0"/>
              <a:t>B2-1 Land </a:t>
            </a:r>
            <a:r>
              <a:rPr lang="nb-NO" dirty="0" err="1" smtClean="0"/>
              <a:t>Use</a:t>
            </a:r>
            <a:r>
              <a:rPr lang="nb-NO" dirty="0" smtClean="0"/>
              <a:t> Planning</a:t>
            </a:r>
            <a:br>
              <a:rPr lang="nb-NO" dirty="0" smtClean="0"/>
            </a:br>
            <a:r>
              <a:rPr lang="en-US" sz="2200" dirty="0"/>
              <a:t>Main Question: </a:t>
            </a:r>
            <a:r>
              <a:rPr lang="en-US" sz="2200" b="1" dirty="0">
                <a:solidFill>
                  <a:srgbClr val="FF0000"/>
                </a:solidFill>
              </a:rPr>
              <a:t>What is your role and experience in reviewing and approving planning decisions in your country?</a:t>
            </a:r>
            <a:r>
              <a:rPr lang="nb-NO" sz="2200" b="1" dirty="0">
                <a:solidFill>
                  <a:srgbClr val="FF0000"/>
                </a:solidFill>
              </a:rPr>
              <a:t/>
            </a:r>
            <a:br>
              <a:rPr lang="nb-NO" sz="2200" b="1" dirty="0">
                <a:solidFill>
                  <a:srgbClr val="FF0000"/>
                </a:solidFill>
              </a:rPr>
            </a:br>
            <a:endParaRPr lang="nb-NO" sz="2200" dirty="0"/>
          </a:p>
        </p:txBody>
      </p:sp>
      <p:sp>
        <p:nvSpPr>
          <p:cNvPr id="3" name="Plassholder for innhold 2"/>
          <p:cNvSpPr>
            <a:spLocks noGrp="1"/>
          </p:cNvSpPr>
          <p:nvPr>
            <p:ph idx="1"/>
          </p:nvPr>
        </p:nvSpPr>
        <p:spPr>
          <a:xfrm>
            <a:off x="2589212" y="1613647"/>
            <a:ext cx="8915400" cy="4297575"/>
          </a:xfrm>
        </p:spPr>
        <p:txBody>
          <a:bodyPr>
            <a:normAutofit lnSpcReduction="10000"/>
          </a:bodyPr>
          <a:lstStyle/>
          <a:p>
            <a:r>
              <a:rPr lang="en-US" dirty="0">
                <a:solidFill>
                  <a:srgbClr val="FF0000"/>
                </a:solidFill>
              </a:rPr>
              <a:t>Is there pressure on you to allow building near an explosives site and how do you judge the risks? If you refuse it, on what grounds can you do so? If not, what do you do?  </a:t>
            </a:r>
            <a:endParaRPr lang="en-US" dirty="0" smtClean="0">
              <a:solidFill>
                <a:srgbClr val="FF0000"/>
              </a:solidFill>
            </a:endParaRPr>
          </a:p>
          <a:p>
            <a:endParaRPr lang="en-US" dirty="0">
              <a:solidFill>
                <a:srgbClr val="FF0000"/>
              </a:solidFill>
            </a:endParaRPr>
          </a:p>
          <a:p>
            <a:r>
              <a:rPr lang="en-US" dirty="0" smtClean="0">
                <a:solidFill>
                  <a:schemeClr val="tx1"/>
                </a:solidFill>
              </a:rPr>
              <a:t>For the majority of us, the municipalities have the last word,  but they are </a:t>
            </a:r>
            <a:r>
              <a:rPr lang="en-US" dirty="0" err="1" smtClean="0">
                <a:solidFill>
                  <a:schemeClr val="tx1"/>
                </a:solidFill>
              </a:rPr>
              <a:t>ecpected</a:t>
            </a:r>
            <a:r>
              <a:rPr lang="en-US" dirty="0" smtClean="0">
                <a:solidFill>
                  <a:schemeClr val="tx1"/>
                </a:solidFill>
              </a:rPr>
              <a:t> to listen to advice from the explosives authorities</a:t>
            </a:r>
          </a:p>
          <a:p>
            <a:pPr lvl="1"/>
            <a:r>
              <a:rPr lang="en-US" dirty="0" smtClean="0">
                <a:solidFill>
                  <a:schemeClr val="tx1"/>
                </a:solidFill>
              </a:rPr>
              <a:t>In some countries they must </a:t>
            </a:r>
            <a:r>
              <a:rPr lang="en-US" dirty="0" err="1" smtClean="0">
                <a:solidFill>
                  <a:schemeClr val="tx1"/>
                </a:solidFill>
              </a:rPr>
              <a:t>llsten</a:t>
            </a:r>
            <a:r>
              <a:rPr lang="en-US" dirty="0" smtClean="0">
                <a:solidFill>
                  <a:schemeClr val="tx1"/>
                </a:solidFill>
              </a:rPr>
              <a:t> to this advise, in others not.</a:t>
            </a:r>
          </a:p>
          <a:p>
            <a:pPr lvl="1"/>
            <a:endParaRPr lang="en-US" dirty="0">
              <a:solidFill>
                <a:schemeClr val="tx1"/>
              </a:solidFill>
            </a:endParaRPr>
          </a:p>
          <a:p>
            <a:r>
              <a:rPr lang="en-US" dirty="0" smtClean="0">
                <a:solidFill>
                  <a:schemeClr val="tx1"/>
                </a:solidFill>
              </a:rPr>
              <a:t>Most countries have no problems regarding pressure to build close to explosives sites, regulation is respected</a:t>
            </a:r>
          </a:p>
          <a:p>
            <a:pPr lvl="1"/>
            <a:r>
              <a:rPr lang="en-US" dirty="0" smtClean="0">
                <a:solidFill>
                  <a:schemeClr val="tx1"/>
                </a:solidFill>
              </a:rPr>
              <a:t>Croatia have examples of illegal construction where the owner of the illegal construction tries to get the explosives sites to move – not resolved </a:t>
            </a:r>
          </a:p>
          <a:p>
            <a:pPr lvl="1"/>
            <a:r>
              <a:rPr lang="en-US" dirty="0" smtClean="0">
                <a:solidFill>
                  <a:schemeClr val="tx1"/>
                </a:solidFill>
              </a:rPr>
              <a:t>Norway have had cases</a:t>
            </a:r>
            <a:endParaRPr lang="nb-NO" dirty="0">
              <a:solidFill>
                <a:schemeClr val="tx1"/>
              </a:solidFill>
            </a:endParaRPr>
          </a:p>
          <a:p>
            <a:endParaRPr lang="nb-NO" dirty="0">
              <a:solidFill>
                <a:schemeClr val="tx1"/>
              </a:solidFill>
            </a:endParaRPr>
          </a:p>
        </p:txBody>
      </p:sp>
    </p:spTree>
    <p:extLst>
      <p:ext uri="{BB962C8B-B14F-4D97-AF65-F5344CB8AC3E}">
        <p14:creationId xmlns:p14="http://schemas.microsoft.com/office/powerpoint/2010/main" val="1585667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36077" y="225181"/>
            <a:ext cx="8968535" cy="1280890"/>
          </a:xfrm>
        </p:spPr>
        <p:txBody>
          <a:bodyPr>
            <a:normAutofit fontScale="90000"/>
          </a:bodyPr>
          <a:lstStyle/>
          <a:p>
            <a:r>
              <a:rPr lang="nb-NO" dirty="0" smtClean="0"/>
              <a:t>B2-2 Security</a:t>
            </a:r>
            <a:br>
              <a:rPr lang="nb-NO" dirty="0" smtClean="0"/>
            </a:br>
            <a:r>
              <a:rPr lang="en-US" sz="2200" dirty="0"/>
              <a:t>Main Question: </a:t>
            </a:r>
            <a:r>
              <a:rPr lang="en-US" sz="2200" b="1" dirty="0">
                <a:solidFill>
                  <a:srgbClr val="FF0000"/>
                </a:solidFill>
              </a:rPr>
              <a:t>How do you work with your police and security services in regulating and inspecting explosives and pyrotechnic/fireworks sites? </a:t>
            </a:r>
            <a:r>
              <a:rPr lang="nb-NO" sz="2200" b="1" dirty="0">
                <a:solidFill>
                  <a:srgbClr val="FF0000"/>
                </a:solidFill>
              </a:rPr>
              <a:t/>
            </a:r>
            <a:br>
              <a:rPr lang="nb-NO" sz="2200" b="1" dirty="0">
                <a:solidFill>
                  <a:srgbClr val="FF0000"/>
                </a:solidFill>
              </a:rPr>
            </a:br>
            <a:endParaRPr lang="nb-NO" dirty="0"/>
          </a:p>
        </p:txBody>
      </p:sp>
      <p:sp>
        <p:nvSpPr>
          <p:cNvPr id="3" name="Plassholder for innhold 2"/>
          <p:cNvSpPr>
            <a:spLocks noGrp="1"/>
          </p:cNvSpPr>
          <p:nvPr>
            <p:ph idx="1"/>
          </p:nvPr>
        </p:nvSpPr>
        <p:spPr/>
        <p:txBody>
          <a:bodyPr/>
          <a:lstStyle/>
          <a:p>
            <a:r>
              <a:rPr lang="nb-NO" dirty="0" smtClean="0"/>
              <a:t>Most countries do not have cooperation with police and security services when inspecting explosives sites, and no coopertion regarding regulation.</a:t>
            </a:r>
          </a:p>
          <a:p>
            <a:r>
              <a:rPr lang="nb-NO" smtClean="0"/>
              <a:t>More cooperation when accidents happen and during fire-drills</a:t>
            </a:r>
            <a:endParaRPr lang="nb-NO" dirty="0"/>
          </a:p>
        </p:txBody>
      </p:sp>
    </p:spTree>
    <p:extLst>
      <p:ext uri="{BB962C8B-B14F-4D97-AF65-F5344CB8AC3E}">
        <p14:creationId xmlns:p14="http://schemas.microsoft.com/office/powerpoint/2010/main" val="3186573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ryllestav">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95</TotalTime>
  <Words>902</Words>
  <Application>Microsoft Office PowerPoint</Application>
  <PresentationFormat>Anpassad</PresentationFormat>
  <Paragraphs>67</Paragraphs>
  <Slides>4</Slides>
  <Notes>2</Notes>
  <HiddenSlides>0</HiddenSlides>
  <MMClips>0</MMClips>
  <ScaleCrop>false</ScaleCrop>
  <HeadingPairs>
    <vt:vector size="4" baseType="variant">
      <vt:variant>
        <vt:lpstr>Tema</vt:lpstr>
      </vt:variant>
      <vt:variant>
        <vt:i4>1</vt:i4>
      </vt:variant>
      <vt:variant>
        <vt:lpstr>Bildrubriker</vt:lpstr>
      </vt:variant>
      <vt:variant>
        <vt:i4>4</vt:i4>
      </vt:variant>
    </vt:vector>
  </HeadingPairs>
  <TitlesOfParts>
    <vt:vector size="5" baseType="lpstr">
      <vt:lpstr>Tryllestav</vt:lpstr>
      <vt:lpstr>Break-out session 2</vt:lpstr>
      <vt:lpstr>Questions for discussion</vt:lpstr>
      <vt:lpstr>B2-1 Land Use Planning Main Question: What is your role and experience in reviewing and approving planning decisions in your country? </vt:lpstr>
      <vt:lpstr>B2-2 Security Main Question: How do you work with your police and security services in regulating and inspecting explosives and pyrotechnic/fireworks sites?  </vt:lpstr>
    </vt:vector>
  </TitlesOfParts>
  <Company>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dc:title>
  <dc:creator>Larsen, Ragnhild Gjøstein</dc:creator>
  <cp:lastModifiedBy>Jansson Agneta</cp:lastModifiedBy>
  <cp:revision>20</cp:revision>
  <dcterms:created xsi:type="dcterms:W3CDTF">2016-11-08T06:29:06Z</dcterms:created>
  <dcterms:modified xsi:type="dcterms:W3CDTF">2016-11-10T11:06:09Z</dcterms:modified>
</cp:coreProperties>
</file>