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8251" autoAdjust="0"/>
  </p:normalViewPr>
  <p:slideViewPr>
    <p:cSldViewPr snapToGrid="0">
      <p:cViewPr varScale="1">
        <p:scale>
          <a:sx n="49" d="100"/>
          <a:sy n="49" d="100"/>
        </p:scale>
        <p:origin x="-141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10.11.2016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dirty="0" smtClean="0">
                <a:solidFill>
                  <a:srgbClr val="FF0000"/>
                </a:solidFill>
              </a:rPr>
              <a:t>You can take </a:t>
            </a:r>
            <a:r>
              <a:rPr lang="nb-NO" b="0" dirty="0" smtClean="0">
                <a:solidFill>
                  <a:srgbClr val="FF0000"/>
                </a:solidFill>
              </a:rPr>
              <a:t>notes </a:t>
            </a:r>
            <a:r>
              <a:rPr lang="nb-NO" b="0" dirty="0" smtClean="0">
                <a:solidFill>
                  <a:srgbClr val="FF0000"/>
                </a:solidFill>
              </a:rPr>
              <a:t>in this section</a:t>
            </a:r>
            <a:r>
              <a:rPr lang="nb-NO" b="0" dirty="0" smtClean="0">
                <a:solidFill>
                  <a:srgbClr val="FF0000"/>
                </a:solidFill>
              </a:rPr>
              <a:t>:</a:t>
            </a:r>
          </a:p>
          <a:p>
            <a:endParaRPr lang="nb-NO" b="0" dirty="0" smtClean="0">
              <a:solidFill>
                <a:srgbClr val="FF0000"/>
              </a:solidFill>
            </a:endParaRPr>
          </a:p>
          <a:p>
            <a:r>
              <a:rPr lang="nb-NO" b="0" dirty="0" smtClean="0">
                <a:solidFill>
                  <a:srgbClr val="FF0000"/>
                </a:solidFill>
              </a:rPr>
              <a:t>FIN: no pressure, public safety is first for the goverment, most of the sites are far from the residental areas</a:t>
            </a:r>
          </a:p>
          <a:p>
            <a:endParaRPr lang="nb-NO" b="0" dirty="0" smtClean="0">
              <a:solidFill>
                <a:srgbClr val="FF0000"/>
              </a:solidFill>
            </a:endParaRPr>
          </a:p>
          <a:p>
            <a:r>
              <a:rPr lang="nb-NO" b="0" dirty="0" smtClean="0">
                <a:solidFill>
                  <a:srgbClr val="FF0000"/>
                </a:solidFill>
              </a:rPr>
              <a:t>Source</a:t>
            </a:r>
            <a:r>
              <a:rPr lang="nb-NO" b="0" baseline="0" dirty="0" smtClean="0">
                <a:solidFill>
                  <a:srgbClr val="FF0000"/>
                </a:solidFill>
              </a:rPr>
              <a:t> of the problem could be the temporarz storage sites near to the acivities. Continous discusson about it is very important with the operators.</a:t>
            </a:r>
          </a:p>
          <a:p>
            <a:endParaRPr lang="nb-NO" b="0" baseline="0" dirty="0" smtClean="0">
              <a:solidFill>
                <a:srgbClr val="FF0000"/>
              </a:solidFill>
            </a:endParaRPr>
          </a:p>
          <a:p>
            <a:r>
              <a:rPr lang="nb-NO" b="0" baseline="0" dirty="0" smtClean="0">
                <a:solidFill>
                  <a:srgbClr val="FF0000"/>
                </a:solidFill>
              </a:rPr>
              <a:t>Czech: usuallz far from residental areas. Settlement go even nearer to the existing plants.</a:t>
            </a:r>
          </a:p>
          <a:p>
            <a:endParaRPr lang="nb-NO" b="0" baseline="0" dirty="0" smtClean="0">
              <a:solidFill>
                <a:srgbClr val="FF0000"/>
              </a:solidFill>
            </a:endParaRPr>
          </a:p>
          <a:p>
            <a:r>
              <a:rPr lang="nb-NO" b="0" baseline="0" dirty="0" smtClean="0">
                <a:solidFill>
                  <a:srgbClr val="FF0000"/>
                </a:solidFill>
              </a:rPr>
              <a:t>Problem that the local authorities not always followed the advice from competent authorities.</a:t>
            </a:r>
          </a:p>
          <a:p>
            <a:endParaRPr lang="nb-NO" b="0" baseline="0" dirty="0" smtClean="0">
              <a:solidFill>
                <a:srgbClr val="FF0000"/>
              </a:solidFill>
            </a:endParaRPr>
          </a:p>
          <a:p>
            <a:r>
              <a:rPr lang="nb-NO" b="0" baseline="0" dirty="0" smtClean="0">
                <a:solidFill>
                  <a:srgbClr val="FF0000"/>
                </a:solidFill>
              </a:rPr>
              <a:t>HUN: strong commitment at governmental level for pulblic safety, in some cases strict deadline for authorities but no pressure to permit what is dangerous. Commitee and consultation in every case of devepolments of the settlements</a:t>
            </a:r>
          </a:p>
          <a:p>
            <a:endParaRPr lang="nb-NO" b="0" baseline="0" dirty="0" smtClean="0">
              <a:solidFill>
                <a:srgbClr val="FF0000"/>
              </a:solidFill>
            </a:endParaRPr>
          </a:p>
          <a:p>
            <a:r>
              <a:rPr lang="nb-NO" b="0" baseline="0" dirty="0" smtClean="0">
                <a:solidFill>
                  <a:srgbClr val="FF0000"/>
                </a:solidFill>
              </a:rPr>
              <a:t>Germany: difference beetween regions, lack of centralisation</a:t>
            </a:r>
          </a:p>
          <a:p>
            <a:endParaRPr lang="nb-NO" b="0" baseline="0" dirty="0" smtClean="0">
              <a:solidFill>
                <a:srgbClr val="FF0000"/>
              </a:solidFill>
            </a:endParaRPr>
          </a:p>
          <a:p>
            <a:r>
              <a:rPr lang="nb-NO" b="0" baseline="0" dirty="0" smtClean="0">
                <a:solidFill>
                  <a:srgbClr val="FF0000"/>
                </a:solidFill>
              </a:rPr>
              <a:t>Bulgaria: trying to find interconnection beetween the different legal areas. Provides the local planning auth. With info about material present on site. In some cases pressure from the ministry (the comp authority is the interface between the operator and the ministry)</a:t>
            </a:r>
          </a:p>
          <a:p>
            <a:endParaRPr lang="nb-NO" b="0" baseline="0" dirty="0" smtClean="0">
              <a:solidFill>
                <a:srgbClr val="FF0000"/>
              </a:solidFill>
            </a:endParaRPr>
          </a:p>
          <a:p>
            <a:r>
              <a:rPr lang="nb-NO" b="0" baseline="0" dirty="0" smtClean="0">
                <a:solidFill>
                  <a:srgbClr val="FF0000"/>
                </a:solidFill>
              </a:rPr>
              <a:t>Portugal: related to the safety distance is competent the police, they have strict rules</a:t>
            </a:r>
          </a:p>
          <a:p>
            <a:endParaRPr lang="nb-NO" b="0" baseline="0" dirty="0" smtClean="0">
              <a:solidFill>
                <a:srgbClr val="FF0000"/>
              </a:solidFill>
            </a:endParaRPr>
          </a:p>
          <a:p>
            <a:endParaRPr lang="nb-NO" b="0" baseline="0" dirty="0" smtClean="0">
              <a:solidFill>
                <a:srgbClr val="FF0000"/>
              </a:solidFill>
            </a:endParaRPr>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this section</a:t>
            </a:r>
            <a:r>
              <a:rPr lang="nb-NO" dirty="0" smtClean="0"/>
              <a:t>:</a:t>
            </a:r>
          </a:p>
          <a:p>
            <a:endParaRPr lang="nb-NO" dirty="0" smtClean="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2</a:t>
            </a:r>
            <a:endParaRPr lang="nb-NO" dirty="0"/>
          </a:p>
        </p:txBody>
      </p:sp>
      <p:sp>
        <p:nvSpPr>
          <p:cNvPr id="3" name="Undertittel 2"/>
          <p:cNvSpPr>
            <a:spLocks noGrp="1"/>
          </p:cNvSpPr>
          <p:nvPr>
            <p:ph type="subTitle" idx="1"/>
          </p:nvPr>
        </p:nvSpPr>
        <p:spPr/>
        <p:txBody>
          <a:bodyPr>
            <a:normAutofit fontScale="55000" lnSpcReduction="20000"/>
          </a:bodyPr>
          <a:lstStyle/>
          <a:p>
            <a:endParaRPr lang="en-GB" b="1" dirty="0" smtClean="0"/>
          </a:p>
          <a:p>
            <a:r>
              <a:rPr lang="en-GB" sz="3800" b="1" dirty="0" smtClean="0"/>
              <a:t>Land </a:t>
            </a:r>
            <a:r>
              <a:rPr lang="en-GB" sz="3800" b="1" dirty="0"/>
              <a:t>use planning/security related </a:t>
            </a:r>
            <a:r>
              <a:rPr lang="en-GB" sz="3800" b="1" dirty="0" smtClean="0"/>
              <a:t>issues</a:t>
            </a:r>
          </a:p>
          <a:p>
            <a:endParaRPr lang="en-GB" b="1" dirty="0" smtClean="0"/>
          </a:p>
          <a:p>
            <a:r>
              <a:rPr lang="nb-NO" sz="2200" b="1" dirty="0" smtClean="0"/>
              <a:t>Group 3</a:t>
            </a:r>
            <a:endParaRPr lang="nb-NO" sz="2200" b="1"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86440"/>
            <a:ext cx="8911687" cy="672028"/>
          </a:xfrm>
        </p:spPr>
        <p:txBody>
          <a:bodyPr>
            <a:normAutofit/>
          </a:bodyPr>
          <a:lstStyle/>
          <a:p>
            <a:r>
              <a:rPr lang="nb-NO" dirty="0" smtClean="0"/>
              <a:t>Questions for </a:t>
            </a:r>
            <a:r>
              <a:rPr lang="nb-NO" dirty="0" err="1" smtClean="0"/>
              <a:t>discussion</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478823066"/>
              </p:ext>
            </p:extLst>
          </p:nvPr>
        </p:nvGraphicFramePr>
        <p:xfrm>
          <a:off x="2082188" y="1090669"/>
          <a:ext cx="8703324" cy="5608320"/>
        </p:xfrm>
        <a:graphic>
          <a:graphicData uri="http://schemas.openxmlformats.org/drawingml/2006/table">
            <a:tbl>
              <a:tblPr>
                <a:tableStyleId>{5C22544A-7EE6-4342-B048-85BDC9FD1C3A}</a:tableStyleId>
              </a:tblPr>
              <a:tblGrid>
                <a:gridCol w="588506"/>
                <a:gridCol w="8114818"/>
              </a:tblGrid>
              <a:tr h="2670489">
                <a:tc>
                  <a:txBody>
                    <a:bodyPr/>
                    <a:lstStyle/>
                    <a:p>
                      <a:pPr>
                        <a:spcAft>
                          <a:spcPts val="0"/>
                        </a:spcAft>
                      </a:pPr>
                      <a:r>
                        <a:rPr lang="en-US" sz="1200" b="1" dirty="0">
                          <a:effectLst/>
                        </a:rPr>
                        <a:t>B2-1</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LAND USE PLANNING:</a:t>
                      </a:r>
                      <a:endParaRPr lang="nb-NO" sz="1600" b="1" dirty="0">
                        <a:effectLst/>
                      </a:endParaRPr>
                    </a:p>
                    <a:p>
                      <a:pPr>
                        <a:spcAft>
                          <a:spcPts val="0"/>
                        </a:spcAft>
                      </a:pPr>
                      <a:r>
                        <a:rPr lang="en-US" sz="1600" dirty="0">
                          <a:effectLst/>
                        </a:rPr>
                        <a:t>Main Question: </a:t>
                      </a:r>
                      <a:r>
                        <a:rPr lang="en-US" sz="1600" b="1" dirty="0">
                          <a:solidFill>
                            <a:srgbClr val="FF0000"/>
                          </a:solidFill>
                          <a:effectLst/>
                        </a:rPr>
                        <a:t>What is your role and experience in reviewing and approving planning decisions in your country?</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cover new explosives sites, their modification and the construction of      public/residential premises and traffic routes within the affected radius?</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 rules and criteria different for explosives and pyrotechnics/fireworks</a:t>
                      </a:r>
                      <a:endParaRPr lang="nb-NO" sz="1600" dirty="0">
                        <a:effectLst/>
                      </a:endParaRPr>
                    </a:p>
                    <a:p>
                      <a:pPr marL="342900" lvl="0" indent="-342900">
                        <a:spcAft>
                          <a:spcPts val="0"/>
                        </a:spcAft>
                        <a:buFont typeface="Symbol" panose="05050102010706020507" pitchFamily="18" charset="2"/>
                        <a:buChar char=""/>
                      </a:pPr>
                      <a:r>
                        <a:rPr lang="en-US" sz="1600" dirty="0">
                          <a:effectLst/>
                        </a:rPr>
                        <a:t>Are you automatically consulted?</a:t>
                      </a:r>
                      <a:endParaRPr lang="nb-NO" sz="1600" dirty="0">
                        <a:effectLst/>
                      </a:endParaRPr>
                    </a:p>
                    <a:p>
                      <a:pPr marL="342900" lvl="0" indent="-342900">
                        <a:spcAft>
                          <a:spcPts val="0"/>
                        </a:spcAft>
                        <a:buFont typeface="Symbol" panose="05050102010706020507" pitchFamily="18" charset="2"/>
                        <a:buChar char=""/>
                      </a:pPr>
                      <a:r>
                        <a:rPr lang="en-US" sz="1600" b="1" dirty="0">
                          <a:solidFill>
                            <a:srgbClr val="FF0000"/>
                          </a:solidFill>
                          <a:effectLst/>
                        </a:rPr>
                        <a:t>Is there pressure on you to allow building near an explosives site and how do you judge the risks? If you refuse it, on what grounds can you do so? If not, what do you do?  </a:t>
                      </a:r>
                      <a:endParaRPr lang="nb-NO" sz="1600" b="1" dirty="0">
                        <a:solidFill>
                          <a:srgbClr val="FF0000"/>
                        </a:solidFill>
                        <a:effectLst/>
                      </a:endParaRPr>
                    </a:p>
                    <a:p>
                      <a:pPr marL="457200">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705009">
                <a:tc>
                  <a:txBody>
                    <a:bodyPr/>
                    <a:lstStyle/>
                    <a:p>
                      <a:pPr>
                        <a:spcAft>
                          <a:spcPts val="0"/>
                        </a:spcAft>
                      </a:pPr>
                      <a:r>
                        <a:rPr lang="en-US" sz="1200" b="1" dirty="0">
                          <a:effectLst/>
                        </a:rPr>
                        <a:t>B2-2</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SECURITY</a:t>
                      </a:r>
                      <a:endParaRPr lang="nb-NO" sz="1600" b="1" dirty="0">
                        <a:effectLst/>
                      </a:endParaRPr>
                    </a:p>
                    <a:p>
                      <a:pPr>
                        <a:spcAft>
                          <a:spcPts val="0"/>
                        </a:spcAft>
                      </a:pPr>
                      <a:r>
                        <a:rPr lang="en-US" sz="1600" dirty="0">
                          <a:effectLst/>
                        </a:rPr>
                        <a:t>Main Question: </a:t>
                      </a:r>
                      <a:r>
                        <a:rPr lang="en-US" sz="1600" b="1" dirty="0">
                          <a:solidFill>
                            <a:srgbClr val="FF0000"/>
                          </a:solidFill>
                          <a:effectLst/>
                        </a:rPr>
                        <a:t>How do you work with your police and security services in regulating and inspecting explosives and pyrotechnic/fireworks sites? </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see a breach of security; either to steal explosives or to blow up the premises as a significant risk?</a:t>
                      </a:r>
                      <a:endParaRPr lang="nb-NO" sz="1600" dirty="0">
                        <a:effectLst/>
                      </a:endParaRPr>
                    </a:p>
                    <a:p>
                      <a:pPr marL="342900" lvl="0" indent="-342900">
                        <a:spcAft>
                          <a:spcPts val="0"/>
                        </a:spcAft>
                        <a:buFont typeface="Symbol" panose="05050102010706020507" pitchFamily="18" charset="2"/>
                        <a:buChar char=""/>
                      </a:pPr>
                      <a:r>
                        <a:rPr lang="en-US" sz="1600" dirty="0">
                          <a:effectLst/>
                        </a:rPr>
                        <a:t>Do you work together or which one takes the lead and has overall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What is the response to an incident; explosion or security breach and who      investigates it; police; security services (army/government security services) or you, the competent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How do you manage the safety and security of site and local personnel </a:t>
                      </a:r>
                      <a:r>
                        <a:rPr lang="en-US" sz="1600">
                          <a:effectLst/>
                        </a:rPr>
                        <a:t>during </a:t>
                      </a:r>
                      <a:r>
                        <a:rPr lang="en-US" sz="1600" smtClean="0">
                          <a:effectLst/>
                        </a:rPr>
                        <a:t>an </a:t>
                      </a:r>
                      <a:r>
                        <a:rPr lang="en-US" sz="1600" dirty="0">
                          <a:effectLst/>
                        </a:rPr>
                        <a:t>incident?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65521"/>
            <a:ext cx="8911687" cy="1168831"/>
          </a:xfrm>
        </p:spPr>
        <p:txBody>
          <a:bodyPr>
            <a:normAutofit fontScale="90000"/>
          </a:bodyPr>
          <a:lstStyle/>
          <a:p>
            <a:r>
              <a:rPr lang="nb-NO" dirty="0" smtClean="0"/>
              <a:t>B2-1 Land </a:t>
            </a:r>
            <a:r>
              <a:rPr lang="nb-NO" dirty="0" err="1" smtClean="0"/>
              <a:t>Use</a:t>
            </a:r>
            <a:r>
              <a:rPr lang="nb-NO" dirty="0" smtClean="0"/>
              <a:t> Planning</a:t>
            </a:r>
            <a:br>
              <a:rPr lang="nb-NO" dirty="0" smtClean="0"/>
            </a:br>
            <a:r>
              <a:rPr lang="en-US" sz="2200" dirty="0"/>
              <a:t>Main Question: </a:t>
            </a:r>
            <a:r>
              <a:rPr lang="en-US" sz="2200" b="1" dirty="0">
                <a:solidFill>
                  <a:srgbClr val="FF0000"/>
                </a:solidFill>
              </a:rPr>
              <a:t>What is your role and experience in reviewing and approving planning decisions in your country?</a:t>
            </a:r>
            <a:r>
              <a:rPr lang="nb-NO" sz="2200" b="1" dirty="0">
                <a:solidFill>
                  <a:srgbClr val="FF0000"/>
                </a:solidFill>
              </a:rPr>
              <a:t/>
            </a:r>
            <a:br>
              <a:rPr lang="nb-NO" sz="2200" b="1" dirty="0">
                <a:solidFill>
                  <a:srgbClr val="FF0000"/>
                </a:solidFill>
              </a:rPr>
            </a:br>
            <a:endParaRPr lang="nb-NO" sz="2200" dirty="0"/>
          </a:p>
        </p:txBody>
      </p:sp>
      <p:sp>
        <p:nvSpPr>
          <p:cNvPr id="3" name="Plassholder for innhold 2"/>
          <p:cNvSpPr>
            <a:spLocks noGrp="1"/>
          </p:cNvSpPr>
          <p:nvPr>
            <p:ph idx="1"/>
          </p:nvPr>
        </p:nvSpPr>
        <p:spPr>
          <a:xfrm>
            <a:off x="2589212" y="1613647"/>
            <a:ext cx="8915400" cy="4297575"/>
          </a:xfrm>
        </p:spPr>
        <p:txBody>
          <a:bodyPr/>
          <a:lstStyle/>
          <a:p>
            <a:r>
              <a:rPr lang="en-US" dirty="0">
                <a:solidFill>
                  <a:srgbClr val="FF0000"/>
                </a:solidFill>
              </a:rPr>
              <a:t>Is there pressure on you to allow building near an explosives site and how do you judge the risks? If you refuse it, on what grounds can you do so? If not, what do you do?  </a:t>
            </a:r>
            <a:endParaRPr lang="en-US" dirty="0" smtClean="0">
              <a:solidFill>
                <a:srgbClr val="FF0000"/>
              </a:solidFill>
            </a:endParaRPr>
          </a:p>
          <a:p>
            <a:endParaRPr lang="en-US" dirty="0">
              <a:solidFill>
                <a:srgbClr val="FF0000"/>
              </a:solidFill>
            </a:endParaRPr>
          </a:p>
          <a:p>
            <a:r>
              <a:rPr lang="en-US" dirty="0" smtClean="0">
                <a:solidFill>
                  <a:srgbClr val="FF0000"/>
                </a:solidFill>
              </a:rPr>
              <a:t>Generally no pressure, but the competent authority is the interface between the government and the operator</a:t>
            </a:r>
          </a:p>
          <a:p>
            <a:r>
              <a:rPr lang="en-US" dirty="0" smtClean="0">
                <a:solidFill>
                  <a:srgbClr val="FF0000"/>
                </a:solidFill>
              </a:rPr>
              <a:t>In some cases lack of </a:t>
            </a:r>
            <a:r>
              <a:rPr lang="en-US" dirty="0" err="1" smtClean="0">
                <a:solidFill>
                  <a:srgbClr val="FF0000"/>
                </a:solidFill>
              </a:rPr>
              <a:t>centralisation</a:t>
            </a:r>
            <a:endParaRPr lang="en-US" dirty="0" smtClean="0">
              <a:solidFill>
                <a:srgbClr val="FF0000"/>
              </a:solidFill>
            </a:endParaRPr>
          </a:p>
          <a:p>
            <a:r>
              <a:rPr lang="en-US" dirty="0" smtClean="0">
                <a:solidFill>
                  <a:srgbClr val="FF0000"/>
                </a:solidFill>
              </a:rPr>
              <a:t>Sometimes the local planning authorities do not follow the advices of competent authorities</a:t>
            </a:r>
          </a:p>
          <a:p>
            <a:r>
              <a:rPr lang="en-US" dirty="0" smtClean="0">
                <a:solidFill>
                  <a:srgbClr val="FF0000"/>
                </a:solidFill>
              </a:rPr>
              <a:t>Lack of competence of the local </a:t>
            </a:r>
            <a:r>
              <a:rPr lang="en-US" dirty="0" err="1" smtClean="0">
                <a:solidFill>
                  <a:srgbClr val="FF0000"/>
                </a:solidFill>
              </a:rPr>
              <a:t>authirites</a:t>
            </a:r>
            <a:endParaRPr lang="en-US" dirty="0" smtClean="0">
              <a:solidFill>
                <a:srgbClr val="FF0000"/>
              </a:solidFill>
            </a:endParaRPr>
          </a:p>
          <a:p>
            <a:r>
              <a:rPr lang="en-US" dirty="0" smtClean="0">
                <a:solidFill>
                  <a:srgbClr val="FF0000"/>
                </a:solidFill>
              </a:rPr>
              <a:t>Effects of politics and financial aspects</a:t>
            </a:r>
            <a:endParaRPr lang="nb-NO" dirty="0">
              <a:solidFill>
                <a:srgbClr val="FF0000"/>
              </a:solidFill>
            </a:endParaRPr>
          </a:p>
          <a:p>
            <a:endParaRPr lang="nb-NO" dirty="0">
              <a:solidFill>
                <a:schemeClr val="tx1"/>
              </a:solidFill>
            </a:endParaRPr>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36077" y="225181"/>
            <a:ext cx="8968535" cy="1280890"/>
          </a:xfrm>
        </p:spPr>
        <p:txBody>
          <a:bodyPr>
            <a:normAutofit fontScale="90000"/>
          </a:bodyPr>
          <a:lstStyle/>
          <a:p>
            <a:r>
              <a:rPr lang="nb-NO" dirty="0" smtClean="0"/>
              <a:t>B2-2 Security</a:t>
            </a:r>
            <a:br>
              <a:rPr lang="nb-NO" dirty="0" smtClean="0"/>
            </a:br>
            <a:r>
              <a:rPr lang="en-US" sz="2200" dirty="0"/>
              <a:t>Main Question: </a:t>
            </a:r>
            <a:r>
              <a:rPr lang="en-US" sz="2200" b="1" dirty="0">
                <a:solidFill>
                  <a:srgbClr val="FF0000"/>
                </a:solidFill>
              </a:rPr>
              <a:t>How do you work with your police and security services in regulating and inspecting explosives and pyrotechnic/fireworks sites? </a:t>
            </a: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lstStyle/>
          <a:p>
            <a:r>
              <a:rPr lang="nb-NO" dirty="0" smtClean="0"/>
              <a:t>Mainly the police is responsible,</a:t>
            </a:r>
          </a:p>
          <a:p>
            <a:r>
              <a:rPr lang="nb-NO" dirty="0" smtClean="0"/>
              <a:t>The communication with them should be improved</a:t>
            </a:r>
          </a:p>
          <a:p>
            <a:r>
              <a:rPr lang="nb-NO" smtClean="0"/>
              <a:t>The main task of the seveso competent authority is to provide the police with information about quality and quantity presen on site and the list of highly hazardous materials</a:t>
            </a:r>
          </a:p>
          <a:p>
            <a:endParaRPr lang="nb-NO"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101</TotalTime>
  <Words>574</Words>
  <Application>Microsoft Office PowerPoint</Application>
  <PresentationFormat>Mukautettu</PresentationFormat>
  <Paragraphs>54</Paragraphs>
  <Slides>4</Slides>
  <Notes>2</Notes>
  <HiddenSlides>0</HiddenSlides>
  <MMClips>0</MMClips>
  <ScaleCrop>false</ScaleCrop>
  <HeadingPairs>
    <vt:vector size="4" baseType="variant">
      <vt:variant>
        <vt:lpstr>Teema</vt:lpstr>
      </vt:variant>
      <vt:variant>
        <vt:i4>1</vt:i4>
      </vt:variant>
      <vt:variant>
        <vt:lpstr>Dian otsikot</vt:lpstr>
      </vt:variant>
      <vt:variant>
        <vt:i4>4</vt:i4>
      </vt:variant>
    </vt:vector>
  </HeadingPairs>
  <TitlesOfParts>
    <vt:vector size="5" baseType="lpstr">
      <vt:lpstr>Tryllestav</vt:lpstr>
      <vt:lpstr>Break-out session 2</vt:lpstr>
      <vt:lpstr>Questions for discussion</vt:lpstr>
      <vt:lpstr>B2-1 Land Use Planning Main Question: What is your role and experience in reviewing and approving planning decisions in your country? </vt:lpstr>
      <vt:lpstr>B2-2 Security Main Question: How do you work with your police and security services in regulating and inspecting explosives and pyrotechnic/fireworks sites?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Virtanen Kim</cp:lastModifiedBy>
  <cp:revision>19</cp:revision>
  <dcterms:created xsi:type="dcterms:W3CDTF">2016-11-08T06:29:06Z</dcterms:created>
  <dcterms:modified xsi:type="dcterms:W3CDTF">2016-11-10T10:56:24Z</dcterms:modified>
</cp:coreProperties>
</file>