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8251" autoAdjust="0"/>
  </p:normalViewPr>
  <p:slideViewPr>
    <p:cSldViewPr snapToGrid="0">
      <p:cViewPr varScale="1">
        <p:scale>
          <a:sx n="58" d="100"/>
          <a:sy n="58" d="100"/>
        </p:scale>
        <p:origin x="-114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10.11.2016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FINLAND</a:t>
            </a:r>
          </a:p>
          <a:p>
            <a:r>
              <a:rPr lang="en-US" dirty="0" smtClean="0"/>
              <a:t>In Finland when planning changes in the land-use near explosive sites, the law says that the planning</a:t>
            </a:r>
            <a:r>
              <a:rPr lang="en-US" baseline="0" dirty="0" smtClean="0"/>
              <a:t> authority has to request a statement from </a:t>
            </a:r>
            <a:r>
              <a:rPr lang="en-US" baseline="0" dirty="0" err="1" smtClean="0"/>
              <a:t>Tukes</a:t>
            </a:r>
            <a:r>
              <a:rPr lang="en-US" baseline="0" dirty="0" smtClean="0"/>
              <a:t>. The low density of population in Finland makes this less a problem.  The distances between 500m and 2.5 km (consultation area) (500 is the start but it can be bigger.) Do not use structural mitigation to adapt to new uses.</a:t>
            </a:r>
          </a:p>
          <a:p>
            <a:endParaRPr lang="en-US" baseline="0" dirty="0" smtClean="0"/>
          </a:p>
          <a:p>
            <a:r>
              <a:rPr lang="en-US" baseline="0" dirty="0" smtClean="0"/>
              <a:t>No illegal activity ever occurs.</a:t>
            </a:r>
          </a:p>
          <a:p>
            <a:endParaRPr lang="en-US" baseline="0" dirty="0" smtClean="0"/>
          </a:p>
          <a:p>
            <a:r>
              <a:rPr lang="en-US" baseline="0" dirty="0" smtClean="0"/>
              <a:t>TUKES advises the planning authority about the distance</a:t>
            </a:r>
          </a:p>
          <a:p>
            <a:endParaRPr lang="en-US" baseline="0" dirty="0" smtClean="0"/>
          </a:p>
          <a:p>
            <a:r>
              <a:rPr lang="en-US" baseline="0" dirty="0" smtClean="0"/>
              <a:t>NORWAY</a:t>
            </a:r>
          </a:p>
          <a:p>
            <a:r>
              <a:rPr lang="en-US" baseline="0" dirty="0" smtClean="0"/>
              <a:t>Licenses for storage are only 5 years.  Every 5 years the company has to reapply. Five years established because municipality didn’t inform. The evaluation for the license includes an evaluation of the surrounding area.  Stopped asking municipalities for comment because they hardly ever do.  The </a:t>
            </a:r>
            <a:r>
              <a:rPr lang="en-US" baseline="0" dirty="0" err="1" smtClean="0"/>
              <a:t>govt</a:t>
            </a:r>
            <a:r>
              <a:rPr lang="en-US" baseline="0" dirty="0" smtClean="0"/>
              <a:t> doesn’t evaluate the land-use, it evaluates the risk.  The permit does not prohibit anything.  That is up to the municipality.  The municipality then asks what does this mean. If the municipality wants to approve a new use (kindergarten, for ex), the site has to adjust.</a:t>
            </a:r>
          </a:p>
          <a:p>
            <a:r>
              <a:rPr lang="en-US" baseline="0" dirty="0" smtClean="0"/>
              <a:t>Often sites will ask for new zoning around the site when they are established.  Containers (temporary shelters) are not treated the same by different municipalities – sometimes require land-use approval and sometimes don’t.</a:t>
            </a:r>
          </a:p>
          <a:p>
            <a:r>
              <a:rPr lang="en-US" baseline="0" dirty="0" smtClean="0"/>
              <a:t>Use same formula as German but a different K value.  The k value is higher than in Germany for vulnerable buildings (hospitals, schools, etc., building hard to evacuate) 800m minimum for vulnerable buildings.</a:t>
            </a:r>
          </a:p>
          <a:p>
            <a:r>
              <a:rPr lang="en-US" baseline="0" dirty="0" smtClean="0"/>
              <a:t>Municipality is the wild card.</a:t>
            </a:r>
          </a:p>
          <a:p>
            <a:r>
              <a:rPr lang="en-US" baseline="0" dirty="0" smtClean="0"/>
              <a:t>If there is an encroachment and the 5 year permit comes up, the municipality has to choose what it wants.  Do you want the jobs or the houses?</a:t>
            </a:r>
          </a:p>
          <a:p>
            <a:r>
              <a:rPr lang="en-US" baseline="0" dirty="0" smtClean="0"/>
              <a:t>In the old days, the plant manager had to live on site.</a:t>
            </a:r>
          </a:p>
          <a:p>
            <a:r>
              <a:rPr lang="en-US" baseline="0" dirty="0" smtClean="0"/>
              <a:t>No public hearing for explosive licenses in general.</a:t>
            </a:r>
          </a:p>
          <a:p>
            <a:endParaRPr lang="en-US" baseline="0" dirty="0" smtClean="0"/>
          </a:p>
          <a:p>
            <a:r>
              <a:rPr lang="en-US" baseline="0" dirty="0" smtClean="0"/>
              <a:t>Quantitative distance based on BAM formula.  But can argue that it could be less based on 1.5 X 10-4 is risk, especially if there are mitigating circumstances (density of use, nature of the work on the site, time of exposure to the risk-based work).  </a:t>
            </a:r>
          </a:p>
          <a:p>
            <a:endParaRPr lang="en-US" baseline="0" dirty="0" smtClean="0"/>
          </a:p>
          <a:p>
            <a:endParaRPr lang="en-US" baseline="0" dirty="0" smtClean="0"/>
          </a:p>
          <a:p>
            <a:r>
              <a:rPr lang="en-US" baseline="0" dirty="0" smtClean="0"/>
              <a:t>BELGIUM</a:t>
            </a:r>
          </a:p>
          <a:p>
            <a:r>
              <a:rPr lang="en-US" baseline="0" dirty="0" smtClean="0"/>
              <a:t>In Belgium it is the regional authority for land-use planning.  It is quite similar to Finland.  There are consultation zones and  criteria for </a:t>
            </a:r>
            <a:r>
              <a:rPr lang="en-US" baseline="0" dirty="0" err="1" smtClean="0"/>
              <a:t>hospitals,etc</a:t>
            </a:r>
            <a:r>
              <a:rPr lang="en-US" baseline="0" dirty="0" smtClean="0"/>
              <a:t>.</a:t>
            </a:r>
          </a:p>
          <a:p>
            <a:endParaRPr lang="en-US" baseline="0" dirty="0" smtClean="0"/>
          </a:p>
          <a:p>
            <a:r>
              <a:rPr lang="en-US" baseline="0" dirty="0" smtClean="0"/>
              <a:t>PORTUGAL</a:t>
            </a:r>
          </a:p>
          <a:p>
            <a:r>
              <a:rPr lang="en-US" baseline="0" dirty="0" smtClean="0"/>
              <a:t>Inspection services don’t deal with land-use planning.  Companies have to send the environmental agency their systematic approach.  </a:t>
            </a:r>
          </a:p>
          <a:p>
            <a:endParaRPr lang="en-US" baseline="0" dirty="0" smtClean="0"/>
          </a:p>
          <a:p>
            <a:r>
              <a:rPr lang="en-US" baseline="0" dirty="0" smtClean="0"/>
              <a:t>UK</a:t>
            </a:r>
          </a:p>
          <a:p>
            <a:r>
              <a:rPr lang="en-US" baseline="0" dirty="0" smtClean="0"/>
              <a:t>You have to get a license from HSE and the environment agency.  The licensing application has to go through a public meeting. Once the license is issued there is a safeguarding plan lodged with the planning authority.  Public transport can be closer than buildings than houses and vulnerable buildings are further away. If HSE is consulted, they will say it could influence the financial viability of the company.  The HSE can have a public inquiry about a planning permission.</a:t>
            </a:r>
          </a:p>
          <a:p>
            <a:endParaRPr lang="en-US" baseline="0" dirty="0" smtClean="0"/>
          </a:p>
          <a:p>
            <a:r>
              <a:rPr lang="en-US" baseline="0" dirty="0" smtClean="0"/>
              <a:t>For the public meeting, the applicant has to put a notice in the paper.  Anyone who wants to object can write to the local authority.  Around 70% don’t get any objections. If the result of the hearing is that the local authority will not give approval, it is accepted but it has to be a health and safety justification.</a:t>
            </a:r>
          </a:p>
          <a:p>
            <a:endParaRPr lang="en-US" baseline="0" dirty="0" smtClean="0"/>
          </a:p>
          <a:p>
            <a:r>
              <a:rPr lang="en-US" baseline="0" dirty="0" smtClean="0"/>
              <a:t>The local authority is the County council.</a:t>
            </a:r>
          </a:p>
          <a:p>
            <a:endParaRPr lang="en-US" baseline="0" dirty="0" smtClean="0"/>
          </a:p>
          <a:p>
            <a:r>
              <a:rPr lang="en-US" baseline="0" dirty="0" smtClean="0"/>
              <a:t>The risk of explosive sites is assumed to be 1.</a:t>
            </a:r>
          </a:p>
          <a:p>
            <a:endParaRPr lang="en-US" baseline="0" dirty="0" smtClean="0"/>
          </a:p>
          <a:p>
            <a:r>
              <a:rPr lang="en-US" baseline="0" dirty="0" smtClean="0"/>
              <a:t>PRESSURE TO BUILD AROUND SAFETY SITES?  Not in Finland and Portugal, somewhat in UK and Norway</a:t>
            </a:r>
          </a:p>
          <a:p>
            <a:endParaRPr lang="en-US" baseline="0" dirty="0" smtClean="0"/>
          </a:p>
          <a:p>
            <a:r>
              <a:rPr lang="en-US" baseline="0" dirty="0" smtClean="0"/>
              <a:t>B2 – SECURITY ISSUES</a:t>
            </a:r>
          </a:p>
          <a:p>
            <a:endParaRPr lang="en-US" baseline="0" dirty="0" smtClean="0"/>
          </a:p>
          <a:p>
            <a:r>
              <a:rPr lang="en-US" baseline="0" dirty="0" smtClean="0"/>
              <a:t>PORTUGAL</a:t>
            </a:r>
          </a:p>
          <a:p>
            <a:r>
              <a:rPr lang="en-US" baseline="0" dirty="0" smtClean="0"/>
              <a:t>Security is under the jurisdiction of the police.</a:t>
            </a:r>
          </a:p>
          <a:p>
            <a:endParaRPr lang="en-US" baseline="0" dirty="0" smtClean="0"/>
          </a:p>
          <a:p>
            <a:r>
              <a:rPr lang="en-US" baseline="0" dirty="0" smtClean="0"/>
              <a:t>BELGIUM</a:t>
            </a:r>
          </a:p>
          <a:p>
            <a:r>
              <a:rPr lang="en-US" baseline="0" dirty="0" smtClean="0"/>
              <a:t>Competence of another authority</a:t>
            </a:r>
          </a:p>
          <a:p>
            <a:endParaRPr lang="en-US" baseline="0" dirty="0" smtClean="0"/>
          </a:p>
          <a:p>
            <a:r>
              <a:rPr lang="en-US" baseline="0" dirty="0" smtClean="0"/>
              <a:t>NORWAY</a:t>
            </a:r>
          </a:p>
          <a:p>
            <a:r>
              <a:rPr lang="en-US" baseline="0" dirty="0" smtClean="0"/>
              <a:t>The Seveso authority is the security competent authority too.  Explosives need to tolerate 20 minutes of dedicated break-in entry.  That means there have to be barriers to reaching explosives that cause 20-minute delay.  Pyrotechnics are only allowed storage for 1 month.</a:t>
            </a:r>
          </a:p>
          <a:p>
            <a:endParaRPr lang="en-US" baseline="0" dirty="0" smtClean="0"/>
          </a:p>
          <a:p>
            <a:r>
              <a:rPr lang="en-US" baseline="0" dirty="0" smtClean="0"/>
              <a:t>Risk is low, but in 2015 there were 3 attempts and 2 were successful.  One site did not comply with security requirements.  </a:t>
            </a:r>
          </a:p>
          <a:p>
            <a:endParaRPr lang="en-US" baseline="0" dirty="0" smtClean="0"/>
          </a:p>
          <a:p>
            <a:r>
              <a:rPr lang="en-US" baseline="0" dirty="0" smtClean="0"/>
              <a:t>Pyrotechnics also be subject to theft at Christmas time because they are high value.</a:t>
            </a:r>
          </a:p>
          <a:p>
            <a:endParaRPr lang="en-US" baseline="0" dirty="0" smtClean="0"/>
          </a:p>
          <a:p>
            <a:r>
              <a:rPr lang="en-US" baseline="0" dirty="0" smtClean="0"/>
              <a:t>Police don’t speak to each other across municipalities and no central registration.  When explosives are found illegally, there is no ability to trace origin.</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Norway does not give procurement licenses to people, only to companies.</a:t>
            </a:r>
          </a:p>
          <a:p>
            <a:endParaRPr lang="en-US" baseline="0" dirty="0" smtClean="0"/>
          </a:p>
          <a:p>
            <a:endParaRPr lang="en-US" baseline="0" dirty="0" smtClean="0"/>
          </a:p>
          <a:p>
            <a:r>
              <a:rPr lang="en-US" baseline="0" dirty="0" smtClean="0"/>
              <a:t>FINLAND</a:t>
            </a:r>
          </a:p>
          <a:p>
            <a:r>
              <a:rPr lang="en-US" baseline="0" dirty="0" smtClean="0"/>
              <a:t>TUKES regulates security but police can also attend inspections (also in Norway).  Few security issues.</a:t>
            </a:r>
          </a:p>
          <a:p>
            <a:endParaRPr lang="en-US" baseline="0" dirty="0" smtClean="0"/>
          </a:p>
          <a:p>
            <a:r>
              <a:rPr lang="en-US" baseline="0" dirty="0" smtClean="0"/>
              <a:t>UK</a:t>
            </a:r>
          </a:p>
          <a:p>
            <a:r>
              <a:rPr lang="en-US" baseline="0" dirty="0" smtClean="0"/>
              <a:t>There is a distinction between explosives attractive to terrorists and criminals.  To have those, you have to get a certificate from the police.  Not necessary for fireworks.</a:t>
            </a:r>
          </a:p>
          <a:p>
            <a:endParaRPr lang="en-US" baseline="0" dirty="0" smtClean="0"/>
          </a:p>
          <a:p>
            <a:r>
              <a:rPr lang="en-US" baseline="0" dirty="0" smtClean="0"/>
              <a:t>The Home Office determines standards, HSE enforces the standards.  The building has to be able to stand an attack for 30 minutes and the alarm has to go off at an early stage of the attack (e.g., sonic vibration detectors).</a:t>
            </a:r>
          </a:p>
          <a:p>
            <a:endParaRPr lang="en-US" baseline="0" dirty="0" smtClean="0"/>
          </a:p>
          <a:p>
            <a:r>
              <a:rPr lang="en-US" baseline="0" dirty="0" smtClean="0"/>
              <a:t>When license is issued, there is a requirement that the person has to meet criteria as a “fit person” to possess such a license, also all the drivers (also in Norway, is it ADR?)</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7797452-3CFD-4444-8D0B-B91B48604C50}" type="slidenum">
              <a:rPr lang="nb-NO" smtClean="0"/>
              <a:t>2</a:t>
            </a:fld>
            <a:endParaRPr lang="nb-NO"/>
          </a:p>
        </p:txBody>
      </p:sp>
    </p:spTree>
    <p:extLst>
      <p:ext uri="{BB962C8B-B14F-4D97-AF65-F5344CB8AC3E}">
        <p14:creationId xmlns:p14="http://schemas.microsoft.com/office/powerpoint/2010/main" val="1652065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dirty="0" err="1" smtClean="0">
                <a:solidFill>
                  <a:srgbClr val="FF0000"/>
                </a:solidFill>
              </a:rPr>
              <a:t>You</a:t>
            </a:r>
            <a:r>
              <a:rPr lang="nb-NO" b="0" dirty="0" smtClean="0">
                <a:solidFill>
                  <a:srgbClr val="FF0000"/>
                </a:solidFill>
              </a:rPr>
              <a:t> </a:t>
            </a:r>
            <a:r>
              <a:rPr lang="nb-NO" b="0" dirty="0" err="1" smtClean="0">
                <a:solidFill>
                  <a:srgbClr val="FF0000"/>
                </a:solidFill>
              </a:rPr>
              <a:t>can</a:t>
            </a:r>
            <a:r>
              <a:rPr lang="nb-NO" b="0" dirty="0" smtClean="0">
                <a:solidFill>
                  <a:srgbClr val="FF0000"/>
                </a:solidFill>
              </a:rPr>
              <a:t> </a:t>
            </a:r>
            <a:r>
              <a:rPr lang="nb-NO" b="0" dirty="0" err="1" smtClean="0">
                <a:solidFill>
                  <a:srgbClr val="FF0000"/>
                </a:solidFill>
              </a:rPr>
              <a:t>take</a:t>
            </a:r>
            <a:r>
              <a:rPr lang="nb-NO" b="0" dirty="0" smtClean="0">
                <a:solidFill>
                  <a:srgbClr val="FF0000"/>
                </a:solidFill>
              </a:rPr>
              <a:t> notes in </a:t>
            </a:r>
            <a:r>
              <a:rPr lang="nb-NO" b="0" dirty="0" err="1" smtClean="0">
                <a:solidFill>
                  <a:srgbClr val="FF0000"/>
                </a:solidFill>
              </a:rPr>
              <a:t>this</a:t>
            </a:r>
            <a:r>
              <a:rPr lang="nb-NO" b="0" dirty="0" smtClean="0">
                <a:solidFill>
                  <a:srgbClr val="FF0000"/>
                </a:solidFill>
              </a:rPr>
              <a:t> </a:t>
            </a:r>
            <a:r>
              <a:rPr lang="nb-NO" b="0" dirty="0" err="1" smtClean="0">
                <a:solidFill>
                  <a:srgbClr val="FF0000"/>
                </a:solidFill>
              </a:rPr>
              <a:t>section</a:t>
            </a:r>
            <a:r>
              <a:rPr lang="nb-NO" b="0" dirty="0" smtClean="0">
                <a:solidFill>
                  <a:srgbClr val="FF0000"/>
                </a:solidFill>
              </a:rPr>
              <a:t>:</a:t>
            </a:r>
            <a:endParaRPr lang="nb-NO" b="0" dirty="0">
              <a:solidFill>
                <a:srgbClr val="FF0000"/>
              </a:solidFill>
            </a:endParaRPr>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err="1" smtClean="0"/>
              <a:t>You</a:t>
            </a:r>
            <a:r>
              <a:rPr lang="nb-NO" dirty="0" smtClean="0"/>
              <a:t> </a:t>
            </a:r>
            <a:r>
              <a:rPr lang="nb-NO" dirty="0" err="1" smtClean="0"/>
              <a:t>can</a:t>
            </a:r>
            <a:r>
              <a:rPr lang="nb-NO" dirty="0" smtClean="0"/>
              <a:t> </a:t>
            </a:r>
            <a:r>
              <a:rPr lang="nb-NO" dirty="0" err="1" smtClean="0"/>
              <a:t>take</a:t>
            </a:r>
            <a:r>
              <a:rPr lang="nb-NO" dirty="0" smtClean="0"/>
              <a:t> notes in </a:t>
            </a:r>
            <a:r>
              <a:rPr lang="nb-NO" dirty="0" err="1" smtClean="0"/>
              <a:t>this</a:t>
            </a:r>
            <a:r>
              <a:rPr lang="nb-NO" dirty="0" smtClean="0"/>
              <a:t> </a:t>
            </a:r>
            <a:r>
              <a:rPr lang="nb-NO" dirty="0" err="1" smtClean="0"/>
              <a:t>section</a:t>
            </a:r>
            <a:r>
              <a:rPr lang="nb-NO" dirty="0" smtClean="0"/>
              <a:t>:</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2</a:t>
            </a:r>
            <a:endParaRPr lang="nb-NO" dirty="0"/>
          </a:p>
        </p:txBody>
      </p:sp>
      <p:sp>
        <p:nvSpPr>
          <p:cNvPr id="3" name="Undertittel 2"/>
          <p:cNvSpPr>
            <a:spLocks noGrp="1"/>
          </p:cNvSpPr>
          <p:nvPr>
            <p:ph type="subTitle" idx="1"/>
          </p:nvPr>
        </p:nvSpPr>
        <p:spPr/>
        <p:txBody>
          <a:bodyPr>
            <a:normAutofit fontScale="55000" lnSpcReduction="20000"/>
          </a:bodyPr>
          <a:lstStyle/>
          <a:p>
            <a:endParaRPr lang="en-GB" b="1" dirty="0" smtClean="0"/>
          </a:p>
          <a:p>
            <a:r>
              <a:rPr lang="en-GB" sz="3800" b="1" dirty="0" smtClean="0"/>
              <a:t>Land </a:t>
            </a:r>
            <a:r>
              <a:rPr lang="en-GB" sz="3800" b="1" dirty="0"/>
              <a:t>use planning/security related </a:t>
            </a:r>
            <a:r>
              <a:rPr lang="en-GB" sz="3800" b="1" dirty="0" smtClean="0"/>
              <a:t>issues</a:t>
            </a:r>
          </a:p>
          <a:p>
            <a:endParaRPr lang="en-GB" b="1" dirty="0" smtClean="0"/>
          </a:p>
          <a:p>
            <a:r>
              <a:rPr lang="nb-NO" sz="2200" b="1" dirty="0" smtClean="0"/>
              <a:t>Group 2</a:t>
            </a:r>
            <a:endParaRPr lang="nb-NO" sz="2200" b="1"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86440"/>
            <a:ext cx="8911687" cy="672028"/>
          </a:xfrm>
        </p:spPr>
        <p:txBody>
          <a:bodyPr>
            <a:normAutofit/>
          </a:bodyPr>
          <a:lstStyle/>
          <a:p>
            <a:r>
              <a:rPr lang="nb-NO" dirty="0" smtClean="0"/>
              <a:t>Questions for </a:t>
            </a:r>
            <a:r>
              <a:rPr lang="nb-NO" dirty="0" err="1" smtClean="0"/>
              <a:t>discussion</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478823066"/>
              </p:ext>
            </p:extLst>
          </p:nvPr>
        </p:nvGraphicFramePr>
        <p:xfrm>
          <a:off x="2082188" y="1090669"/>
          <a:ext cx="8703324" cy="5608320"/>
        </p:xfrm>
        <a:graphic>
          <a:graphicData uri="http://schemas.openxmlformats.org/drawingml/2006/table">
            <a:tbl>
              <a:tblPr>
                <a:tableStyleId>{5C22544A-7EE6-4342-B048-85BDC9FD1C3A}</a:tableStyleId>
              </a:tblPr>
              <a:tblGrid>
                <a:gridCol w="588506"/>
                <a:gridCol w="8114818"/>
              </a:tblGrid>
              <a:tr h="2670489">
                <a:tc>
                  <a:txBody>
                    <a:bodyPr/>
                    <a:lstStyle/>
                    <a:p>
                      <a:pPr>
                        <a:spcAft>
                          <a:spcPts val="0"/>
                        </a:spcAft>
                      </a:pPr>
                      <a:r>
                        <a:rPr lang="en-US" sz="1200" b="1" dirty="0">
                          <a:effectLst/>
                        </a:rPr>
                        <a:t>B2-1</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LAND USE PLANNING:</a:t>
                      </a:r>
                      <a:endParaRPr lang="nb-NO" sz="1600" b="1" dirty="0">
                        <a:effectLst/>
                      </a:endParaRPr>
                    </a:p>
                    <a:p>
                      <a:pPr>
                        <a:spcAft>
                          <a:spcPts val="0"/>
                        </a:spcAft>
                      </a:pPr>
                      <a:r>
                        <a:rPr lang="en-US" sz="1600" dirty="0">
                          <a:effectLst/>
                        </a:rPr>
                        <a:t>Main Question: </a:t>
                      </a:r>
                      <a:r>
                        <a:rPr lang="en-US" sz="1600" b="1" dirty="0">
                          <a:solidFill>
                            <a:srgbClr val="FF0000"/>
                          </a:solidFill>
                          <a:effectLst/>
                        </a:rPr>
                        <a:t>What is your role and experience in reviewing and approving planning decisions in your country?</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cover new explosives sites, their modification and the construction of      public/residential premises and traffic routes within the affected radius?</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 rules and criteria different for explosives and pyrotechnics/fireworks</a:t>
                      </a:r>
                      <a:endParaRPr lang="nb-NO" sz="1600" dirty="0">
                        <a:effectLst/>
                      </a:endParaRPr>
                    </a:p>
                    <a:p>
                      <a:pPr marL="342900" lvl="0" indent="-342900">
                        <a:spcAft>
                          <a:spcPts val="0"/>
                        </a:spcAft>
                        <a:buFont typeface="Symbol" panose="05050102010706020507" pitchFamily="18" charset="2"/>
                        <a:buChar char=""/>
                      </a:pPr>
                      <a:r>
                        <a:rPr lang="en-US" sz="1600" dirty="0">
                          <a:effectLst/>
                        </a:rPr>
                        <a:t>Are you automatically consulted?</a:t>
                      </a:r>
                      <a:endParaRPr lang="nb-NO" sz="1600" dirty="0">
                        <a:effectLst/>
                      </a:endParaRPr>
                    </a:p>
                    <a:p>
                      <a:pPr marL="342900" lvl="0" indent="-342900">
                        <a:spcAft>
                          <a:spcPts val="0"/>
                        </a:spcAft>
                        <a:buFont typeface="Symbol" panose="05050102010706020507" pitchFamily="18" charset="2"/>
                        <a:buChar char=""/>
                      </a:pPr>
                      <a:r>
                        <a:rPr lang="en-US" sz="1600" b="1" dirty="0">
                          <a:solidFill>
                            <a:srgbClr val="FF0000"/>
                          </a:solidFill>
                          <a:effectLst/>
                        </a:rPr>
                        <a:t>Is there pressure on you to allow building near an explosives site and how do you judge the risks? If you refuse it, on what grounds can you do so? If not, what do you do?  </a:t>
                      </a:r>
                      <a:endParaRPr lang="nb-NO" sz="1600" b="1" dirty="0">
                        <a:solidFill>
                          <a:srgbClr val="FF0000"/>
                        </a:solidFill>
                        <a:effectLst/>
                      </a:endParaRPr>
                    </a:p>
                    <a:p>
                      <a:pPr marL="457200">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705009">
                <a:tc>
                  <a:txBody>
                    <a:bodyPr/>
                    <a:lstStyle/>
                    <a:p>
                      <a:pPr>
                        <a:spcAft>
                          <a:spcPts val="0"/>
                        </a:spcAft>
                      </a:pPr>
                      <a:r>
                        <a:rPr lang="en-US" sz="1200" b="1" dirty="0">
                          <a:effectLst/>
                        </a:rPr>
                        <a:t>B2-2</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SECURITY</a:t>
                      </a:r>
                      <a:endParaRPr lang="nb-NO" sz="1600" b="1" dirty="0">
                        <a:effectLst/>
                      </a:endParaRPr>
                    </a:p>
                    <a:p>
                      <a:pPr>
                        <a:spcAft>
                          <a:spcPts val="0"/>
                        </a:spcAft>
                      </a:pPr>
                      <a:r>
                        <a:rPr lang="en-US" sz="1600" dirty="0">
                          <a:effectLst/>
                        </a:rPr>
                        <a:t>Main Question: </a:t>
                      </a:r>
                      <a:r>
                        <a:rPr lang="en-US" sz="1600" b="1" dirty="0">
                          <a:solidFill>
                            <a:srgbClr val="FF0000"/>
                          </a:solidFill>
                          <a:effectLst/>
                        </a:rPr>
                        <a:t>How do you work with your police and security services in regulating and inspecting explosives and pyrotechnic/fireworks sites? </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see a breach of security; either to steal explosives or to blow up the premises as a significant risk?</a:t>
                      </a:r>
                      <a:endParaRPr lang="nb-NO" sz="1600" dirty="0">
                        <a:effectLst/>
                      </a:endParaRPr>
                    </a:p>
                    <a:p>
                      <a:pPr marL="342900" lvl="0" indent="-342900">
                        <a:spcAft>
                          <a:spcPts val="0"/>
                        </a:spcAft>
                        <a:buFont typeface="Symbol" panose="05050102010706020507" pitchFamily="18" charset="2"/>
                        <a:buChar char=""/>
                      </a:pPr>
                      <a:r>
                        <a:rPr lang="en-US" sz="1600" dirty="0">
                          <a:effectLst/>
                        </a:rPr>
                        <a:t>Do you work together or which one takes the lead and has overall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What is the response to an incident; explosion or security breach and who      investigates it; police; security services (army/government security services) or you, the competent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How do you manage the safety and security of site and local personnel </a:t>
                      </a:r>
                      <a:r>
                        <a:rPr lang="en-US" sz="1600">
                          <a:effectLst/>
                        </a:rPr>
                        <a:t>during </a:t>
                      </a:r>
                      <a:r>
                        <a:rPr lang="en-US" sz="1600" smtClean="0">
                          <a:effectLst/>
                        </a:rPr>
                        <a:t>an </a:t>
                      </a:r>
                      <a:r>
                        <a:rPr lang="en-US" sz="1600" dirty="0">
                          <a:effectLst/>
                        </a:rPr>
                        <a:t>incident?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65521"/>
            <a:ext cx="8911687" cy="1168831"/>
          </a:xfrm>
        </p:spPr>
        <p:txBody>
          <a:bodyPr>
            <a:normAutofit fontScale="90000"/>
          </a:bodyPr>
          <a:lstStyle/>
          <a:p>
            <a:r>
              <a:rPr lang="nb-NO" dirty="0" smtClean="0"/>
              <a:t>B2-1 Land </a:t>
            </a:r>
            <a:r>
              <a:rPr lang="nb-NO" dirty="0" err="1" smtClean="0"/>
              <a:t>Use</a:t>
            </a:r>
            <a:r>
              <a:rPr lang="nb-NO" dirty="0" smtClean="0"/>
              <a:t> Planning</a:t>
            </a:r>
            <a:br>
              <a:rPr lang="nb-NO" dirty="0" smtClean="0"/>
            </a:br>
            <a:r>
              <a:rPr lang="en-US" sz="2200" dirty="0"/>
              <a:t>Main Question: </a:t>
            </a:r>
            <a:r>
              <a:rPr lang="en-US" sz="2200" b="1" dirty="0">
                <a:solidFill>
                  <a:srgbClr val="FF0000"/>
                </a:solidFill>
              </a:rPr>
              <a:t>What is your role and experience in reviewing and approving planning decisions in your country?</a:t>
            </a:r>
            <a:r>
              <a:rPr lang="nb-NO" sz="2200" b="1" dirty="0">
                <a:solidFill>
                  <a:srgbClr val="FF0000"/>
                </a:solidFill>
              </a:rPr>
              <a:t/>
            </a:r>
            <a:br>
              <a:rPr lang="nb-NO" sz="2200" b="1" dirty="0">
                <a:solidFill>
                  <a:srgbClr val="FF0000"/>
                </a:solidFill>
              </a:rPr>
            </a:br>
            <a:endParaRPr lang="nb-NO" sz="2200" dirty="0"/>
          </a:p>
        </p:txBody>
      </p:sp>
      <p:sp>
        <p:nvSpPr>
          <p:cNvPr id="3" name="Plassholder for innhold 2"/>
          <p:cNvSpPr>
            <a:spLocks noGrp="1"/>
          </p:cNvSpPr>
          <p:nvPr>
            <p:ph idx="1"/>
          </p:nvPr>
        </p:nvSpPr>
        <p:spPr>
          <a:xfrm>
            <a:off x="2589212" y="1613647"/>
            <a:ext cx="8915400" cy="4297575"/>
          </a:xfrm>
        </p:spPr>
        <p:txBody>
          <a:bodyPr>
            <a:normAutofit fontScale="77500" lnSpcReduction="20000"/>
          </a:bodyPr>
          <a:lstStyle/>
          <a:p>
            <a:pPr lvl="0"/>
            <a:r>
              <a:rPr lang="en-US" dirty="0"/>
              <a:t>National or regional authority provides opinion on the risk in terms of usually consultation distances based on quantity and/or risk and in consideration of vulnerable objects</a:t>
            </a:r>
          </a:p>
          <a:p>
            <a:pPr lvl="1"/>
            <a:r>
              <a:rPr lang="en-US" dirty="0"/>
              <a:t>If the municipality has allowed an “encroachment”, the company has to adjust.</a:t>
            </a:r>
          </a:p>
          <a:p>
            <a:pPr lvl="1"/>
            <a:r>
              <a:rPr lang="en-US" dirty="0"/>
              <a:t>In Norway the land-use planning opinion is associated with licenses that are only 5 years.  </a:t>
            </a:r>
          </a:p>
          <a:p>
            <a:pPr lvl="0"/>
            <a:r>
              <a:rPr lang="en-US" dirty="0"/>
              <a:t>Local authorities take the decision,</a:t>
            </a:r>
          </a:p>
          <a:p>
            <a:pPr lvl="1"/>
            <a:r>
              <a:rPr lang="en-US" dirty="0"/>
              <a:t>in some cases a county authority</a:t>
            </a:r>
          </a:p>
          <a:p>
            <a:pPr lvl="1"/>
            <a:r>
              <a:rPr lang="en-US" dirty="0"/>
              <a:t> in other cases the municipality.</a:t>
            </a:r>
          </a:p>
          <a:p>
            <a:pPr lvl="0"/>
            <a:r>
              <a:rPr lang="en-US" dirty="0"/>
              <a:t>For Seveso sites there is a public process.</a:t>
            </a:r>
          </a:p>
          <a:p>
            <a:pPr lvl="1"/>
            <a:r>
              <a:rPr lang="en-US" dirty="0"/>
              <a:t>UK:  Based on outcomes of the process, municipality can deny permission but only on health and safety reasons</a:t>
            </a:r>
          </a:p>
          <a:p>
            <a:pPr lvl="1"/>
            <a:r>
              <a:rPr lang="en-US" dirty="0"/>
              <a:t>Norway:  Only applies to a few sites that are Seveso sites</a:t>
            </a:r>
          </a:p>
          <a:p>
            <a:pPr lvl="0"/>
            <a:r>
              <a:rPr lang="en-US" dirty="0"/>
              <a:t>Risk distance formulas:</a:t>
            </a:r>
          </a:p>
          <a:p>
            <a:pPr lvl="1"/>
            <a:r>
              <a:rPr lang="en-US" dirty="0"/>
              <a:t>Distances based on classification</a:t>
            </a:r>
          </a:p>
          <a:p>
            <a:pPr lvl="2"/>
            <a:r>
              <a:rPr lang="en-US" dirty="0" err="1"/>
              <a:t>Tukes</a:t>
            </a:r>
            <a:r>
              <a:rPr lang="en-US" dirty="0"/>
              <a:t> uses consultations of 500m to 2.5 km</a:t>
            </a:r>
          </a:p>
          <a:p>
            <a:pPr lvl="2"/>
            <a:r>
              <a:rPr lang="en-US" dirty="0"/>
              <a:t>Norway uses BAM method with higher k value</a:t>
            </a:r>
          </a:p>
          <a:p>
            <a:pPr lvl="2"/>
            <a:r>
              <a:rPr lang="en-US" dirty="0"/>
              <a:t>Can be modified sometimes based on a risk assessment (Norway)</a:t>
            </a:r>
          </a:p>
          <a:p>
            <a:pPr marL="0" indent="0">
              <a:buNone/>
            </a:pPr>
            <a:endParaRPr lang="en-US" dirty="0">
              <a:solidFill>
                <a:srgbClr val="FF0000"/>
              </a:solidFill>
            </a:endParaRPr>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36077" y="225181"/>
            <a:ext cx="8968535" cy="1280890"/>
          </a:xfrm>
        </p:spPr>
        <p:txBody>
          <a:bodyPr>
            <a:normAutofit fontScale="90000"/>
          </a:bodyPr>
          <a:lstStyle/>
          <a:p>
            <a:r>
              <a:rPr lang="nb-NO" dirty="0" smtClean="0"/>
              <a:t>B2-2 Security</a:t>
            </a:r>
            <a:br>
              <a:rPr lang="nb-NO" dirty="0" smtClean="0"/>
            </a:br>
            <a:r>
              <a:rPr lang="en-US" sz="2200" dirty="0"/>
              <a:t>Main Question: </a:t>
            </a:r>
            <a:r>
              <a:rPr lang="en-US" sz="2200" b="1" dirty="0">
                <a:solidFill>
                  <a:srgbClr val="FF0000"/>
                </a:solidFill>
              </a:rPr>
              <a:t>How do you work with your police and security services in regulating and inspecting explosives and pyrotechnic/fireworks sites? </a:t>
            </a: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a:xfrm>
            <a:off x="2605541" y="1741713"/>
            <a:ext cx="8915400" cy="4871357"/>
          </a:xfrm>
        </p:spPr>
        <p:txBody>
          <a:bodyPr>
            <a:noAutofit/>
          </a:bodyPr>
          <a:lstStyle/>
          <a:p>
            <a:r>
              <a:rPr lang="nb-NO" sz="1200" dirty="0" smtClean="0"/>
              <a:t>Enforcement</a:t>
            </a:r>
          </a:p>
          <a:p>
            <a:pPr lvl="1"/>
            <a:r>
              <a:rPr lang="nb-NO" sz="1200" dirty="0" smtClean="0"/>
              <a:t>Belgium and Portugal – Not addressed by the inspection authority</a:t>
            </a:r>
          </a:p>
          <a:p>
            <a:pPr lvl="1"/>
            <a:r>
              <a:rPr lang="nb-NO" sz="1200" dirty="0" smtClean="0"/>
              <a:t>UK, Norway – Enforcement is a main responsibility of the inspection authority; Police can accompany inspection</a:t>
            </a:r>
          </a:p>
          <a:p>
            <a:r>
              <a:rPr lang="nb-NO" sz="1200" dirty="0" smtClean="0"/>
              <a:t>Perceived risk of security breaches</a:t>
            </a:r>
          </a:p>
          <a:p>
            <a:pPr lvl="1"/>
            <a:r>
              <a:rPr lang="nb-NO" sz="1200" dirty="0" smtClean="0"/>
              <a:t>Higher in UK and Norway, slightly less so in Finland</a:t>
            </a:r>
          </a:p>
          <a:p>
            <a:pPr lvl="1"/>
            <a:r>
              <a:rPr lang="nb-NO" sz="1200" dirty="0" smtClean="0"/>
              <a:t>A few incidents in 2015 in Norway</a:t>
            </a:r>
          </a:p>
          <a:p>
            <a:r>
              <a:rPr lang="nb-NO" sz="1200" dirty="0" smtClean="0"/>
              <a:t>Specific security precautions</a:t>
            </a:r>
          </a:p>
          <a:p>
            <a:pPr lvl="1"/>
            <a:r>
              <a:rPr lang="nb-NO" sz="1200" dirty="0" smtClean="0"/>
              <a:t>Requirement to impose barrier to reaching explosives, e.g., causing adequate delay for police intervention (20 minutes – Norway/UK-20 minutes)</a:t>
            </a:r>
          </a:p>
          <a:p>
            <a:pPr lvl="1"/>
            <a:r>
              <a:rPr lang="nb-NO" sz="1200" dirty="0" smtClean="0"/>
              <a:t>Alarm has to go off early</a:t>
            </a:r>
          </a:p>
          <a:p>
            <a:r>
              <a:rPr lang="nb-NO" sz="1200" dirty="0" smtClean="0"/>
              <a:t>Licensing for certain explosives (associated with terrorists/criminals)</a:t>
            </a:r>
          </a:p>
          <a:p>
            <a:pPr lvl="1"/>
            <a:r>
              <a:rPr lang="nb-NO" sz="1200" dirty="0" smtClean="0"/>
              <a:t>UK  - given to individuals (with criminal background check, Noway  -given to companies</a:t>
            </a:r>
          </a:p>
          <a:p>
            <a:pPr lvl="1"/>
            <a:r>
              <a:rPr lang="nb-NO" sz="1200" dirty="0" smtClean="0"/>
              <a:t>Drivers must pass criminal background check (UN ADR?)</a:t>
            </a:r>
          </a:p>
          <a:p>
            <a:r>
              <a:rPr lang="nb-NO" sz="1200" dirty="0" smtClean="0"/>
              <a:t>Pyrotechnics are treated differently</a:t>
            </a:r>
          </a:p>
          <a:p>
            <a:pPr lvl="1"/>
            <a:r>
              <a:rPr lang="nb-NO" sz="1200" dirty="0" smtClean="0"/>
              <a:t>In Norway only one month storage around Christmas allowed. (</a:t>
            </a:r>
            <a:r>
              <a:rPr lang="nb-NO" sz="1200" smtClean="0"/>
              <a:t>for retail market)</a:t>
            </a:r>
            <a:endParaRPr lang="nb-NO" sz="1200" dirty="0" smtClean="0"/>
          </a:p>
          <a:p>
            <a:pPr lvl="1"/>
            <a:endParaRPr lang="nb-NO" sz="1200" dirty="0"/>
          </a:p>
          <a:p>
            <a:pPr lvl="1"/>
            <a:endParaRPr lang="nb-NO" sz="1200" dirty="0" smtClean="0"/>
          </a:p>
          <a:p>
            <a:pPr marL="457200" lvl="1" indent="0">
              <a:buNone/>
            </a:pPr>
            <a:endParaRPr lang="nb-NO" sz="1200" dirty="0" smtClean="0"/>
          </a:p>
          <a:p>
            <a:pPr lvl="1"/>
            <a:endParaRPr lang="nb-NO" sz="1200" dirty="0" smtClean="0"/>
          </a:p>
          <a:p>
            <a:endParaRPr lang="nb-NO" sz="1200" dirty="0" smtClean="0"/>
          </a:p>
          <a:p>
            <a:endParaRPr lang="nb-NO" sz="1200"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99</TotalTime>
  <Words>1445</Words>
  <Application>Microsoft Office PowerPoint</Application>
  <PresentationFormat>Custom</PresentationFormat>
  <Paragraphs>127</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Tryllestav</vt:lpstr>
      <vt:lpstr>Break-out session 2</vt:lpstr>
      <vt:lpstr>Questions for discussion</vt:lpstr>
      <vt:lpstr>B2-1 Land Use Planning Main Question: What is your role and experience in reviewing and approving planning decisions in your country? </vt:lpstr>
      <vt:lpstr>B2-2 Security Main Question: How do you work with your police and security services in regulating and inspecting explosives and pyrotechnic/fireworks sites?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Wood Maureen</cp:lastModifiedBy>
  <cp:revision>69</cp:revision>
  <dcterms:created xsi:type="dcterms:W3CDTF">2016-11-08T06:29:06Z</dcterms:created>
  <dcterms:modified xsi:type="dcterms:W3CDTF">2016-11-10T11:16:42Z</dcterms:modified>
</cp:coreProperties>
</file>