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59325" autoAdjust="0"/>
  </p:normalViewPr>
  <p:slideViewPr>
    <p:cSldViewPr snapToGrid="0">
      <p:cViewPr>
        <p:scale>
          <a:sx n="50" d="100"/>
          <a:sy n="50" d="100"/>
        </p:scale>
        <p:origin x="-1290"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10.11.2016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47797452-3CFD-4444-8D0B-B91B48604C50}" type="slidenum">
              <a:rPr lang="nb-NO" smtClean="0"/>
              <a:t>1</a:t>
            </a:fld>
            <a:endParaRPr lang="nb-NO"/>
          </a:p>
        </p:txBody>
      </p:sp>
    </p:spTree>
    <p:extLst>
      <p:ext uri="{BB962C8B-B14F-4D97-AF65-F5344CB8AC3E}">
        <p14:creationId xmlns:p14="http://schemas.microsoft.com/office/powerpoint/2010/main" val="386107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dirty="0" smtClean="0">
                <a:solidFill>
                  <a:srgbClr val="FF0000"/>
                </a:solidFill>
              </a:rPr>
              <a:t>You can take notes in </a:t>
            </a:r>
            <a:r>
              <a:rPr lang="nb-NO" b="0" dirty="0" smtClean="0">
                <a:solidFill>
                  <a:srgbClr val="FF0000"/>
                </a:solidFill>
              </a:rPr>
              <a:t>this </a:t>
            </a:r>
            <a:r>
              <a:rPr lang="nb-NO" b="0" dirty="0" smtClean="0">
                <a:solidFill>
                  <a:srgbClr val="FF0000"/>
                </a:solidFill>
              </a:rPr>
              <a:t>section</a:t>
            </a:r>
            <a:r>
              <a:rPr lang="nb-NO" b="0" dirty="0" smtClean="0">
                <a:solidFill>
                  <a:srgbClr val="FF0000"/>
                </a:solidFill>
              </a:rPr>
              <a:t>:</a:t>
            </a:r>
          </a:p>
          <a:p>
            <a:r>
              <a:rPr lang="nb-NO" b="0" dirty="0" smtClean="0">
                <a:solidFill>
                  <a:srgbClr val="FF0000"/>
                </a:solidFill>
              </a:rPr>
              <a:t>Germany: no different</a:t>
            </a:r>
            <a:r>
              <a:rPr lang="nb-NO" b="0" baseline="0" dirty="0" smtClean="0">
                <a:solidFill>
                  <a:srgbClr val="FF0000"/>
                </a:solidFill>
              </a:rPr>
              <a:t> between ex + pyro</a:t>
            </a:r>
            <a:endParaRPr lang="nb-NO" b="0" dirty="0" smtClean="0">
              <a:solidFill>
                <a:srgbClr val="FF0000"/>
              </a:solidFill>
            </a:endParaRPr>
          </a:p>
          <a:p>
            <a:r>
              <a:rPr lang="nb-NO" b="0" dirty="0" smtClean="0">
                <a:solidFill>
                  <a:srgbClr val="FF0000"/>
                </a:solidFill>
              </a:rPr>
              <a:t>Cyprus: land use planing</a:t>
            </a:r>
            <a:r>
              <a:rPr lang="nb-NO" b="0" baseline="0" dirty="0" smtClean="0">
                <a:solidFill>
                  <a:srgbClr val="FF0000"/>
                </a:solidFill>
              </a:rPr>
              <a:t> criteria, communal auttorities, the seveso autoritie is the main authority other come to them. Check Worst-Case Szenarios, and then the authority give permisson, no such sites pyrotechnical sites, for other seveso there is pressure (e.g. Build a shopping mall)</a:t>
            </a:r>
            <a:endParaRPr lang="nb-NO" b="0" dirty="0" smtClean="0">
              <a:solidFill>
                <a:srgbClr val="FF0000"/>
              </a:solidFill>
            </a:endParaRPr>
          </a:p>
          <a:p>
            <a:r>
              <a:rPr lang="nb-NO" b="0" dirty="0" smtClean="0">
                <a:solidFill>
                  <a:srgbClr val="FF0000"/>
                </a:solidFill>
              </a:rPr>
              <a:t>Netherland: Quit difficult</a:t>
            </a:r>
            <a:r>
              <a:rPr lang="nb-NO" b="0" baseline="0" dirty="0" smtClean="0">
                <a:solidFill>
                  <a:srgbClr val="FF0000"/>
                </a:solidFill>
              </a:rPr>
              <a:t> system ex+pyro the same, normally land-use planing municipal, for ex+pyro central inspection look also, special distances for vulnerable buildings (like schools, hostpitals etc.)</a:t>
            </a:r>
            <a:endParaRPr lang="nb-NO" b="0" dirty="0" smtClean="0">
              <a:solidFill>
                <a:srgbClr val="FF0000"/>
              </a:solidFill>
            </a:endParaRPr>
          </a:p>
          <a:p>
            <a:r>
              <a:rPr lang="nb-NO" b="0" dirty="0" smtClean="0">
                <a:solidFill>
                  <a:srgbClr val="FF0000"/>
                </a:solidFill>
              </a:rPr>
              <a:t>Belgium: one federal authority for labor and safty, and three lokal authorithty, both do a permission, reginol</a:t>
            </a:r>
            <a:r>
              <a:rPr lang="nb-NO" b="0" baseline="0" dirty="0" smtClean="0">
                <a:solidFill>
                  <a:srgbClr val="FF0000"/>
                </a:solidFill>
              </a:rPr>
              <a:t> has the main power, safty distances written down</a:t>
            </a:r>
            <a:endParaRPr lang="nb-NO" b="0" dirty="0" smtClean="0">
              <a:solidFill>
                <a:srgbClr val="FF0000"/>
              </a:solidFill>
            </a:endParaRPr>
          </a:p>
          <a:p>
            <a:r>
              <a:rPr lang="nb-NO" b="0" dirty="0" smtClean="0">
                <a:solidFill>
                  <a:srgbClr val="FF0000"/>
                </a:solidFill>
              </a:rPr>
              <a:t>Estonia: the seveso authority give permission, fix distances in a table in legeslation for outside distances, for explosive sites:</a:t>
            </a:r>
            <a:r>
              <a:rPr lang="nb-NO" b="0" baseline="0" dirty="0" smtClean="0">
                <a:solidFill>
                  <a:srgbClr val="FF0000"/>
                </a:solidFill>
              </a:rPr>
              <a:t> they are all far from anything, pyrotechnics are even small companys and have small distances</a:t>
            </a:r>
          </a:p>
          <a:p>
            <a:r>
              <a:rPr lang="nb-NO" b="0" baseline="0" dirty="0" smtClean="0">
                <a:solidFill>
                  <a:srgbClr val="FF0000"/>
                </a:solidFill>
              </a:rPr>
              <a:t>Sweden: Permission get centralized, lokal authoritiees do lokal planing but the central can go over it and plan new on there own.</a:t>
            </a:r>
          </a:p>
          <a:p>
            <a:r>
              <a:rPr lang="nb-NO" b="0" baseline="0" dirty="0" smtClean="0">
                <a:solidFill>
                  <a:srgbClr val="FF0000"/>
                </a:solidFill>
              </a:rPr>
              <a:t>Norway: Detail laws for all, first lokal planing, dsb is consultant, ex storage far away, often in land which has no land-planing, regulations reallz detailed, which building (house, school, kindergarten, road, etc.). Explosives plants are more difficult, a little pressure</a:t>
            </a:r>
          </a:p>
          <a:p>
            <a:endParaRPr lang="nb-NO" b="0" dirty="0">
              <a:solidFill>
                <a:srgbClr val="FF0000"/>
              </a:solidFill>
            </a:endParaRPr>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solidFill>
                  <a:schemeClr val="tx1"/>
                </a:solidFill>
              </a:rPr>
              <a:t>Belgium: police</a:t>
            </a:r>
            <a:r>
              <a:rPr lang="nb-NO" baseline="0" dirty="0" smtClean="0">
                <a:solidFill>
                  <a:schemeClr val="tx1"/>
                </a:solidFill>
              </a:rPr>
              <a:t> for explosives, do investigations</a:t>
            </a:r>
            <a:endParaRPr lang="nb-NO" dirty="0" smtClean="0">
              <a:solidFill>
                <a:schemeClr val="tx1"/>
              </a:solidFill>
            </a:endParaRPr>
          </a:p>
          <a:p>
            <a:r>
              <a:rPr lang="nb-NO" dirty="0" smtClean="0">
                <a:solidFill>
                  <a:schemeClr val="tx1"/>
                </a:solidFill>
              </a:rPr>
              <a:t>Estonia: a comittee is build, with all parties</a:t>
            </a:r>
            <a:r>
              <a:rPr lang="nb-NO" baseline="0" dirty="0" smtClean="0">
                <a:solidFill>
                  <a:schemeClr val="tx1"/>
                </a:solidFill>
              </a:rPr>
              <a:t> beteiligt, before given permisson, not in inspection</a:t>
            </a:r>
            <a:endParaRPr lang="nb-NO" dirty="0" smtClean="0">
              <a:solidFill>
                <a:schemeClr val="tx1"/>
              </a:solidFill>
            </a:endParaRPr>
          </a:p>
          <a:p>
            <a:r>
              <a:rPr lang="nb-NO" dirty="0" smtClean="0">
                <a:solidFill>
                  <a:schemeClr val="tx1"/>
                </a:solidFill>
              </a:rPr>
              <a:t>Cyprus: a good cooperation</a:t>
            </a:r>
            <a:r>
              <a:rPr lang="nb-NO" baseline="0" dirty="0" smtClean="0">
                <a:solidFill>
                  <a:schemeClr val="tx1"/>
                </a:solidFill>
              </a:rPr>
              <a:t> bwtwen permisson and , no  joing ispection together in regulating</a:t>
            </a:r>
            <a:endParaRPr lang="nb-NO" dirty="0" smtClean="0">
              <a:solidFill>
                <a:schemeClr val="tx1"/>
              </a:solidFill>
            </a:endParaRPr>
          </a:p>
          <a:p>
            <a:r>
              <a:rPr lang="nb-NO" dirty="0" smtClean="0">
                <a:solidFill>
                  <a:schemeClr val="tx1"/>
                </a:solidFill>
              </a:rPr>
              <a:t>Germany: no really</a:t>
            </a:r>
            <a:r>
              <a:rPr lang="nb-NO" baseline="0" dirty="0" smtClean="0">
                <a:solidFill>
                  <a:schemeClr val="tx1"/>
                </a:solidFill>
              </a:rPr>
              <a:t> contact with police, emergency over firebrigade</a:t>
            </a:r>
            <a:endParaRPr lang="nb-NO" dirty="0" smtClean="0">
              <a:solidFill>
                <a:schemeClr val="tx1"/>
              </a:solidFill>
            </a:endParaRPr>
          </a:p>
          <a:p>
            <a:r>
              <a:rPr lang="nb-NO" dirty="0" smtClean="0">
                <a:solidFill>
                  <a:schemeClr val="tx1"/>
                </a:solidFill>
              </a:rPr>
              <a:t>Netherland: local police forces, now national police</a:t>
            </a:r>
            <a:r>
              <a:rPr lang="nb-NO" baseline="0" dirty="0" smtClean="0">
                <a:solidFill>
                  <a:schemeClr val="tx1"/>
                </a:solidFill>
              </a:rPr>
              <a:t> , but a lot of contact to police, firebrigade, etc. </a:t>
            </a:r>
            <a:endParaRPr lang="nb-NO" dirty="0" smtClean="0">
              <a:solidFill>
                <a:schemeClr val="tx1"/>
              </a:solidFill>
            </a:endParaRPr>
          </a:p>
          <a:p>
            <a:r>
              <a:rPr lang="nb-NO" dirty="0" smtClean="0">
                <a:solidFill>
                  <a:schemeClr val="tx1"/>
                </a:solidFill>
              </a:rPr>
              <a:t>Norway: annual report of security</a:t>
            </a:r>
            <a:r>
              <a:rPr lang="nb-NO" baseline="0" dirty="0" smtClean="0">
                <a:solidFill>
                  <a:schemeClr val="tx1"/>
                </a:solidFill>
              </a:rPr>
              <a:t> services, no direct cooperation, exept for incidents, </a:t>
            </a:r>
          </a:p>
          <a:p>
            <a:r>
              <a:rPr lang="nb-NO" baseline="0" dirty="0" smtClean="0">
                <a:solidFill>
                  <a:schemeClr val="tx1"/>
                </a:solidFill>
              </a:rPr>
              <a:t>Stealing is a significant risk, strong regulations so the system is quit dafe</a:t>
            </a:r>
            <a:endParaRPr lang="nb-NO" dirty="0" smtClean="0">
              <a:solidFill>
                <a:schemeClr val="tx1"/>
              </a:solidFill>
            </a:endParaRPr>
          </a:p>
          <a:p>
            <a:r>
              <a:rPr lang="nb-NO" dirty="0" smtClean="0">
                <a:solidFill>
                  <a:schemeClr val="tx1"/>
                </a:solidFill>
              </a:rPr>
              <a:t>Sweden: firebrigade, no cooperation to police, stealing</a:t>
            </a:r>
            <a:r>
              <a:rPr lang="nb-NO" baseline="0" dirty="0" smtClean="0">
                <a:solidFill>
                  <a:schemeClr val="tx1"/>
                </a:solidFill>
              </a:rPr>
              <a:t> risk on transport routes</a:t>
            </a:r>
            <a:endParaRPr lang="nb-NO" dirty="0">
              <a:solidFill>
                <a:schemeClr val="tx1"/>
              </a:solidFill>
            </a:endParaRPr>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2</a:t>
            </a:r>
            <a:endParaRPr lang="nb-NO" dirty="0"/>
          </a:p>
        </p:txBody>
      </p:sp>
      <p:sp>
        <p:nvSpPr>
          <p:cNvPr id="3" name="Undertittel 2"/>
          <p:cNvSpPr>
            <a:spLocks noGrp="1"/>
          </p:cNvSpPr>
          <p:nvPr>
            <p:ph type="subTitle" idx="1"/>
          </p:nvPr>
        </p:nvSpPr>
        <p:spPr/>
        <p:txBody>
          <a:bodyPr>
            <a:normAutofit fontScale="47500" lnSpcReduction="20000"/>
          </a:bodyPr>
          <a:lstStyle/>
          <a:p>
            <a:endParaRPr lang="en-GB" b="1" dirty="0" smtClean="0"/>
          </a:p>
          <a:p>
            <a:r>
              <a:rPr lang="en-GB" sz="3800" b="1" dirty="0" smtClean="0"/>
              <a:t>Land </a:t>
            </a:r>
            <a:r>
              <a:rPr lang="en-GB" sz="3800" b="1" dirty="0"/>
              <a:t>use planning/security related </a:t>
            </a:r>
            <a:r>
              <a:rPr lang="en-GB" sz="3800" b="1" dirty="0" smtClean="0"/>
              <a:t>issues</a:t>
            </a:r>
          </a:p>
          <a:p>
            <a:endParaRPr lang="en-GB" b="1" dirty="0" smtClean="0"/>
          </a:p>
          <a:p>
            <a:r>
              <a:rPr lang="nb-NO" sz="2900" b="1" dirty="0" smtClean="0"/>
              <a:t>Group 1</a:t>
            </a:r>
            <a:endParaRPr lang="nb-NO" sz="2900" b="1"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86440"/>
            <a:ext cx="8911687" cy="672028"/>
          </a:xfrm>
        </p:spPr>
        <p:txBody>
          <a:bodyPr>
            <a:normAutofit/>
          </a:bodyPr>
          <a:lstStyle/>
          <a:p>
            <a:r>
              <a:rPr lang="nb-NO" dirty="0" smtClean="0"/>
              <a:t>Questions for </a:t>
            </a:r>
            <a:r>
              <a:rPr lang="nb-NO" dirty="0" err="1" smtClean="0"/>
              <a:t>discussion</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478823066"/>
              </p:ext>
            </p:extLst>
          </p:nvPr>
        </p:nvGraphicFramePr>
        <p:xfrm>
          <a:off x="2082188" y="1090669"/>
          <a:ext cx="8703324" cy="5608320"/>
        </p:xfrm>
        <a:graphic>
          <a:graphicData uri="http://schemas.openxmlformats.org/drawingml/2006/table">
            <a:tbl>
              <a:tblPr>
                <a:tableStyleId>{5C22544A-7EE6-4342-B048-85BDC9FD1C3A}</a:tableStyleId>
              </a:tblPr>
              <a:tblGrid>
                <a:gridCol w="588506"/>
                <a:gridCol w="8114818"/>
              </a:tblGrid>
              <a:tr h="2670489">
                <a:tc>
                  <a:txBody>
                    <a:bodyPr/>
                    <a:lstStyle/>
                    <a:p>
                      <a:pPr>
                        <a:spcAft>
                          <a:spcPts val="0"/>
                        </a:spcAft>
                      </a:pPr>
                      <a:r>
                        <a:rPr lang="en-US" sz="1200" b="1" dirty="0">
                          <a:effectLst/>
                        </a:rPr>
                        <a:t>B2-1</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LAND USE PLANNING:</a:t>
                      </a:r>
                      <a:endParaRPr lang="nb-NO" sz="1600" b="1" dirty="0">
                        <a:effectLst/>
                      </a:endParaRPr>
                    </a:p>
                    <a:p>
                      <a:pPr>
                        <a:spcAft>
                          <a:spcPts val="0"/>
                        </a:spcAft>
                      </a:pPr>
                      <a:r>
                        <a:rPr lang="en-US" sz="1600" dirty="0">
                          <a:effectLst/>
                        </a:rPr>
                        <a:t>Main Question: </a:t>
                      </a:r>
                      <a:r>
                        <a:rPr lang="en-US" sz="1600" b="1" dirty="0">
                          <a:solidFill>
                            <a:srgbClr val="FF0000"/>
                          </a:solidFill>
                          <a:effectLst/>
                        </a:rPr>
                        <a:t>What is your role and experience in reviewing and approving planning decisions in your country?</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cover new explosives sites, their modification and the construction of      public/residential premises and traffic routes within the affected radius?</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 rules and criteria different for explosives and pyrotechnics/fireworks</a:t>
                      </a:r>
                      <a:endParaRPr lang="nb-NO" sz="1600" dirty="0">
                        <a:effectLst/>
                      </a:endParaRPr>
                    </a:p>
                    <a:p>
                      <a:pPr marL="342900" lvl="0" indent="-342900">
                        <a:spcAft>
                          <a:spcPts val="0"/>
                        </a:spcAft>
                        <a:buFont typeface="Symbol" panose="05050102010706020507" pitchFamily="18" charset="2"/>
                        <a:buChar char=""/>
                      </a:pPr>
                      <a:r>
                        <a:rPr lang="en-US" sz="1600" dirty="0">
                          <a:effectLst/>
                        </a:rPr>
                        <a:t>Are you automatically consulted?</a:t>
                      </a:r>
                      <a:endParaRPr lang="nb-NO" sz="1600" dirty="0">
                        <a:effectLst/>
                      </a:endParaRPr>
                    </a:p>
                    <a:p>
                      <a:pPr marL="342900" lvl="0" indent="-342900">
                        <a:spcAft>
                          <a:spcPts val="0"/>
                        </a:spcAft>
                        <a:buFont typeface="Symbol" panose="05050102010706020507" pitchFamily="18" charset="2"/>
                        <a:buChar char=""/>
                      </a:pPr>
                      <a:r>
                        <a:rPr lang="en-US" sz="1600" b="1" dirty="0">
                          <a:solidFill>
                            <a:srgbClr val="FF0000"/>
                          </a:solidFill>
                          <a:effectLst/>
                        </a:rPr>
                        <a:t>Is there pressure on you to allow building near an explosives site and how do you judge the risks? If you refuse it, on what grounds can you do so? If not, what do you do?  </a:t>
                      </a:r>
                      <a:endParaRPr lang="nb-NO" sz="1600" b="1" dirty="0">
                        <a:solidFill>
                          <a:srgbClr val="FF0000"/>
                        </a:solidFill>
                        <a:effectLst/>
                      </a:endParaRPr>
                    </a:p>
                    <a:p>
                      <a:pPr marL="457200">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705009">
                <a:tc>
                  <a:txBody>
                    <a:bodyPr/>
                    <a:lstStyle/>
                    <a:p>
                      <a:pPr>
                        <a:spcAft>
                          <a:spcPts val="0"/>
                        </a:spcAft>
                      </a:pPr>
                      <a:r>
                        <a:rPr lang="en-US" sz="1200" b="1" dirty="0">
                          <a:effectLst/>
                        </a:rPr>
                        <a:t>B2-2</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SECURITY</a:t>
                      </a:r>
                      <a:endParaRPr lang="nb-NO" sz="1600" b="1" dirty="0">
                        <a:effectLst/>
                      </a:endParaRPr>
                    </a:p>
                    <a:p>
                      <a:pPr>
                        <a:spcAft>
                          <a:spcPts val="0"/>
                        </a:spcAft>
                      </a:pPr>
                      <a:r>
                        <a:rPr lang="en-US" sz="1600" dirty="0">
                          <a:effectLst/>
                        </a:rPr>
                        <a:t>Main Question: </a:t>
                      </a:r>
                      <a:r>
                        <a:rPr lang="en-US" sz="1600" b="1" dirty="0">
                          <a:solidFill>
                            <a:srgbClr val="FF0000"/>
                          </a:solidFill>
                          <a:effectLst/>
                        </a:rPr>
                        <a:t>How do you work with your police and security services in regulating and inspecting explosives and pyrotechnic/fireworks sites? </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see a breach of security; either to steal explosives or to blow up the premises as a significant risk?</a:t>
                      </a:r>
                      <a:endParaRPr lang="nb-NO" sz="1600" dirty="0">
                        <a:effectLst/>
                      </a:endParaRPr>
                    </a:p>
                    <a:p>
                      <a:pPr marL="342900" lvl="0" indent="-342900">
                        <a:spcAft>
                          <a:spcPts val="0"/>
                        </a:spcAft>
                        <a:buFont typeface="Symbol" panose="05050102010706020507" pitchFamily="18" charset="2"/>
                        <a:buChar char=""/>
                      </a:pPr>
                      <a:r>
                        <a:rPr lang="en-US" sz="1600" dirty="0">
                          <a:effectLst/>
                        </a:rPr>
                        <a:t>Do you work together or which one takes the lead and has overall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What is the response to an incident; explosion or security breach and who      investigates it; police; security services (army/government security services) or you, the competent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How do you manage the safety and security of site and local personnel </a:t>
                      </a:r>
                      <a:r>
                        <a:rPr lang="en-US" sz="1600">
                          <a:effectLst/>
                        </a:rPr>
                        <a:t>during </a:t>
                      </a:r>
                      <a:r>
                        <a:rPr lang="en-US" sz="1600" smtClean="0">
                          <a:effectLst/>
                        </a:rPr>
                        <a:t>an </a:t>
                      </a:r>
                      <a:r>
                        <a:rPr lang="en-US" sz="1600" dirty="0">
                          <a:effectLst/>
                        </a:rPr>
                        <a:t>incident?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65521"/>
            <a:ext cx="8911687" cy="1168831"/>
          </a:xfrm>
        </p:spPr>
        <p:txBody>
          <a:bodyPr>
            <a:normAutofit fontScale="90000"/>
          </a:bodyPr>
          <a:lstStyle/>
          <a:p>
            <a:r>
              <a:rPr lang="nb-NO" dirty="0" smtClean="0"/>
              <a:t>B2-1 Land </a:t>
            </a:r>
            <a:r>
              <a:rPr lang="nb-NO" dirty="0" err="1" smtClean="0"/>
              <a:t>Use</a:t>
            </a:r>
            <a:r>
              <a:rPr lang="nb-NO" dirty="0" smtClean="0"/>
              <a:t> Planning</a:t>
            </a:r>
            <a:br>
              <a:rPr lang="nb-NO" dirty="0" smtClean="0"/>
            </a:br>
            <a:r>
              <a:rPr lang="en-US" sz="2200" dirty="0"/>
              <a:t>Main Question: </a:t>
            </a:r>
            <a:r>
              <a:rPr lang="en-US" sz="2200" b="1" dirty="0">
                <a:solidFill>
                  <a:srgbClr val="FF0000"/>
                </a:solidFill>
              </a:rPr>
              <a:t>What is your role and experience in reviewing and approving planning decisions in your country?</a:t>
            </a:r>
            <a:r>
              <a:rPr lang="nb-NO" sz="2200" b="1" dirty="0">
                <a:solidFill>
                  <a:srgbClr val="FF0000"/>
                </a:solidFill>
              </a:rPr>
              <a:t/>
            </a:r>
            <a:br>
              <a:rPr lang="nb-NO" sz="2200" b="1" dirty="0">
                <a:solidFill>
                  <a:srgbClr val="FF0000"/>
                </a:solidFill>
              </a:rPr>
            </a:br>
            <a:endParaRPr lang="nb-NO" sz="2200" dirty="0"/>
          </a:p>
        </p:txBody>
      </p:sp>
      <p:sp>
        <p:nvSpPr>
          <p:cNvPr id="3" name="Plassholder for innhold 2"/>
          <p:cNvSpPr>
            <a:spLocks noGrp="1"/>
          </p:cNvSpPr>
          <p:nvPr>
            <p:ph idx="1"/>
          </p:nvPr>
        </p:nvSpPr>
        <p:spPr>
          <a:xfrm>
            <a:off x="2589212" y="1613647"/>
            <a:ext cx="8915400" cy="4297575"/>
          </a:xfrm>
        </p:spPr>
        <p:txBody>
          <a:bodyPr>
            <a:normAutofit fontScale="85000" lnSpcReduction="20000"/>
          </a:bodyPr>
          <a:lstStyle/>
          <a:p>
            <a:r>
              <a:rPr lang="en-US" dirty="0">
                <a:solidFill>
                  <a:srgbClr val="FF0000"/>
                </a:solidFill>
              </a:rPr>
              <a:t>Is there pressure on you to allow building near an explosives site and how do you judge the risks? If you refuse it, on what grounds can you do so? If not, what do you do?  </a:t>
            </a:r>
            <a:endParaRPr lang="nb-NO" dirty="0">
              <a:solidFill>
                <a:srgbClr val="FF0000"/>
              </a:solidFill>
            </a:endParaRPr>
          </a:p>
          <a:p>
            <a:endParaRPr lang="nb-NO" dirty="0" smtClean="0">
              <a:solidFill>
                <a:schemeClr val="tx1"/>
              </a:solidFill>
            </a:endParaRPr>
          </a:p>
          <a:p>
            <a:r>
              <a:rPr lang="nb-NO" dirty="0" smtClean="0">
                <a:solidFill>
                  <a:schemeClr val="tx1"/>
                </a:solidFill>
              </a:rPr>
              <a:t>All: There is mostlz no really pressure, the authorithies do the decission on the laws and distances fixed in rules</a:t>
            </a:r>
          </a:p>
          <a:p>
            <a:r>
              <a:rPr lang="nb-NO" dirty="0" smtClean="0">
                <a:solidFill>
                  <a:schemeClr val="tx1"/>
                </a:solidFill>
              </a:rPr>
              <a:t>Belgium: federal and lokal, both do a permisson</a:t>
            </a:r>
          </a:p>
          <a:p>
            <a:r>
              <a:rPr lang="nb-NO" dirty="0" smtClean="0">
                <a:solidFill>
                  <a:schemeClr val="tx1"/>
                </a:solidFill>
              </a:rPr>
              <a:t>Estonia: federal </a:t>
            </a:r>
          </a:p>
          <a:p>
            <a:pPr lvl="1"/>
            <a:r>
              <a:rPr lang="nb-NO" dirty="0" smtClean="0">
                <a:solidFill>
                  <a:schemeClr val="tx1"/>
                </a:solidFill>
              </a:rPr>
              <a:t>Differences between  pyrotechnical and explosives</a:t>
            </a:r>
          </a:p>
          <a:p>
            <a:r>
              <a:rPr lang="nb-NO" dirty="0" smtClean="0">
                <a:solidFill>
                  <a:schemeClr val="tx1"/>
                </a:solidFill>
              </a:rPr>
              <a:t>Cyprus: central authorithy do the permission</a:t>
            </a:r>
          </a:p>
          <a:p>
            <a:r>
              <a:rPr lang="nb-NO" dirty="0" smtClean="0">
                <a:solidFill>
                  <a:schemeClr val="tx1"/>
                </a:solidFill>
              </a:rPr>
              <a:t>Germany: mixed system, lokal and federal, with fixed rules</a:t>
            </a:r>
            <a:endParaRPr lang="nb-NO" dirty="0" smtClean="0">
              <a:solidFill>
                <a:schemeClr val="tx1"/>
              </a:solidFill>
            </a:endParaRPr>
          </a:p>
          <a:p>
            <a:r>
              <a:rPr lang="nb-NO" dirty="0" smtClean="0">
                <a:solidFill>
                  <a:schemeClr val="tx1"/>
                </a:solidFill>
              </a:rPr>
              <a:t>Netherland: mixed system, first municipal then central inspection unit</a:t>
            </a:r>
          </a:p>
          <a:p>
            <a:r>
              <a:rPr lang="nb-NO" dirty="0" smtClean="0">
                <a:solidFill>
                  <a:schemeClr val="tx1"/>
                </a:solidFill>
              </a:rPr>
              <a:t>Norway: land-use first is located at the local authority, dsb is  a cunsultant</a:t>
            </a:r>
          </a:p>
          <a:p>
            <a:pPr lvl="1"/>
            <a:r>
              <a:rPr lang="nb-NO" dirty="0" smtClean="0">
                <a:solidFill>
                  <a:schemeClr val="tx1"/>
                </a:solidFill>
              </a:rPr>
              <a:t>Pressure: only for plants for explosives, but no real conflicts</a:t>
            </a:r>
          </a:p>
          <a:p>
            <a:r>
              <a:rPr lang="nb-NO" dirty="0" smtClean="0">
                <a:solidFill>
                  <a:schemeClr val="tx1"/>
                </a:solidFill>
              </a:rPr>
              <a:t>Sweden: permission get centralized, but first lokal planing</a:t>
            </a:r>
            <a:endParaRPr lang="nb-NO" dirty="0">
              <a:solidFill>
                <a:schemeClr val="tx1"/>
              </a:solidFill>
            </a:endParaRPr>
          </a:p>
        </p:txBody>
      </p:sp>
    </p:spTree>
    <p:extLst>
      <p:ext uri="{BB962C8B-B14F-4D97-AF65-F5344CB8AC3E}">
        <p14:creationId xmlns:p14="http://schemas.microsoft.com/office/powerpoint/2010/main" val="158566712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36077" y="225181"/>
            <a:ext cx="8968535" cy="1280890"/>
          </a:xfrm>
        </p:spPr>
        <p:txBody>
          <a:bodyPr>
            <a:normAutofit fontScale="90000"/>
          </a:bodyPr>
          <a:lstStyle/>
          <a:p>
            <a:r>
              <a:rPr lang="nb-NO" dirty="0" smtClean="0"/>
              <a:t>B2-2 Security</a:t>
            </a:r>
            <a:br>
              <a:rPr lang="nb-NO" dirty="0" smtClean="0"/>
            </a:br>
            <a:r>
              <a:rPr lang="en-US" sz="2200" dirty="0"/>
              <a:t>Main Question: </a:t>
            </a:r>
            <a:r>
              <a:rPr lang="en-US" sz="2200" b="1" dirty="0">
                <a:solidFill>
                  <a:srgbClr val="FF0000"/>
                </a:solidFill>
              </a:rPr>
              <a:t>How do you work with your police and security services in regulating and inspecting explosives and pyrotechnic/fireworks sites? </a:t>
            </a: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normAutofit/>
          </a:bodyPr>
          <a:lstStyle/>
          <a:p>
            <a:endParaRPr lang="nb-NO" dirty="0">
              <a:solidFill>
                <a:schemeClr val="tx1"/>
              </a:solidFill>
            </a:endParaRPr>
          </a:p>
          <a:p>
            <a:r>
              <a:rPr lang="nb-NO" dirty="0" smtClean="0">
                <a:solidFill>
                  <a:schemeClr val="tx1"/>
                </a:solidFill>
              </a:rPr>
              <a:t>Common: Work together: Not in normal inspection, but if there is an incident the police is involved</a:t>
            </a:r>
          </a:p>
          <a:p>
            <a:endParaRPr lang="nb-NO" dirty="0" smtClean="0">
              <a:solidFill>
                <a:schemeClr val="tx1"/>
              </a:solidFill>
            </a:endParaRPr>
          </a:p>
          <a:p>
            <a:r>
              <a:rPr lang="nb-NO" dirty="0" smtClean="0">
                <a:solidFill>
                  <a:schemeClr val="tx1"/>
                </a:solidFill>
              </a:rPr>
              <a:t>In planing often not, in estonia they have a comitee in which all parties involved</a:t>
            </a:r>
          </a:p>
          <a:p>
            <a:endParaRPr lang="nb-NO" dirty="0">
              <a:solidFill>
                <a:schemeClr val="tx1"/>
              </a:solidFill>
            </a:endParaRPr>
          </a:p>
          <a:p>
            <a:r>
              <a:rPr lang="nb-NO" dirty="0" smtClean="0">
                <a:solidFill>
                  <a:schemeClr val="tx1"/>
                </a:solidFill>
              </a:rPr>
              <a:t>We think there is a risk in stealing explosives, especially on transportation</a:t>
            </a:r>
          </a:p>
          <a:p>
            <a:endParaRPr lang="nb-NO" dirty="0">
              <a:solidFill>
                <a:schemeClr val="tx1"/>
              </a:solidFill>
            </a:endParaRPr>
          </a:p>
          <a:p>
            <a:endParaRPr lang="nb-NO"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85</TotalTime>
  <Words>803</Words>
  <Application>Microsoft Office PowerPoint</Application>
  <PresentationFormat>Anpassad</PresentationFormat>
  <Paragraphs>61</Paragraphs>
  <Slides>4</Slides>
  <Notes>3</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Tryllestav</vt:lpstr>
      <vt:lpstr>Break-out session 2</vt:lpstr>
      <vt:lpstr>Questions for discussion</vt:lpstr>
      <vt:lpstr>B2-1 Land Use Planning Main Question: What is your role and experience in reviewing and approving planning decisions in your country? </vt:lpstr>
      <vt:lpstr>B2-2 Security Main Question: How do you work with your police and security services in regulating and inspecting explosives and pyrotechnic/fireworks sites?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Larsson Mikael C</cp:lastModifiedBy>
  <cp:revision>20</cp:revision>
  <dcterms:created xsi:type="dcterms:W3CDTF">2016-11-08T06:29:06Z</dcterms:created>
  <dcterms:modified xsi:type="dcterms:W3CDTF">2016-11-10T11:00:54Z</dcterms:modified>
</cp:coreProperties>
</file>