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6" r:id="rId2"/>
    <p:sldId id="257" r:id="rId3"/>
    <p:sldId id="259" r:id="rId4"/>
    <p:sldId id="260" r:id="rId5"/>
    <p:sldId id="25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68497" autoAdjust="0"/>
  </p:normalViewPr>
  <p:slideViewPr>
    <p:cSldViewPr snapToGrid="0">
      <p:cViewPr varScale="1">
        <p:scale>
          <a:sx n="91" d="100"/>
          <a:sy n="91" d="100"/>
        </p:scale>
        <p:origin x="-120" y="-252"/>
      </p:cViewPr>
      <p:guideLst>
        <p:guide orient="horz" pos="2160"/>
        <p:guide pos="3840"/>
      </p:guideLst>
    </p:cSldViewPr>
  </p:slideViewPr>
  <p:notesTextViewPr>
    <p:cViewPr>
      <p:scale>
        <a:sx n="1" d="1"/>
        <a:sy n="1" d="1"/>
      </p:scale>
      <p:origin x="0" y="1722"/>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721D23-2CC8-4A35-9C92-63B29CD8BB53}" type="datetimeFigureOut">
              <a:rPr lang="nb-NO" smtClean="0"/>
              <a:t>09.11.2016</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797452-3CFD-4444-8D0B-B91B48604C50}" type="slidenum">
              <a:rPr lang="nb-NO" smtClean="0"/>
              <a:t>‹#›</a:t>
            </a:fld>
            <a:endParaRPr lang="nb-NO"/>
          </a:p>
        </p:txBody>
      </p:sp>
    </p:spTree>
    <p:extLst>
      <p:ext uri="{BB962C8B-B14F-4D97-AF65-F5344CB8AC3E}">
        <p14:creationId xmlns:p14="http://schemas.microsoft.com/office/powerpoint/2010/main" val="446599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err="1" smtClean="0"/>
              <a:t>You</a:t>
            </a:r>
            <a:r>
              <a:rPr lang="nb-NO" dirty="0" smtClean="0"/>
              <a:t> </a:t>
            </a:r>
            <a:r>
              <a:rPr lang="nb-NO" dirty="0" err="1" smtClean="0"/>
              <a:t>can</a:t>
            </a:r>
            <a:r>
              <a:rPr lang="nb-NO" dirty="0" smtClean="0"/>
              <a:t> </a:t>
            </a:r>
            <a:r>
              <a:rPr lang="nb-NO" dirty="0" err="1" smtClean="0"/>
              <a:t>take</a:t>
            </a:r>
            <a:r>
              <a:rPr lang="nb-NO" dirty="0" smtClean="0"/>
              <a:t> notes in </a:t>
            </a:r>
            <a:r>
              <a:rPr lang="nb-NO" dirty="0" err="1" smtClean="0"/>
              <a:t>this</a:t>
            </a:r>
            <a:r>
              <a:rPr lang="nb-NO" dirty="0" smtClean="0"/>
              <a:t> </a:t>
            </a:r>
            <a:r>
              <a:rPr lang="nb-NO" dirty="0" err="1" smtClean="0"/>
              <a:t>section</a:t>
            </a:r>
            <a:r>
              <a:rPr lang="nb-NO" dirty="0" smtClean="0"/>
              <a:t>:</a:t>
            </a:r>
            <a:endParaRPr lang="nb-NO" dirty="0"/>
          </a:p>
        </p:txBody>
      </p:sp>
      <p:sp>
        <p:nvSpPr>
          <p:cNvPr id="4" name="Plassholder for lysbildenummer 3"/>
          <p:cNvSpPr>
            <a:spLocks noGrp="1"/>
          </p:cNvSpPr>
          <p:nvPr>
            <p:ph type="sldNum" sz="quarter" idx="10"/>
          </p:nvPr>
        </p:nvSpPr>
        <p:spPr/>
        <p:txBody>
          <a:bodyPr/>
          <a:lstStyle/>
          <a:p>
            <a:fld id="{47797452-3CFD-4444-8D0B-B91B48604C50}" type="slidenum">
              <a:rPr lang="nb-NO" smtClean="0"/>
              <a:t>3</a:t>
            </a:fld>
            <a:endParaRPr lang="nb-NO"/>
          </a:p>
        </p:txBody>
      </p:sp>
    </p:spTree>
    <p:extLst>
      <p:ext uri="{BB962C8B-B14F-4D97-AF65-F5344CB8AC3E}">
        <p14:creationId xmlns:p14="http://schemas.microsoft.com/office/powerpoint/2010/main" val="423033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err="1" smtClean="0"/>
              <a:t>You</a:t>
            </a:r>
            <a:r>
              <a:rPr lang="nb-NO" dirty="0" smtClean="0"/>
              <a:t> </a:t>
            </a:r>
            <a:r>
              <a:rPr lang="nb-NO" dirty="0" err="1" smtClean="0"/>
              <a:t>can</a:t>
            </a:r>
            <a:r>
              <a:rPr lang="nb-NO" dirty="0" smtClean="0"/>
              <a:t> </a:t>
            </a:r>
            <a:r>
              <a:rPr lang="nb-NO" dirty="0" err="1" smtClean="0"/>
              <a:t>take</a:t>
            </a:r>
            <a:r>
              <a:rPr lang="nb-NO" dirty="0" smtClean="0"/>
              <a:t> notes in </a:t>
            </a:r>
            <a:r>
              <a:rPr lang="nb-NO" dirty="0" err="1" smtClean="0"/>
              <a:t>this</a:t>
            </a:r>
            <a:r>
              <a:rPr lang="nb-NO" dirty="0" smtClean="0"/>
              <a:t> </a:t>
            </a:r>
            <a:r>
              <a:rPr lang="nb-NO" dirty="0" err="1" smtClean="0"/>
              <a:t>section</a:t>
            </a:r>
            <a:r>
              <a:rPr lang="nb-NO" dirty="0" smtClean="0"/>
              <a:t>:</a:t>
            </a:r>
            <a:endParaRPr lang="nb-NO" dirty="0"/>
          </a:p>
        </p:txBody>
      </p:sp>
      <p:sp>
        <p:nvSpPr>
          <p:cNvPr id="4" name="Plassholder for lysbildenummer 3"/>
          <p:cNvSpPr>
            <a:spLocks noGrp="1"/>
          </p:cNvSpPr>
          <p:nvPr>
            <p:ph type="sldNum" sz="quarter" idx="10"/>
          </p:nvPr>
        </p:nvSpPr>
        <p:spPr/>
        <p:txBody>
          <a:bodyPr/>
          <a:lstStyle/>
          <a:p>
            <a:fld id="{47797452-3CFD-4444-8D0B-B91B48604C50}" type="slidenum">
              <a:rPr lang="nb-NO" smtClean="0"/>
              <a:t>4</a:t>
            </a:fld>
            <a:endParaRPr lang="nb-NO"/>
          </a:p>
        </p:txBody>
      </p:sp>
    </p:spTree>
    <p:extLst>
      <p:ext uri="{BB962C8B-B14F-4D97-AF65-F5344CB8AC3E}">
        <p14:creationId xmlns:p14="http://schemas.microsoft.com/office/powerpoint/2010/main" val="196731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smtClean="0"/>
              <a:t>You can take notes in this section</a:t>
            </a:r>
            <a:r>
              <a:rPr lang="nb-NO"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smtClean="0"/>
          </a:p>
          <a:p>
            <a:r>
              <a:rPr lang="nb-NO" dirty="0" smtClean="0"/>
              <a:t>Example: Accident that happend at a explosive plant. No</a:t>
            </a:r>
            <a:r>
              <a:rPr lang="nb-NO" baseline="0" dirty="0" smtClean="0"/>
              <a:t> enjuried, cost less than 1 miljon EU could come to the site the same day as the exident happend. Facieltie is willing to change there procedures. 4 different fecillities which are sparated from each other. The COE could answer at ewery question asked. They answerd about what happend and not wat was expected. </a:t>
            </a:r>
          </a:p>
          <a:p>
            <a:endParaRPr lang="nb-NO" baseline="0" dirty="0" smtClean="0"/>
          </a:p>
          <a:p>
            <a:r>
              <a:rPr lang="nb-NO" baseline="0" dirty="0" smtClean="0"/>
              <a:t>1. </a:t>
            </a:r>
            <a:r>
              <a:rPr lang="en-US" baseline="0" noProof="0" dirty="0" smtClean="0"/>
              <a:t>Training is important, access of confidence of personnel</a:t>
            </a:r>
          </a:p>
          <a:p>
            <a:endParaRPr lang="en-US" baseline="0" noProof="0" dirty="0" smtClean="0"/>
          </a:p>
          <a:p>
            <a:r>
              <a:rPr lang="en-US" baseline="0" noProof="0" dirty="0" smtClean="0"/>
              <a:t>2. Risk assessment and efficiencies  </a:t>
            </a:r>
          </a:p>
          <a:p>
            <a:endParaRPr lang="en-US" baseline="0" noProof="0" dirty="0" smtClean="0"/>
          </a:p>
          <a:p>
            <a:r>
              <a:rPr lang="en-US" baseline="0" noProof="0" dirty="0" smtClean="0"/>
              <a:t>3. The safety report is made by another company and they are maybe not aware of the SMS for the country they do this for.  </a:t>
            </a:r>
          </a:p>
          <a:p>
            <a:r>
              <a:rPr lang="en-US" baseline="0" noProof="0" dirty="0" smtClean="0"/>
              <a:t>Bigger companies hire persons for this and they are educated for this and have time to do this. Small companies, this is done in times now and then when you have time for it.</a:t>
            </a:r>
          </a:p>
          <a:p>
            <a:endParaRPr lang="nb-NO" baseline="0" dirty="0" smtClean="0"/>
          </a:p>
          <a:p>
            <a:r>
              <a:rPr lang="nb-NO" baseline="0" dirty="0" smtClean="0"/>
              <a:t>4. Operative control </a:t>
            </a:r>
          </a:p>
          <a:p>
            <a:endParaRPr lang="nb-NO" baseline="0" dirty="0" smtClean="0"/>
          </a:p>
          <a:p>
            <a:r>
              <a:rPr lang="en-US" baseline="0" dirty="0" smtClean="0"/>
              <a:t>5. List of critical equipment and elements</a:t>
            </a:r>
          </a:p>
          <a:p>
            <a:endParaRPr lang="en-US" baseline="0" dirty="0" smtClean="0"/>
          </a:p>
          <a:p>
            <a:r>
              <a:rPr lang="en-US" baseline="0" dirty="0" smtClean="0"/>
              <a:t>6. Link the critical equipment to the maintains system</a:t>
            </a:r>
          </a:p>
          <a:p>
            <a:endParaRPr lang="en-US" baseline="0" dirty="0" smtClean="0"/>
          </a:p>
          <a:p>
            <a:r>
              <a:rPr lang="en-US" baseline="0" noProof="0" dirty="0" smtClean="0"/>
              <a:t>7. Management of change, what permit do the company have for that. How do you know that you get the right product from the supplier? </a:t>
            </a:r>
          </a:p>
          <a:p>
            <a:endParaRPr lang="nb-NO" baseline="0" dirty="0" smtClean="0"/>
          </a:p>
          <a:p>
            <a:r>
              <a:rPr lang="nb-NO" baseline="0" dirty="0" smtClean="0"/>
              <a:t>8. </a:t>
            </a:r>
            <a:r>
              <a:rPr lang="en-US" baseline="0" noProof="0" dirty="0" smtClean="0"/>
              <a:t>Small companies are often not in Seveso so the have another attitude to regulations. They the need to earn money and can not follow all regulations. There are family companies and the persons working there are old and are doing explosives as they have always done. They don't know about new regulations.</a:t>
            </a:r>
          </a:p>
          <a:p>
            <a:endParaRPr lang="nb-NO" baseline="0" dirty="0" smtClean="0"/>
          </a:p>
          <a:p>
            <a:r>
              <a:rPr lang="nb-NO" baseline="0" dirty="0" smtClean="0"/>
              <a:t>9. In generall some countries have information meetings and seminars. We all need to be better!</a:t>
            </a:r>
          </a:p>
          <a:p>
            <a:endParaRPr lang="nb-NO" dirty="0" smtClean="0"/>
          </a:p>
        </p:txBody>
      </p:sp>
      <p:sp>
        <p:nvSpPr>
          <p:cNvPr id="4" name="Plassholder for lysbildenummer 3"/>
          <p:cNvSpPr>
            <a:spLocks noGrp="1"/>
          </p:cNvSpPr>
          <p:nvPr>
            <p:ph type="sldNum" sz="quarter" idx="10"/>
          </p:nvPr>
        </p:nvSpPr>
        <p:spPr/>
        <p:txBody>
          <a:bodyPr/>
          <a:lstStyle/>
          <a:p>
            <a:fld id="{47797452-3CFD-4444-8D0B-B91B48604C50}" type="slidenum">
              <a:rPr lang="nb-NO" smtClean="0"/>
              <a:t>5</a:t>
            </a:fld>
            <a:endParaRPr lang="nb-NO"/>
          </a:p>
        </p:txBody>
      </p:sp>
    </p:spTree>
    <p:extLst>
      <p:ext uri="{BB962C8B-B14F-4D97-AF65-F5344CB8AC3E}">
        <p14:creationId xmlns:p14="http://schemas.microsoft.com/office/powerpoint/2010/main" val="2646797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b-NO" smtClean="0"/>
              <a:t>Klikk for å redigere tittelstil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b-NO" smtClean="0"/>
              <a:t>Klikk for å redigere tittelstil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ncho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b-NO" smtClean="0"/>
              <a:t>Klikk for å redigere tittelstil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b-NO" smtClean="0"/>
              <a:t>Klikk for å redigere tittelstil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b-NO" smtClean="0"/>
              <a:t>Klikk for å redigere tittelstil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Break-</a:t>
            </a:r>
            <a:r>
              <a:rPr lang="nb-NO" dirty="0" err="1" smtClean="0"/>
              <a:t>out</a:t>
            </a:r>
            <a:r>
              <a:rPr lang="nb-NO" dirty="0" smtClean="0"/>
              <a:t> </a:t>
            </a:r>
            <a:r>
              <a:rPr lang="nb-NO" dirty="0" err="1" smtClean="0"/>
              <a:t>session</a:t>
            </a:r>
            <a:r>
              <a:rPr lang="nb-NO" dirty="0" smtClean="0"/>
              <a:t> 1</a:t>
            </a:r>
            <a:endParaRPr lang="nb-NO" dirty="0"/>
          </a:p>
        </p:txBody>
      </p:sp>
      <p:sp>
        <p:nvSpPr>
          <p:cNvPr id="3" name="Undertittel 2"/>
          <p:cNvSpPr>
            <a:spLocks noGrp="1"/>
          </p:cNvSpPr>
          <p:nvPr>
            <p:ph type="subTitle" idx="1"/>
          </p:nvPr>
        </p:nvSpPr>
        <p:spPr/>
        <p:txBody>
          <a:bodyPr>
            <a:normAutofit fontScale="92500" lnSpcReduction="10000"/>
          </a:bodyPr>
          <a:lstStyle/>
          <a:p>
            <a:endParaRPr lang="en-US" b="1" dirty="0" smtClean="0"/>
          </a:p>
          <a:p>
            <a:r>
              <a:rPr lang="en-US" sz="2400" b="1" dirty="0" smtClean="0"/>
              <a:t>Accidents </a:t>
            </a:r>
            <a:r>
              <a:rPr lang="en-US" sz="2400" b="1" dirty="0"/>
              <a:t>and learning from accidents </a:t>
            </a:r>
            <a:endParaRPr lang="en-US" sz="2400" b="1" dirty="0" smtClean="0"/>
          </a:p>
          <a:p>
            <a:r>
              <a:rPr lang="nb-NO" smtClean="0"/>
              <a:t>Group 4</a:t>
            </a:r>
            <a:endParaRPr lang="nb-NO" dirty="0"/>
          </a:p>
        </p:txBody>
      </p:sp>
    </p:spTree>
    <p:extLst>
      <p:ext uri="{BB962C8B-B14F-4D97-AF65-F5344CB8AC3E}">
        <p14:creationId xmlns:p14="http://schemas.microsoft.com/office/powerpoint/2010/main" val="2338938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281881" y="247593"/>
            <a:ext cx="8911687" cy="595090"/>
          </a:xfrm>
        </p:spPr>
        <p:txBody>
          <a:bodyPr>
            <a:normAutofit fontScale="90000"/>
          </a:bodyPr>
          <a:lstStyle/>
          <a:p>
            <a:r>
              <a:rPr lang="nb-NO" dirty="0" smtClean="0"/>
              <a:t>Questions for </a:t>
            </a:r>
            <a:r>
              <a:rPr lang="nb-NO" dirty="0" err="1" smtClean="0"/>
              <a:t>discussion</a:t>
            </a:r>
            <a:endParaRPr lang="nb-NO" dirty="0"/>
          </a:p>
        </p:txBody>
      </p:sp>
      <p:graphicFrame>
        <p:nvGraphicFramePr>
          <p:cNvPr id="5" name="Plassholder for innhold 4"/>
          <p:cNvGraphicFramePr>
            <a:graphicFrameLocks noGrp="1"/>
          </p:cNvGraphicFramePr>
          <p:nvPr>
            <p:ph idx="1"/>
            <p:extLst>
              <p:ext uri="{D42A27DB-BD31-4B8C-83A1-F6EECF244321}">
                <p14:modId xmlns:p14="http://schemas.microsoft.com/office/powerpoint/2010/main" val="3131234904"/>
              </p:ext>
            </p:extLst>
          </p:nvPr>
        </p:nvGraphicFramePr>
        <p:xfrm>
          <a:off x="1810871" y="842682"/>
          <a:ext cx="10263616" cy="5652116"/>
        </p:xfrm>
        <a:graphic>
          <a:graphicData uri="http://schemas.openxmlformats.org/drawingml/2006/table">
            <a:tbl>
              <a:tblPr>
                <a:tableStyleId>{5C22544A-7EE6-4342-B048-85BDC9FD1C3A}</a:tableStyleId>
              </a:tblPr>
              <a:tblGrid>
                <a:gridCol w="778061"/>
                <a:gridCol w="9485555"/>
              </a:tblGrid>
              <a:tr h="1130755">
                <a:tc>
                  <a:txBody>
                    <a:bodyPr/>
                    <a:lstStyle/>
                    <a:p>
                      <a:pPr>
                        <a:spcAft>
                          <a:spcPts val="0"/>
                        </a:spcAft>
                      </a:pPr>
                      <a:r>
                        <a:rPr lang="en-US" sz="1200" dirty="0">
                          <a:effectLst/>
                        </a:rPr>
                        <a:t>B1-1</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dirty="0">
                          <a:effectLst/>
                        </a:rPr>
                        <a:t>REPORTING:</a:t>
                      </a:r>
                      <a:endParaRPr lang="nb-NO" sz="1600" dirty="0">
                        <a:effectLst/>
                      </a:endParaRPr>
                    </a:p>
                    <a:p>
                      <a:pPr>
                        <a:spcAft>
                          <a:spcPts val="0"/>
                        </a:spcAft>
                      </a:pPr>
                      <a:r>
                        <a:rPr lang="en-US" sz="1600" dirty="0">
                          <a:effectLst/>
                        </a:rPr>
                        <a:t>Main Question: What is your legal requirement and trigger for reporting accidental initiations of explosions and pyrotechnics (and fireworks); quantity involved, consequence?</a:t>
                      </a:r>
                      <a:endParaRPr lang="nb-NO" sz="1600" dirty="0">
                        <a:effectLst/>
                      </a:endParaRPr>
                    </a:p>
                    <a:p>
                      <a:pPr marL="342900" lvl="0" indent="-342900">
                        <a:spcAft>
                          <a:spcPts val="0"/>
                        </a:spcAft>
                        <a:buFont typeface="Symbol" panose="05050102010706020507" pitchFamily="18" charset="2"/>
                        <a:buChar char=""/>
                      </a:pPr>
                      <a:r>
                        <a:rPr lang="en-US" sz="1600" dirty="0">
                          <a:effectLst/>
                        </a:rPr>
                        <a:t>How and to whom are they reported; centrally or locally?</a:t>
                      </a:r>
                      <a:endParaRPr lang="nb-NO" sz="1600" dirty="0">
                        <a:effectLst/>
                      </a:endParaRPr>
                    </a:p>
                    <a:p>
                      <a:pPr marL="342900" lvl="0" indent="-342900">
                        <a:spcAft>
                          <a:spcPts val="0"/>
                        </a:spcAft>
                        <a:buFont typeface="Symbol" panose="05050102010706020507" pitchFamily="18" charset="2"/>
                        <a:buChar char=""/>
                      </a:pPr>
                      <a:r>
                        <a:rPr lang="en-US" sz="1600" dirty="0">
                          <a:effectLst/>
                        </a:rPr>
                        <a:t>What proportion of significant incidents go unreported; i.e. reported by others such as the public?</a:t>
                      </a:r>
                      <a:endParaRPr lang="nb-NO" sz="1600" dirty="0">
                        <a:effectLst/>
                      </a:endParaRPr>
                    </a:p>
                    <a:p>
                      <a:pPr marL="342900" lvl="0" indent="-342900">
                        <a:spcAft>
                          <a:spcPts val="0"/>
                        </a:spcAft>
                        <a:buFont typeface="Symbol" panose="05050102010706020507" pitchFamily="18" charset="2"/>
                        <a:buChar char=""/>
                      </a:pPr>
                      <a:r>
                        <a:rPr lang="en-US" sz="1600" dirty="0">
                          <a:effectLst/>
                        </a:rPr>
                        <a:t>Are there differences between the explosives and the pyrotechnics/fireworks </a:t>
                      </a:r>
                      <a:r>
                        <a:rPr lang="en-US" sz="1600" dirty="0" smtClean="0">
                          <a:effectLst/>
                        </a:rPr>
                        <a:t>industries</a:t>
                      </a:r>
                      <a:r>
                        <a:rPr lang="en-US" sz="1600" dirty="0">
                          <a:effectLst/>
                        </a:rPr>
                        <a:t>?</a:t>
                      </a:r>
                      <a:endParaRPr lang="nb-NO" sz="1600" dirty="0">
                        <a:effectLst/>
                      </a:endParaRPr>
                    </a:p>
                    <a:p>
                      <a:pPr>
                        <a:spcAft>
                          <a:spcPts val="0"/>
                        </a:spcAft>
                      </a:pPr>
                      <a:r>
                        <a:rPr lang="en-GB" sz="1600" dirty="0">
                          <a:effectLst/>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1145342">
                <a:tc>
                  <a:txBody>
                    <a:bodyPr/>
                    <a:lstStyle/>
                    <a:p>
                      <a:pPr>
                        <a:spcAft>
                          <a:spcPts val="0"/>
                        </a:spcAft>
                      </a:pPr>
                      <a:r>
                        <a:rPr lang="en-US" sz="1200" dirty="0" smtClean="0">
                          <a:effectLst/>
                        </a:rPr>
                        <a:t>B1-2</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dirty="0">
                          <a:effectLst/>
                        </a:rPr>
                        <a:t>INVESTIGATION:</a:t>
                      </a:r>
                      <a:endParaRPr lang="nb-NO" sz="1600" dirty="0">
                        <a:effectLst/>
                      </a:endParaRPr>
                    </a:p>
                    <a:p>
                      <a:pPr>
                        <a:spcAft>
                          <a:spcPts val="0"/>
                        </a:spcAft>
                      </a:pPr>
                      <a:r>
                        <a:rPr lang="en-US" sz="1600" dirty="0">
                          <a:effectLst/>
                        </a:rPr>
                        <a:t>Main Question: Who investigates reported explosions; the company, your inspectors, specialists?</a:t>
                      </a:r>
                      <a:endParaRPr lang="nb-NO" sz="1600" dirty="0">
                        <a:effectLst/>
                      </a:endParaRPr>
                    </a:p>
                    <a:p>
                      <a:pPr marL="342900" lvl="0" indent="-342900">
                        <a:spcAft>
                          <a:spcPts val="0"/>
                        </a:spcAft>
                        <a:buFont typeface="Symbol" panose="05050102010706020507" pitchFamily="18" charset="2"/>
                        <a:buChar char=""/>
                      </a:pPr>
                      <a:r>
                        <a:rPr lang="en-US" sz="1600" dirty="0">
                          <a:effectLst/>
                        </a:rPr>
                        <a:t>Is there a legal obligation on companies to investigate their own explosions?</a:t>
                      </a:r>
                      <a:endParaRPr lang="nb-NO" sz="1600" dirty="0">
                        <a:effectLst/>
                      </a:endParaRPr>
                    </a:p>
                    <a:p>
                      <a:pPr marL="342900" lvl="0" indent="-342900">
                        <a:spcAft>
                          <a:spcPts val="0"/>
                        </a:spcAft>
                        <a:buFont typeface="Symbol" panose="05050102010706020507" pitchFamily="18" charset="2"/>
                        <a:buChar char=""/>
                      </a:pPr>
                      <a:r>
                        <a:rPr lang="en-US" sz="1600" dirty="0">
                          <a:effectLst/>
                        </a:rPr>
                        <a:t>Are investigations carried out independently or jointly?</a:t>
                      </a:r>
                      <a:endParaRPr lang="nb-NO" sz="1600" dirty="0">
                        <a:effectLst/>
                      </a:endParaRPr>
                    </a:p>
                    <a:p>
                      <a:pPr marL="342900" lvl="0" indent="-342900">
                        <a:spcAft>
                          <a:spcPts val="0"/>
                        </a:spcAft>
                        <a:buFont typeface="Symbol" panose="05050102010706020507" pitchFamily="18" charset="2"/>
                        <a:buChar char=""/>
                      </a:pPr>
                      <a:r>
                        <a:rPr lang="en-US" sz="1600" dirty="0">
                          <a:effectLst/>
                        </a:rPr>
                        <a:t>How are they carried out; tools, forensic investigation, technical and SMS failures?</a:t>
                      </a:r>
                      <a:endParaRPr lang="nb-NO" sz="1600" dirty="0">
                        <a:effectLst/>
                      </a:endParaRPr>
                    </a:p>
                    <a:p>
                      <a:pPr marL="342900" lvl="0" indent="-342900">
                        <a:spcAft>
                          <a:spcPts val="0"/>
                        </a:spcAft>
                        <a:buFont typeface="Symbol" panose="05050102010706020507" pitchFamily="18" charset="2"/>
                        <a:buChar char=""/>
                      </a:pPr>
                      <a:r>
                        <a:rPr lang="en-US" sz="1600" dirty="0">
                          <a:effectLst/>
                        </a:rPr>
                        <a:t>Do the investigations address underlying as well as the direct causes?</a:t>
                      </a:r>
                      <a:endParaRPr lang="nb-NO" sz="1600" dirty="0">
                        <a:effectLst/>
                      </a:endParaRPr>
                    </a:p>
                    <a:p>
                      <a:pPr>
                        <a:spcAft>
                          <a:spcPts val="0"/>
                        </a:spcAft>
                      </a:pPr>
                      <a:r>
                        <a:rPr lang="en-GB" sz="1600" dirty="0">
                          <a:effectLst/>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1750676">
                <a:tc>
                  <a:txBody>
                    <a:bodyPr/>
                    <a:lstStyle/>
                    <a:p>
                      <a:pPr>
                        <a:spcAft>
                          <a:spcPts val="0"/>
                        </a:spcAft>
                      </a:pPr>
                      <a:r>
                        <a:rPr lang="en-US" sz="1200">
                          <a:effectLst/>
                        </a:rPr>
                        <a:t>B1-3</a:t>
                      </a:r>
                      <a:endParaRPr lang="nb-NO"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b="1" dirty="0" smtClean="0">
                          <a:solidFill>
                            <a:srgbClr val="FF0000"/>
                          </a:solidFill>
                          <a:effectLst/>
                        </a:rPr>
                        <a:t>LESSONS LEARNED:</a:t>
                      </a:r>
                      <a:endParaRPr lang="nb-NO" sz="1600" b="1" dirty="0" smtClean="0">
                        <a:solidFill>
                          <a:srgbClr val="FF0000"/>
                        </a:solidFill>
                        <a:effectLst/>
                      </a:endParaRPr>
                    </a:p>
                    <a:p>
                      <a:pPr>
                        <a:spcAft>
                          <a:spcPts val="0"/>
                        </a:spcAft>
                      </a:pPr>
                      <a:r>
                        <a:rPr lang="en-US" sz="1600" b="1" dirty="0" smtClean="0">
                          <a:solidFill>
                            <a:srgbClr val="FF0000"/>
                          </a:solidFill>
                          <a:effectLst/>
                        </a:rPr>
                        <a:t>Main Question: What are the most important lessons learned from explosives and pyrotechnics incidents in your country; technical, procedural, SMS and cultural?</a:t>
                      </a:r>
                      <a:endParaRPr lang="nb-NO" sz="1600" b="1" dirty="0" smtClean="0">
                        <a:solidFill>
                          <a:srgbClr val="FF0000"/>
                        </a:solidFill>
                        <a:effectLst/>
                      </a:endParaRPr>
                    </a:p>
                    <a:p>
                      <a:pPr marL="342900" lvl="0" indent="-342900">
                        <a:spcAft>
                          <a:spcPts val="0"/>
                        </a:spcAft>
                        <a:buFont typeface="Symbol" panose="05050102010706020507" pitchFamily="18" charset="2"/>
                        <a:buChar char=""/>
                      </a:pPr>
                      <a:r>
                        <a:rPr lang="en-US" sz="1600" b="1" dirty="0" smtClean="0">
                          <a:solidFill>
                            <a:srgbClr val="FF0000"/>
                          </a:solidFill>
                          <a:effectLst/>
                        </a:rPr>
                        <a:t>What </a:t>
                      </a:r>
                      <a:r>
                        <a:rPr lang="en-US" sz="1600" b="1" dirty="0">
                          <a:solidFill>
                            <a:srgbClr val="FF0000"/>
                          </a:solidFill>
                          <a:effectLst/>
                        </a:rPr>
                        <a:t>are the lessons?</a:t>
                      </a:r>
                      <a:endParaRPr lang="nb-NO" sz="1600" b="1" dirty="0">
                        <a:solidFill>
                          <a:srgbClr val="FF0000"/>
                        </a:solidFill>
                        <a:effectLst/>
                      </a:endParaRPr>
                    </a:p>
                    <a:p>
                      <a:pPr marL="342900" lvl="0" indent="-342900">
                        <a:spcAft>
                          <a:spcPts val="0"/>
                        </a:spcAft>
                        <a:buFont typeface="Symbol" panose="05050102010706020507" pitchFamily="18" charset="2"/>
                        <a:buChar char=""/>
                      </a:pPr>
                      <a:r>
                        <a:rPr lang="en-US" sz="1600" dirty="0">
                          <a:effectLst/>
                        </a:rPr>
                        <a:t>How are these lessons shared with others; databases; company reports; safety      bulletins – company internal, industry external, regulator; across the EU?</a:t>
                      </a:r>
                      <a:endParaRPr lang="nb-NO" sz="1600" dirty="0">
                        <a:effectLst/>
                      </a:endParaRPr>
                    </a:p>
                    <a:p>
                      <a:pPr marL="342900" lvl="0" indent="-342900">
                        <a:spcAft>
                          <a:spcPts val="0"/>
                        </a:spcAft>
                        <a:buFont typeface="Symbol" panose="05050102010706020507" pitchFamily="18" charset="2"/>
                        <a:buChar char=""/>
                      </a:pPr>
                      <a:r>
                        <a:rPr lang="en-US" sz="1600" dirty="0">
                          <a:effectLst/>
                        </a:rPr>
                        <a:t>How are these bulletins and information used; training, education?</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bl>
          </a:graphicData>
        </a:graphic>
      </p:graphicFrame>
    </p:spTree>
    <p:extLst>
      <p:ext uri="{BB962C8B-B14F-4D97-AF65-F5344CB8AC3E}">
        <p14:creationId xmlns:p14="http://schemas.microsoft.com/office/powerpoint/2010/main" val="1516567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143435"/>
            <a:ext cx="8911687" cy="1488141"/>
          </a:xfrm>
        </p:spPr>
        <p:txBody>
          <a:bodyPr>
            <a:noAutofit/>
          </a:bodyPr>
          <a:lstStyle/>
          <a:p>
            <a:r>
              <a:rPr lang="nb-NO" sz="2800" dirty="0" smtClean="0"/>
              <a:t>B 1-1 Reporting </a:t>
            </a:r>
            <a:r>
              <a:rPr lang="nb-NO" sz="2000" dirty="0" smtClean="0"/>
              <a:t/>
            </a:r>
            <a:br>
              <a:rPr lang="nb-NO" sz="2000" dirty="0" smtClean="0"/>
            </a:br>
            <a:r>
              <a:rPr lang="en-US" sz="2000" dirty="0" smtClean="0"/>
              <a:t>Main </a:t>
            </a:r>
            <a:r>
              <a:rPr lang="en-US" sz="2000" dirty="0"/>
              <a:t>Question: What is your legal requirement and trigger for reporting accidental initiations of explosions and pyrotechnics (and fireworks); quantity involved, consequence?</a:t>
            </a:r>
            <a:r>
              <a:rPr lang="nb-NO" sz="2000" dirty="0"/>
              <a:t/>
            </a:r>
            <a:br>
              <a:rPr lang="nb-NO" sz="2000" dirty="0"/>
            </a:br>
            <a:endParaRPr lang="nb-NO" sz="2000" dirty="0"/>
          </a:p>
        </p:txBody>
      </p:sp>
      <p:sp>
        <p:nvSpPr>
          <p:cNvPr id="3" name="Plassholder for innhold 2"/>
          <p:cNvSpPr>
            <a:spLocks noGrp="1"/>
          </p:cNvSpPr>
          <p:nvPr>
            <p:ph idx="1"/>
          </p:nvPr>
        </p:nvSpPr>
        <p:spPr/>
        <p:txBody>
          <a:bodyPr/>
          <a:lstStyle/>
          <a:p>
            <a:endParaRPr lang="nb-NO" dirty="0" smtClean="0"/>
          </a:p>
        </p:txBody>
      </p:sp>
    </p:spTree>
    <p:extLst>
      <p:ext uri="{BB962C8B-B14F-4D97-AF65-F5344CB8AC3E}">
        <p14:creationId xmlns:p14="http://schemas.microsoft.com/office/powerpoint/2010/main" val="1585667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pPr>
              <a:spcAft>
                <a:spcPts val="0"/>
              </a:spcAft>
            </a:pPr>
            <a:r>
              <a:rPr lang="nb-NO" dirty="0" smtClean="0"/>
              <a:t>B1-2 </a:t>
            </a:r>
            <a:r>
              <a:rPr lang="nb-NO" smtClean="0"/>
              <a:t>Investigation</a:t>
            </a:r>
            <a:r>
              <a:rPr lang="nb-NO" dirty="0"/>
              <a:t/>
            </a:r>
            <a:br>
              <a:rPr lang="nb-NO" dirty="0"/>
            </a:br>
            <a:r>
              <a:rPr lang="en-US" sz="2700" dirty="0"/>
              <a:t>Main Question: Who investigates reported explosions; the company, your inspectors, specialists?</a:t>
            </a:r>
            <a:r>
              <a:rPr lang="nb-NO" sz="2700" dirty="0"/>
              <a:t/>
            </a:r>
            <a:br>
              <a:rPr lang="nb-NO" sz="2700" dirty="0"/>
            </a:br>
            <a:endParaRPr lang="nb-NO" dirty="0"/>
          </a:p>
        </p:txBody>
      </p:sp>
      <p:sp>
        <p:nvSpPr>
          <p:cNvPr id="3" name="Plassholder for innhold 2"/>
          <p:cNvSpPr>
            <a:spLocks noGrp="1"/>
          </p:cNvSpPr>
          <p:nvPr>
            <p:ph idx="1"/>
          </p:nvPr>
        </p:nvSpPr>
        <p:spPr/>
        <p:txBody>
          <a:bodyPr/>
          <a:lstStyle/>
          <a:p>
            <a:endParaRPr lang="nb-NO" dirty="0"/>
          </a:p>
        </p:txBody>
      </p:sp>
    </p:spTree>
    <p:extLst>
      <p:ext uri="{BB962C8B-B14F-4D97-AF65-F5344CB8AC3E}">
        <p14:creationId xmlns:p14="http://schemas.microsoft.com/office/powerpoint/2010/main" val="3186573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197224"/>
            <a:ext cx="8911687" cy="1707776"/>
          </a:xfrm>
        </p:spPr>
        <p:txBody>
          <a:bodyPr>
            <a:normAutofit fontScale="90000"/>
          </a:bodyPr>
          <a:lstStyle/>
          <a:p>
            <a:pPr>
              <a:spcAft>
                <a:spcPts val="0"/>
              </a:spcAft>
            </a:pPr>
            <a:r>
              <a:rPr lang="nb-NO" dirty="0" smtClean="0"/>
              <a:t>B1-3 </a:t>
            </a:r>
            <a:r>
              <a:rPr lang="nb-NO" dirty="0" err="1" smtClean="0"/>
              <a:t>Lessons</a:t>
            </a:r>
            <a:r>
              <a:rPr lang="nb-NO" dirty="0" smtClean="0"/>
              <a:t> </a:t>
            </a:r>
            <a:r>
              <a:rPr lang="nb-NO" dirty="0" err="1" smtClean="0"/>
              <a:t>Learned</a:t>
            </a:r>
            <a:r>
              <a:rPr lang="nb-NO" dirty="0" smtClean="0"/>
              <a:t> </a:t>
            </a:r>
            <a:br>
              <a:rPr lang="nb-NO" dirty="0" smtClean="0"/>
            </a:br>
            <a:r>
              <a:rPr lang="en-US" sz="2200" b="1" dirty="0" smtClean="0">
                <a:solidFill>
                  <a:srgbClr val="FF0000"/>
                </a:solidFill>
              </a:rPr>
              <a:t>Main </a:t>
            </a:r>
            <a:r>
              <a:rPr lang="en-US" sz="2200" b="1" dirty="0">
                <a:solidFill>
                  <a:srgbClr val="FF0000"/>
                </a:solidFill>
              </a:rPr>
              <a:t>Question: What are the most important lessons learned from explosives and pyrotechnics incidents in your country; technical, procedural, SMS and cultural</a:t>
            </a:r>
            <a:r>
              <a:rPr lang="en-US" sz="2200" b="1" dirty="0" smtClean="0">
                <a:solidFill>
                  <a:srgbClr val="FF0000"/>
                </a:solidFill>
              </a:rPr>
              <a:t>? </a:t>
            </a:r>
            <a:br>
              <a:rPr lang="en-US" sz="2200" b="1" dirty="0" smtClean="0">
                <a:solidFill>
                  <a:srgbClr val="FF0000"/>
                </a:solidFill>
              </a:rPr>
            </a:br>
            <a:r>
              <a:rPr lang="nb-NO" sz="2200" b="1" dirty="0">
                <a:solidFill>
                  <a:srgbClr val="FF0000"/>
                </a:solidFill>
              </a:rPr>
              <a:t/>
            </a:r>
            <a:br>
              <a:rPr lang="nb-NO" sz="2200" b="1" dirty="0">
                <a:solidFill>
                  <a:srgbClr val="FF0000"/>
                </a:solidFill>
              </a:rPr>
            </a:br>
            <a:endParaRPr lang="nb-NO" dirty="0"/>
          </a:p>
        </p:txBody>
      </p:sp>
      <p:sp>
        <p:nvSpPr>
          <p:cNvPr id="3" name="Plassholder for innhold 2"/>
          <p:cNvSpPr>
            <a:spLocks noGrp="1"/>
          </p:cNvSpPr>
          <p:nvPr>
            <p:ph idx="1"/>
          </p:nvPr>
        </p:nvSpPr>
        <p:spPr>
          <a:xfrm>
            <a:off x="1629103" y="1786759"/>
            <a:ext cx="9875509" cy="4791021"/>
          </a:xfrm>
        </p:spPr>
        <p:txBody>
          <a:bodyPr>
            <a:normAutofit fontScale="40000" lnSpcReduction="20000"/>
          </a:bodyPr>
          <a:lstStyle/>
          <a:p>
            <a:pPr marL="0" indent="0">
              <a:buNone/>
            </a:pPr>
            <a:r>
              <a:rPr lang="nb-NO" sz="4300" dirty="0" smtClean="0"/>
              <a:t>Procedural, SMS:</a:t>
            </a:r>
          </a:p>
          <a:p>
            <a:r>
              <a:rPr lang="nb-NO" sz="4300" dirty="0" smtClean="0"/>
              <a:t>1</a:t>
            </a:r>
            <a:r>
              <a:rPr lang="nb-NO" sz="4300" dirty="0"/>
              <a:t>. </a:t>
            </a:r>
            <a:r>
              <a:rPr lang="en-US" sz="4300" dirty="0" smtClean="0"/>
              <a:t>Training deficiencies, excess of </a:t>
            </a:r>
            <a:r>
              <a:rPr lang="en-US" sz="4300" dirty="0"/>
              <a:t>confidence of </a:t>
            </a:r>
            <a:r>
              <a:rPr lang="en-US" sz="4300" dirty="0" smtClean="0"/>
              <a:t>personnel</a:t>
            </a:r>
            <a:endParaRPr lang="en-US" sz="4300" dirty="0"/>
          </a:p>
          <a:p>
            <a:r>
              <a:rPr lang="en-US" sz="4300" dirty="0"/>
              <a:t>2. Risk assessment </a:t>
            </a:r>
            <a:r>
              <a:rPr lang="en-US" sz="4300" dirty="0" smtClean="0"/>
              <a:t>deficiencies; trend to outsource the safety report to external consultant (the </a:t>
            </a:r>
            <a:r>
              <a:rPr lang="en-US" sz="4300" dirty="0"/>
              <a:t>safety report is made by another company and they are maybe not aware of the SMS for the </a:t>
            </a:r>
            <a:r>
              <a:rPr lang="en-US" sz="4300" dirty="0" smtClean="0"/>
              <a:t>company) </a:t>
            </a:r>
            <a:r>
              <a:rPr lang="en-US" sz="4300" dirty="0"/>
              <a:t>they do this </a:t>
            </a:r>
            <a:r>
              <a:rPr lang="en-US" sz="4300" dirty="0" smtClean="0"/>
              <a:t>for</a:t>
            </a:r>
          </a:p>
          <a:p>
            <a:r>
              <a:rPr lang="en-US" sz="4300" dirty="0" smtClean="0"/>
              <a:t>3_ Size of companies: Bigger </a:t>
            </a:r>
            <a:r>
              <a:rPr lang="en-US" sz="4300" dirty="0"/>
              <a:t>companies </a:t>
            </a:r>
            <a:r>
              <a:rPr lang="en-US" sz="4300" dirty="0" smtClean="0"/>
              <a:t>– upper tier are better controlled and better managed, small companies-family business has very low attitude to risk mange and SMS-Small </a:t>
            </a:r>
            <a:r>
              <a:rPr lang="en-US" sz="4300" dirty="0"/>
              <a:t>companies are often not in Seveso so they have another attitude to regulations. They the need to earn money and can not follow all regulations. There are family companies and the persons working there are old and are doing explosives as they have always done. They don't know about new regulations</a:t>
            </a:r>
            <a:r>
              <a:rPr lang="en-US" sz="4300" dirty="0" smtClean="0"/>
              <a:t>.</a:t>
            </a:r>
          </a:p>
          <a:p>
            <a:r>
              <a:rPr lang="nb-NO" sz="4300" dirty="0" smtClean="0"/>
              <a:t>4</a:t>
            </a:r>
            <a:r>
              <a:rPr lang="nb-NO" sz="4300" dirty="0"/>
              <a:t>. Operative control </a:t>
            </a:r>
            <a:r>
              <a:rPr lang="nb-NO" sz="4300" dirty="0" smtClean="0"/>
              <a:t>: need to provide for a </a:t>
            </a:r>
            <a:r>
              <a:rPr lang="en-US" sz="4300" dirty="0"/>
              <a:t>l</a:t>
            </a:r>
            <a:r>
              <a:rPr lang="en-US" sz="4300" dirty="0" smtClean="0"/>
              <a:t>ist </a:t>
            </a:r>
            <a:r>
              <a:rPr lang="en-US" sz="4300" dirty="0"/>
              <a:t>of critical </a:t>
            </a:r>
            <a:r>
              <a:rPr lang="en-US" sz="4300" dirty="0" err="1" smtClean="0"/>
              <a:t>equipments</a:t>
            </a:r>
            <a:r>
              <a:rPr lang="en-US" sz="4300" dirty="0" smtClean="0"/>
              <a:t> </a:t>
            </a:r>
            <a:r>
              <a:rPr lang="en-US" sz="4300" dirty="0"/>
              <a:t>and </a:t>
            </a:r>
            <a:r>
              <a:rPr lang="en-US" sz="4300" dirty="0" smtClean="0"/>
              <a:t>elements and link </a:t>
            </a:r>
            <a:r>
              <a:rPr lang="en-US" sz="4300" dirty="0"/>
              <a:t>the critical equipment to the </a:t>
            </a:r>
            <a:r>
              <a:rPr lang="en-US" sz="4300" dirty="0" err="1" smtClean="0"/>
              <a:t>maintainance</a:t>
            </a:r>
            <a:r>
              <a:rPr lang="en-US" sz="4300" dirty="0" smtClean="0"/>
              <a:t> system-plan</a:t>
            </a:r>
            <a:endParaRPr lang="en-US" sz="4300" dirty="0"/>
          </a:p>
          <a:p>
            <a:r>
              <a:rPr lang="en-US" sz="4300" dirty="0"/>
              <a:t>7. Management of change, what permit do the company have for that. How do you know that you get the right product from the supplier? </a:t>
            </a:r>
            <a:endParaRPr lang="en-US" sz="4300" dirty="0" smtClean="0"/>
          </a:p>
          <a:p>
            <a:r>
              <a:rPr lang="en-US" sz="4300" dirty="0" smtClean="0"/>
              <a:t>Work permit: not clear procedure and not adequate </a:t>
            </a:r>
            <a:r>
              <a:rPr lang="en-US" sz="4300" dirty="0" err="1" smtClean="0"/>
              <a:t>perfomed</a:t>
            </a:r>
            <a:endParaRPr lang="nb-NO" sz="4300" dirty="0"/>
          </a:p>
          <a:p>
            <a:r>
              <a:rPr lang="nb-NO" sz="4300" dirty="0" smtClean="0"/>
              <a:t>8. </a:t>
            </a:r>
            <a:r>
              <a:rPr lang="nb-NO" sz="4300" smtClean="0"/>
              <a:t>exchange of lessons learned: </a:t>
            </a:r>
            <a:r>
              <a:rPr lang="nb-NO" sz="4300" dirty="0" smtClean="0"/>
              <a:t>In </a:t>
            </a:r>
            <a:r>
              <a:rPr lang="nb-NO" sz="4300" dirty="0"/>
              <a:t>generall some countries have information meetings and seminars. We all need to be better!</a:t>
            </a:r>
          </a:p>
          <a:p>
            <a:endParaRPr lang="nb-NO" dirty="0"/>
          </a:p>
          <a:p>
            <a:endParaRPr lang="nb-NO" dirty="0"/>
          </a:p>
        </p:txBody>
      </p:sp>
    </p:spTree>
    <p:extLst>
      <p:ext uri="{BB962C8B-B14F-4D97-AF65-F5344CB8AC3E}">
        <p14:creationId xmlns:p14="http://schemas.microsoft.com/office/powerpoint/2010/main" val="1933897651"/>
      </p:ext>
    </p:extLst>
  </p:cSld>
  <p:clrMapOvr>
    <a:masterClrMapping/>
  </p:clrMapOvr>
</p:sld>
</file>

<file path=ppt/theme/theme1.xml><?xml version="1.0" encoding="utf-8"?>
<a:theme xmlns:a="http://schemas.openxmlformats.org/drawingml/2006/main" name="Tryllestav">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90</TotalTime>
  <Words>770</Words>
  <Application>Microsoft Office PowerPoint</Application>
  <PresentationFormat>Anpassad</PresentationFormat>
  <Paragraphs>64</Paragraphs>
  <Slides>5</Slides>
  <Notes>3</Notes>
  <HiddenSlides>0</HiddenSlides>
  <MMClips>0</MMClips>
  <ScaleCrop>false</ScaleCrop>
  <HeadingPairs>
    <vt:vector size="4" baseType="variant">
      <vt:variant>
        <vt:lpstr>Tema</vt:lpstr>
      </vt:variant>
      <vt:variant>
        <vt:i4>1</vt:i4>
      </vt:variant>
      <vt:variant>
        <vt:lpstr>Bildrubriker</vt:lpstr>
      </vt:variant>
      <vt:variant>
        <vt:i4>5</vt:i4>
      </vt:variant>
    </vt:vector>
  </HeadingPairs>
  <TitlesOfParts>
    <vt:vector size="6" baseType="lpstr">
      <vt:lpstr>Tryllestav</vt:lpstr>
      <vt:lpstr>Break-out session 1</vt:lpstr>
      <vt:lpstr>Questions for discussion</vt:lpstr>
      <vt:lpstr>B 1-1 Reporting  Main Question: What is your legal requirement and trigger for reporting accidental initiations of explosions and pyrotechnics (and fireworks); quantity involved, consequence? </vt:lpstr>
      <vt:lpstr>B1-2 Investigation Main Question: Who investigates reported explosions; the company, your inspectors, specialists? </vt:lpstr>
      <vt:lpstr>B1-3 Lessons Learned  Main Question: What are the most important lessons learned from explosives and pyrotechnics incidents in your country; technical, procedural, SMS and cultural?   </vt:lpstr>
    </vt:vector>
  </TitlesOfParts>
  <Company>DSB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Break</dc:title>
  <dc:creator>Larsen, Ragnhild Gjøstein</dc:creator>
  <cp:lastModifiedBy>Jansson Agneta</cp:lastModifiedBy>
  <cp:revision>18</cp:revision>
  <dcterms:created xsi:type="dcterms:W3CDTF">2016-11-08T06:29:06Z</dcterms:created>
  <dcterms:modified xsi:type="dcterms:W3CDTF">2016-11-09T16:05:22Z</dcterms:modified>
</cp:coreProperties>
</file>