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68251" autoAdjust="0"/>
  </p:normalViewPr>
  <p:slideViewPr>
    <p:cSldViewPr snapToGrid="0">
      <p:cViewPr varScale="1">
        <p:scale>
          <a:sx n="51" d="100"/>
          <a:sy n="51" d="100"/>
        </p:scale>
        <p:origin x="11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21D23-2CC8-4A35-9C92-63B29CD8BB53}" type="datetimeFigureOut">
              <a:rPr lang="nb-NO" smtClean="0"/>
              <a:t>09.11.2016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97452-3CFD-4444-8D0B-B91B48604C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659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take</a:t>
            </a:r>
            <a:r>
              <a:rPr lang="nb-NO" dirty="0" smtClean="0"/>
              <a:t> notes in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section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97452-3CFD-4444-8D0B-B91B48604C50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033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take</a:t>
            </a:r>
            <a:r>
              <a:rPr lang="nb-NO" dirty="0" smtClean="0"/>
              <a:t> notes in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section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97452-3CFD-4444-8D0B-B91B48604C50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731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take</a:t>
            </a:r>
            <a:r>
              <a:rPr lang="nb-NO" dirty="0" smtClean="0"/>
              <a:t> notes in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section</a:t>
            </a:r>
            <a:r>
              <a:rPr lang="nb-NO" dirty="0" smtClean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Germany:</a:t>
            </a:r>
            <a:r>
              <a:rPr lang="nb-NO" baseline="0" dirty="0" smtClean="0"/>
              <a:t> </a:t>
            </a:r>
            <a:r>
              <a:rPr lang="nb-NO" baseline="0" dirty="0" err="1" smtClean="0"/>
              <a:t>national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competent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authority</a:t>
            </a:r>
            <a:r>
              <a:rPr lang="nb-NO" baseline="0" dirty="0" smtClean="0"/>
              <a:t> for </a:t>
            </a:r>
            <a:r>
              <a:rPr lang="nb-NO" baseline="0" dirty="0" err="1" smtClean="0"/>
              <a:t>classification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transport (UN </a:t>
            </a:r>
            <a:r>
              <a:rPr lang="nb-NO" baseline="0" dirty="0" err="1" smtClean="0"/>
              <a:t>orange</a:t>
            </a:r>
            <a:r>
              <a:rPr lang="nb-NO" baseline="0" dirty="0" smtClean="0"/>
              <a:t> book) and </a:t>
            </a:r>
            <a:r>
              <a:rPr lang="nb-NO" baseline="0" dirty="0" err="1" smtClean="0"/>
              <a:t>storage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group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assignment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Enschede, Kolding, Finland: Land </a:t>
            </a:r>
            <a:r>
              <a:rPr lang="nb-NO" baseline="0" dirty="0" err="1" smtClean="0"/>
              <a:t>use</a:t>
            </a:r>
            <a:r>
              <a:rPr lang="nb-NO" baseline="0" dirty="0" smtClean="0"/>
              <a:t>-planning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Waste </a:t>
            </a:r>
            <a:r>
              <a:rPr lang="nb-NO" baseline="0" dirty="0" err="1" smtClean="0"/>
              <a:t>disposal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Bulgaria: </a:t>
            </a:r>
            <a:r>
              <a:rPr lang="nb-NO" baseline="0" dirty="0" err="1" smtClean="0"/>
              <a:t>one</a:t>
            </a:r>
            <a:r>
              <a:rPr lang="nb-NO" baseline="0" dirty="0" smtClean="0"/>
              <a:t> single body </a:t>
            </a:r>
            <a:r>
              <a:rPr lang="nb-NO" baseline="0" dirty="0" err="1" smtClean="0"/>
              <a:t>who</a:t>
            </a:r>
            <a:r>
              <a:rPr lang="nb-NO" baseline="0" dirty="0" smtClean="0"/>
              <a:t> is </a:t>
            </a:r>
            <a:r>
              <a:rPr lang="nb-NO" baseline="0" dirty="0" err="1" smtClean="0"/>
              <a:t>responsible</a:t>
            </a:r>
            <a:r>
              <a:rPr lang="nb-NO" baseline="0" dirty="0" smtClean="0"/>
              <a:t> for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whole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production</a:t>
            </a:r>
            <a:r>
              <a:rPr lang="nb-NO" baseline="0" dirty="0" smtClean="0"/>
              <a:t>/</a:t>
            </a:r>
            <a:r>
              <a:rPr lang="nb-NO" baseline="0" dirty="0" err="1" smtClean="0"/>
              <a:t>disposal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chain</a:t>
            </a:r>
            <a:r>
              <a:rPr lang="nb-NO" baseline="0" dirty="0" smtClean="0"/>
              <a:t>; </a:t>
            </a:r>
            <a:r>
              <a:rPr lang="nb-NO" baseline="0" dirty="0" err="1" smtClean="0"/>
              <a:t>increase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requirements</a:t>
            </a:r>
            <a:r>
              <a:rPr lang="nb-NO" baseline="0" dirty="0" smtClean="0"/>
              <a:t> for </a:t>
            </a:r>
            <a:r>
              <a:rPr lang="nb-NO" baseline="0" dirty="0" err="1" smtClean="0"/>
              <a:t>getting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permits</a:t>
            </a:r>
            <a:r>
              <a:rPr lang="nb-NO" baseline="0" dirty="0" smtClean="0"/>
              <a:t>: </a:t>
            </a:r>
            <a:r>
              <a:rPr lang="nb-NO" baseline="0" dirty="0" err="1" smtClean="0"/>
              <a:t>reduction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sites</a:t>
            </a:r>
            <a:r>
              <a:rPr lang="nb-NO" baseline="0" dirty="0" smtClean="0"/>
              <a:t>; training and </a:t>
            </a:r>
            <a:r>
              <a:rPr lang="nb-NO" baseline="0" dirty="0" err="1" smtClean="0"/>
              <a:t>technology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Portugal: </a:t>
            </a:r>
            <a:r>
              <a:rPr lang="nb-NO" baseline="0" dirty="0" err="1" smtClean="0"/>
              <a:t>technical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review</a:t>
            </a:r>
            <a:r>
              <a:rPr lang="nb-NO" baseline="0" dirty="0" smtClean="0"/>
              <a:t>, training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Hungary</a:t>
            </a:r>
            <a:r>
              <a:rPr lang="nb-NO" baseline="0" dirty="0" smtClean="0"/>
              <a:t>: </a:t>
            </a:r>
            <a:r>
              <a:rPr lang="nb-NO" baseline="0" dirty="0" err="1" smtClean="0"/>
              <a:t>totallz</a:t>
            </a:r>
            <a:r>
              <a:rPr lang="nb-NO" baseline="0" dirty="0" smtClean="0"/>
              <a:t> illegal p&lt;</a:t>
            </a:r>
            <a:r>
              <a:rPr lang="nb-NO" baseline="0" dirty="0" err="1" smtClean="0"/>
              <a:t>rotechnical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site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storage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manufacturing</a:t>
            </a:r>
            <a:r>
              <a:rPr lang="nb-NO" baseline="0" dirty="0" smtClean="0"/>
              <a:t> at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same </a:t>
            </a:r>
            <a:r>
              <a:rPr lang="nb-NO" baseline="0" dirty="0" err="1" smtClean="0"/>
              <a:t>place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explosives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also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were</a:t>
            </a:r>
            <a:r>
              <a:rPr lang="nb-NO" baseline="0" dirty="0" smtClean="0"/>
              <a:t> present, </a:t>
            </a:r>
            <a:r>
              <a:rPr lang="nb-NO" baseline="0" dirty="0" err="1" smtClean="0"/>
              <a:t>exploded</a:t>
            </a:r>
            <a:r>
              <a:rPr lang="nb-NO" baseline="0" dirty="0" smtClean="0"/>
              <a:t> during </a:t>
            </a:r>
            <a:r>
              <a:rPr lang="nb-NO" baseline="0" dirty="0" err="1" smtClean="0"/>
              <a:t>producing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on</a:t>
            </a:r>
            <a:r>
              <a:rPr lang="nb-NO" baseline="0" dirty="0" smtClean="0"/>
              <a:t> ad-hoc </a:t>
            </a:r>
            <a:r>
              <a:rPr lang="nb-NO" baseline="0" dirty="0" err="1" smtClean="0"/>
              <a:t>way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The operator </a:t>
            </a:r>
            <a:r>
              <a:rPr lang="nb-NO" baseline="0" dirty="0" err="1" smtClean="0"/>
              <a:t>did</a:t>
            </a:r>
            <a:r>
              <a:rPr lang="nb-NO" baseline="0" dirty="0" smtClean="0"/>
              <a:t> not </a:t>
            </a:r>
            <a:r>
              <a:rPr lang="nb-NO" baseline="0" dirty="0" err="1" smtClean="0"/>
              <a:t>provide</a:t>
            </a:r>
            <a:r>
              <a:rPr lang="nb-NO" baseline="0" dirty="0" smtClean="0"/>
              <a:t> his </a:t>
            </a:r>
            <a:r>
              <a:rPr lang="nb-NO" baseline="0" dirty="0" err="1" smtClean="0"/>
              <a:t>workers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antistatic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clothes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on</a:t>
            </a:r>
            <a:r>
              <a:rPr lang="nb-NO" baseline="0" dirty="0" smtClean="0"/>
              <a:t> a </a:t>
            </a:r>
            <a:r>
              <a:rPr lang="nb-NO" baseline="0" dirty="0" err="1" smtClean="0"/>
              <a:t>storage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site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couse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explosion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was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electrostatical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ignition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The </a:t>
            </a:r>
            <a:r>
              <a:rPr lang="nb-NO" baseline="0" dirty="0" err="1" smtClean="0"/>
              <a:t>rain</a:t>
            </a:r>
            <a:r>
              <a:rPr lang="nb-NO" baseline="0" dirty="0" smtClean="0"/>
              <a:t> water </a:t>
            </a:r>
            <a:r>
              <a:rPr lang="nb-NO" baseline="0" dirty="0" err="1" smtClean="0"/>
              <a:t>could</a:t>
            </a:r>
            <a:r>
              <a:rPr lang="nb-NO" baseline="0" dirty="0" smtClean="0"/>
              <a:t> og </a:t>
            </a:r>
            <a:r>
              <a:rPr lang="nb-NO" baseline="0" dirty="0" err="1" smtClean="0"/>
              <a:t>into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storage</a:t>
            </a:r>
            <a:r>
              <a:rPr lang="nb-NO" baseline="0" dirty="0" smtClean="0"/>
              <a:t> area,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couse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was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self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ignition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The </a:t>
            </a:r>
            <a:r>
              <a:rPr lang="nb-NO" baseline="0" dirty="0" err="1" smtClean="0"/>
              <a:t>security</a:t>
            </a:r>
            <a:r>
              <a:rPr lang="nb-NO" baseline="0" dirty="0" smtClean="0"/>
              <a:t> team </a:t>
            </a:r>
            <a:r>
              <a:rPr lang="nb-NO" baseline="0" dirty="0" err="1" smtClean="0"/>
              <a:t>burned</a:t>
            </a:r>
            <a:r>
              <a:rPr lang="nb-NO" baseline="0" dirty="0" smtClean="0"/>
              <a:t> a sort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communal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wastes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after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working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hours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some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plastic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pieces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was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polluted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explosives</a:t>
            </a:r>
            <a:r>
              <a:rPr lang="nb-NO" baseline="0" dirty="0" smtClean="0"/>
              <a:t> – </a:t>
            </a:r>
            <a:r>
              <a:rPr lang="nb-NO" baseline="0" dirty="0" err="1" smtClean="0"/>
              <a:t>housekeeping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was</a:t>
            </a:r>
            <a:r>
              <a:rPr lang="nb-NO" baseline="0" dirty="0" smtClean="0"/>
              <a:t> not </a:t>
            </a:r>
            <a:r>
              <a:rPr lang="nb-NO" baseline="0" dirty="0" err="1" smtClean="0"/>
              <a:t>properlz</a:t>
            </a:r>
            <a:r>
              <a:rPr lang="nb-NO" baseline="0" dirty="0" smtClean="0"/>
              <a:t> </a:t>
            </a:r>
            <a:r>
              <a:rPr lang="nb-NO" baseline="0" dirty="0" err="1" smtClean="0"/>
              <a:t>ruled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 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97452-3CFD-4444-8D0B-B91B48604C50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6797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Break-</a:t>
            </a:r>
            <a:r>
              <a:rPr lang="nb-NO" dirty="0" err="1" smtClean="0"/>
              <a:t>out</a:t>
            </a:r>
            <a:r>
              <a:rPr lang="nb-NO" dirty="0" smtClean="0"/>
              <a:t> </a:t>
            </a:r>
            <a:r>
              <a:rPr lang="nb-NO" dirty="0" err="1" smtClean="0"/>
              <a:t>session</a:t>
            </a:r>
            <a:r>
              <a:rPr lang="nb-NO" dirty="0" smtClean="0"/>
              <a:t> 1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b="1" dirty="0" smtClean="0"/>
          </a:p>
          <a:p>
            <a:r>
              <a:rPr lang="en-US" sz="2400" b="1" dirty="0" smtClean="0"/>
              <a:t>Accidents </a:t>
            </a:r>
            <a:r>
              <a:rPr lang="en-US" sz="2400" b="1" dirty="0"/>
              <a:t>and learning from accidents </a:t>
            </a:r>
            <a:endParaRPr lang="en-US" sz="2400" b="1" dirty="0" smtClean="0"/>
          </a:p>
          <a:p>
            <a:r>
              <a:rPr lang="nb-NO" smtClean="0"/>
              <a:t>Group 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893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81881" y="247593"/>
            <a:ext cx="8911687" cy="59509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Questions for </a:t>
            </a:r>
            <a:r>
              <a:rPr lang="nb-NO" dirty="0" err="1" smtClean="0"/>
              <a:t>discussion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234904"/>
              </p:ext>
            </p:extLst>
          </p:nvPr>
        </p:nvGraphicFramePr>
        <p:xfrm>
          <a:off x="1810871" y="842682"/>
          <a:ext cx="10263616" cy="56521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8061"/>
                <a:gridCol w="9485555"/>
              </a:tblGrid>
              <a:tr h="1130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B1-1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REPORTING:</a:t>
                      </a:r>
                      <a:endParaRPr lang="nb-NO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Main Question: What is your legal requirement and trigger for reporting accidental initiations of explosions and pyrotechnics (and fireworks); quantity involved, consequence?</a:t>
                      </a:r>
                      <a:endParaRPr lang="nb-NO" sz="16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How and to whom are they reported; centrally or locally?</a:t>
                      </a:r>
                      <a:endParaRPr lang="nb-NO" sz="16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What proportion of significant incidents go unreported; i.e. reported by others such as the public?</a:t>
                      </a:r>
                      <a:endParaRPr lang="nb-NO" sz="16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Are there differences between the explosives and the pyrotechnics/fireworks </a:t>
                      </a:r>
                      <a:r>
                        <a:rPr lang="en-US" sz="1600" dirty="0" smtClean="0">
                          <a:effectLst/>
                        </a:rPr>
                        <a:t>industries</a:t>
                      </a:r>
                      <a:r>
                        <a:rPr lang="en-US" sz="1600" dirty="0">
                          <a:effectLst/>
                        </a:rPr>
                        <a:t>?</a:t>
                      </a:r>
                      <a:endParaRPr lang="nb-NO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145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B1-2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INVESTIGATION:</a:t>
                      </a:r>
                      <a:endParaRPr lang="nb-NO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Main Question: Who investigates reported explosions; the company, your inspectors, specialists?</a:t>
                      </a:r>
                      <a:endParaRPr lang="nb-NO" sz="16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Is there a legal obligation on companies to investigate their own explosions?</a:t>
                      </a:r>
                      <a:endParaRPr lang="nb-NO" sz="16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Are investigations carried out independently or jointly?</a:t>
                      </a:r>
                      <a:endParaRPr lang="nb-NO" sz="16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How are they carried out; tools, forensic investigation, technical and SMS failures?</a:t>
                      </a:r>
                      <a:endParaRPr lang="nb-NO" sz="16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Do the investigations address underlying as well as the direct causes?</a:t>
                      </a:r>
                      <a:endParaRPr lang="nb-NO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50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B1-3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LESSONS LEARNED:</a:t>
                      </a:r>
                      <a:endParaRPr lang="nb-NO" sz="16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Main Question: What are the most important lessons learned from explosives and pyrotechnics incidents in your country; technical, procedural, SMS and cultural?</a:t>
                      </a:r>
                      <a:endParaRPr lang="nb-NO" sz="16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What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are the lessons?</a:t>
                      </a:r>
                      <a:endParaRPr lang="nb-NO" sz="16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How are these lessons shared with others; databases; company reports; safety      bulletins – company internal, industry external, regulator; across the EU?</a:t>
                      </a:r>
                      <a:endParaRPr lang="nb-NO" sz="16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How are these bulletins and information used; training, education?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56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92925" y="143435"/>
            <a:ext cx="8911687" cy="1488141"/>
          </a:xfrm>
        </p:spPr>
        <p:txBody>
          <a:bodyPr>
            <a:noAutofit/>
          </a:bodyPr>
          <a:lstStyle/>
          <a:p>
            <a:r>
              <a:rPr lang="nb-NO" sz="2800" dirty="0" smtClean="0"/>
              <a:t>B 1-1 Reporting </a:t>
            </a:r>
            <a:r>
              <a:rPr lang="nb-NO" sz="2000" dirty="0" smtClean="0"/>
              <a:t/>
            </a:r>
            <a:br>
              <a:rPr lang="nb-NO" sz="2000" dirty="0" smtClean="0"/>
            </a:br>
            <a:r>
              <a:rPr lang="en-US" sz="2000" dirty="0" smtClean="0"/>
              <a:t>Main </a:t>
            </a:r>
            <a:r>
              <a:rPr lang="en-US" sz="2000" dirty="0"/>
              <a:t>Question: What is your legal requirement and trigger for reporting accidental initiations of explosions and pyrotechnics (and fireworks); quantity involved, consequence?</a:t>
            </a:r>
            <a:r>
              <a:rPr lang="nb-NO" sz="2000" dirty="0"/>
              <a:t/>
            </a:r>
            <a:br>
              <a:rPr lang="nb-NO" sz="2000" dirty="0"/>
            </a:b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58566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nb-NO" dirty="0" smtClean="0"/>
              <a:t>B1-2 </a:t>
            </a:r>
            <a:r>
              <a:rPr lang="nb-NO" dirty="0" err="1" smtClean="0"/>
              <a:t>Investigation</a:t>
            </a:r>
            <a:r>
              <a:rPr lang="nb-NO" dirty="0"/>
              <a:t/>
            </a:r>
            <a:br>
              <a:rPr lang="nb-NO" dirty="0"/>
            </a:br>
            <a:r>
              <a:rPr lang="en-US" sz="2700" dirty="0"/>
              <a:t>Main Question: Who investigates reported explosions; the company, your inspectors, specialists?</a:t>
            </a:r>
            <a:r>
              <a:rPr lang="nb-NO" sz="2700" dirty="0"/>
              <a:t/>
            </a:r>
            <a:br>
              <a:rPr lang="nb-NO" sz="2700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Police, </a:t>
            </a:r>
            <a:r>
              <a:rPr lang="nb-NO" dirty="0" err="1" smtClean="0"/>
              <a:t>inspectors</a:t>
            </a:r>
            <a:r>
              <a:rPr lang="nb-NO" dirty="0" smtClean="0"/>
              <a:t>, </a:t>
            </a:r>
            <a:r>
              <a:rPr lang="nb-NO" dirty="0" err="1" smtClean="0"/>
              <a:t>specialists</a:t>
            </a:r>
            <a:r>
              <a:rPr lang="nb-NO" dirty="0" smtClean="0"/>
              <a:t>, </a:t>
            </a:r>
            <a:r>
              <a:rPr lang="nb-NO" dirty="0" err="1" smtClean="0"/>
              <a:t>prosecuter</a:t>
            </a:r>
            <a:r>
              <a:rPr lang="nb-NO" dirty="0" smtClean="0"/>
              <a:t>, </a:t>
            </a:r>
            <a:r>
              <a:rPr lang="nb-NO" dirty="0" err="1" smtClean="0"/>
              <a:t>company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86573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92925" y="197224"/>
            <a:ext cx="8911687" cy="1707776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nb-NO" dirty="0" smtClean="0"/>
              <a:t>B1-3 </a:t>
            </a:r>
            <a:r>
              <a:rPr lang="nb-NO" dirty="0" err="1" smtClean="0"/>
              <a:t>Lessons</a:t>
            </a:r>
            <a:r>
              <a:rPr lang="nb-NO" dirty="0" smtClean="0"/>
              <a:t> </a:t>
            </a:r>
            <a:r>
              <a:rPr lang="nb-NO" dirty="0" err="1" smtClean="0"/>
              <a:t>Learned</a:t>
            </a:r>
            <a:r>
              <a:rPr lang="nb-NO" dirty="0" smtClean="0"/>
              <a:t> </a:t>
            </a:r>
            <a:br>
              <a:rPr lang="nb-NO" dirty="0" smtClean="0"/>
            </a:br>
            <a:r>
              <a:rPr lang="en-US" sz="2200" b="1" dirty="0" smtClean="0">
                <a:solidFill>
                  <a:srgbClr val="FF0000"/>
                </a:solidFill>
              </a:rPr>
              <a:t>Main </a:t>
            </a:r>
            <a:r>
              <a:rPr lang="en-US" sz="2200" b="1" dirty="0">
                <a:solidFill>
                  <a:srgbClr val="FF0000"/>
                </a:solidFill>
              </a:rPr>
              <a:t>Question: What are the most important lessons learned from explosives and pyrotechnics incidents in your country; technical, procedural, SMS and cultural</a:t>
            </a:r>
            <a:r>
              <a:rPr lang="en-US" sz="2200" b="1" dirty="0" smtClean="0">
                <a:solidFill>
                  <a:srgbClr val="FF0000"/>
                </a:solidFill>
              </a:rPr>
              <a:t>? </a:t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nb-NO" sz="2200" b="1" dirty="0">
                <a:solidFill>
                  <a:srgbClr val="FF0000"/>
                </a:solidFill>
              </a:rPr>
              <a:t/>
            </a:r>
            <a:br>
              <a:rPr lang="nb-NO" sz="2200" b="1" dirty="0">
                <a:solidFill>
                  <a:srgbClr val="FF0000"/>
                </a:solidFill>
              </a:rPr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Stricter</a:t>
            </a:r>
            <a:r>
              <a:rPr lang="nb-NO" dirty="0" smtClean="0"/>
              <a:t> </a:t>
            </a:r>
            <a:r>
              <a:rPr lang="nb-NO" dirty="0" err="1" smtClean="0"/>
              <a:t>controls</a:t>
            </a:r>
            <a:r>
              <a:rPr lang="nb-NO" dirty="0" smtClean="0"/>
              <a:t> more </a:t>
            </a:r>
            <a:r>
              <a:rPr lang="nb-NO" dirty="0" err="1" smtClean="0"/>
              <a:t>frequently</a:t>
            </a:r>
            <a:endParaRPr lang="nb-NO" dirty="0" smtClean="0"/>
          </a:p>
          <a:p>
            <a:r>
              <a:rPr lang="nb-NO" dirty="0" smtClean="0"/>
              <a:t>Training</a:t>
            </a:r>
          </a:p>
          <a:p>
            <a:r>
              <a:rPr lang="nb-NO" dirty="0" smtClean="0"/>
              <a:t>Management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endParaRPr lang="nb-NO" dirty="0" smtClean="0"/>
          </a:p>
          <a:p>
            <a:r>
              <a:rPr lang="nb-NO" dirty="0" err="1" smtClean="0"/>
              <a:t>Classification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explosives</a:t>
            </a:r>
            <a:endParaRPr lang="nb-NO" dirty="0" smtClean="0"/>
          </a:p>
          <a:p>
            <a:r>
              <a:rPr lang="nb-NO" dirty="0" err="1" smtClean="0"/>
              <a:t>Sharing</a:t>
            </a:r>
            <a:r>
              <a:rPr lang="nb-NO" dirty="0" smtClean="0"/>
              <a:t> </a:t>
            </a:r>
            <a:r>
              <a:rPr lang="nb-NO" dirty="0" err="1" smtClean="0"/>
              <a:t>through</a:t>
            </a:r>
            <a:r>
              <a:rPr lang="nb-NO" dirty="0" smtClean="0"/>
              <a:t> </a:t>
            </a:r>
            <a:r>
              <a:rPr lang="nb-NO" dirty="0" err="1" smtClean="0"/>
              <a:t>meetings</a:t>
            </a:r>
            <a:endParaRPr lang="nb-NO" dirty="0" smtClean="0"/>
          </a:p>
          <a:p>
            <a:r>
              <a:rPr lang="nb-NO" dirty="0" smtClean="0"/>
              <a:t>Product </a:t>
            </a:r>
            <a:r>
              <a:rPr lang="nb-NO" dirty="0" err="1" smtClean="0"/>
              <a:t>based</a:t>
            </a:r>
            <a:r>
              <a:rPr lang="nb-NO" dirty="0" smtClean="0"/>
              <a:t> </a:t>
            </a:r>
            <a:r>
              <a:rPr lang="nb-NO" dirty="0" err="1" smtClean="0"/>
              <a:t>inforcement</a:t>
            </a:r>
            <a:r>
              <a:rPr lang="nb-NO" dirty="0" smtClean="0"/>
              <a:t> </a:t>
            </a:r>
            <a:r>
              <a:rPr lang="nb-NO" smtClean="0"/>
              <a:t>campaigns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3897651"/>
      </p:ext>
    </p:extLst>
  </p:cSld>
  <p:clrMapOvr>
    <a:masterClrMapping/>
  </p:clrMapOvr>
</p:sld>
</file>

<file path=ppt/theme/theme1.xml><?xml version="1.0" encoding="utf-8"?>
<a:theme xmlns:a="http://schemas.openxmlformats.org/drawingml/2006/main" name="Tryllestav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</TotalTime>
  <Words>443</Words>
  <Application>Microsoft Office PowerPoint</Application>
  <PresentationFormat>Widescreen</PresentationFormat>
  <Paragraphs>52</Paragraphs>
  <Slides>5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Symbol</vt:lpstr>
      <vt:lpstr>Times New Roman</vt:lpstr>
      <vt:lpstr>Wingdings 3</vt:lpstr>
      <vt:lpstr>Tryllestav</vt:lpstr>
      <vt:lpstr>Break-out session 1</vt:lpstr>
      <vt:lpstr>Questions for discussion</vt:lpstr>
      <vt:lpstr>B 1-1 Reporting  Main Question: What is your legal requirement and trigger for reporting accidental initiations of explosions and pyrotechnics (and fireworks); quantity involved, consequence? </vt:lpstr>
      <vt:lpstr>B1-2 Investigation Main Question: Who investigates reported explosions; the company, your inspectors, specialists? </vt:lpstr>
      <vt:lpstr>B1-3 Lessons Learned  Main Question: What are the most important lessons learned from explosives and pyrotechnics incidents in your country; technical, procedural, SMS and cultural?   </vt:lpstr>
    </vt:vector>
  </TitlesOfParts>
  <Company>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</dc:title>
  <dc:creator>Larsen, Ragnhild Gjøstein</dc:creator>
  <cp:lastModifiedBy>Tandberg, Torill</cp:lastModifiedBy>
  <cp:revision>17</cp:revision>
  <dcterms:created xsi:type="dcterms:W3CDTF">2016-11-08T06:29:06Z</dcterms:created>
  <dcterms:modified xsi:type="dcterms:W3CDTF">2016-11-09T16:06:04Z</dcterms:modified>
</cp:coreProperties>
</file>