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57" r:id="rId3"/>
    <p:sldId id="259" r:id="rId4"/>
    <p:sldId id="260" r:id="rId5"/>
    <p:sldId id="258"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68251" autoAdjust="0"/>
  </p:normalViewPr>
  <p:slideViewPr>
    <p:cSldViewPr snapToGrid="0">
      <p:cViewPr varScale="1">
        <p:scale>
          <a:sx n="61" d="100"/>
          <a:sy n="61" d="100"/>
        </p:scale>
        <p:origin x="-151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21D23-2CC8-4A35-9C92-63B29CD8BB53}" type="datetimeFigureOut">
              <a:rPr lang="nb-NO" smtClean="0"/>
              <a:t>09.11.2016</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797452-3CFD-4444-8D0B-B91B48604C50}" type="slidenum">
              <a:rPr lang="nb-NO" smtClean="0"/>
              <a:t>‹nº›</a:t>
            </a:fld>
            <a:endParaRPr lang="nb-NO"/>
          </a:p>
        </p:txBody>
      </p:sp>
    </p:spTree>
    <p:extLst>
      <p:ext uri="{BB962C8B-B14F-4D97-AF65-F5344CB8AC3E}">
        <p14:creationId xmlns:p14="http://schemas.microsoft.com/office/powerpoint/2010/main" val="446599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You can take notes in this </a:t>
            </a:r>
            <a:r>
              <a:rPr lang="nb-NO" dirty="0" smtClean="0"/>
              <a:t>section:</a:t>
            </a:r>
          </a:p>
          <a:p>
            <a:endParaRPr lang="nb-NO" dirty="0" smtClean="0"/>
          </a:p>
          <a:p>
            <a:r>
              <a:rPr lang="nb-NO" dirty="0" smtClean="0"/>
              <a:t>Missfires probably</a:t>
            </a:r>
            <a:r>
              <a:rPr lang="nb-NO" baseline="0" dirty="0" smtClean="0"/>
              <a:t> are not reported.</a:t>
            </a:r>
          </a:p>
          <a:p>
            <a:r>
              <a:rPr lang="nb-NO" baseline="0" dirty="0" smtClean="0"/>
              <a:t>Accidental initiations are reported under national regulations. Countries have national regulation for establishments for quantities even under the Seveso threshold</a:t>
            </a:r>
          </a:p>
          <a:p>
            <a:endParaRPr lang="nb-NO" baseline="0" dirty="0" smtClean="0"/>
          </a:p>
          <a:p>
            <a:r>
              <a:rPr lang="nb-NO" baseline="0" dirty="0" smtClean="0"/>
              <a:t>There is a common suscpition that near misses are note reported. The proportion is the unknowned</a:t>
            </a:r>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3</a:t>
            </a:fld>
            <a:endParaRPr lang="nb-NO"/>
          </a:p>
        </p:txBody>
      </p:sp>
    </p:spTree>
    <p:extLst>
      <p:ext uri="{BB962C8B-B14F-4D97-AF65-F5344CB8AC3E}">
        <p14:creationId xmlns:p14="http://schemas.microsoft.com/office/powerpoint/2010/main" val="42303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You can take notes in this section</a:t>
            </a:r>
            <a:r>
              <a:rPr lang="nb-NO" dirty="0" smtClean="0"/>
              <a:t>:</a:t>
            </a:r>
          </a:p>
          <a:p>
            <a:endParaRPr lang="nb-NO" dirty="0" smtClean="0"/>
          </a:p>
          <a:p>
            <a:r>
              <a:rPr lang="nb-NO" dirty="0" smtClean="0"/>
              <a:t>Depends on the size of</a:t>
            </a:r>
            <a:r>
              <a:rPr lang="nb-NO" baseline="0" dirty="0" smtClean="0"/>
              <a:t> the accident. Small ones/near misses are investigated by the company.</a:t>
            </a:r>
          </a:p>
          <a:p>
            <a:r>
              <a:rPr lang="nb-NO" baseline="0" dirty="0" smtClean="0"/>
              <a:t>Police can be the competent authority for the investigation with the technical knowlodge of other authorities such as the licencing authority, or just by just the regulator authority.</a:t>
            </a:r>
          </a:p>
          <a:p>
            <a:r>
              <a:rPr lang="nb-NO" baseline="0" dirty="0" smtClean="0"/>
              <a:t>Improvements can be proposed for the company.</a:t>
            </a:r>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4</a:t>
            </a:fld>
            <a:endParaRPr lang="nb-NO"/>
          </a:p>
        </p:txBody>
      </p:sp>
    </p:spTree>
    <p:extLst>
      <p:ext uri="{BB962C8B-B14F-4D97-AF65-F5344CB8AC3E}">
        <p14:creationId xmlns:p14="http://schemas.microsoft.com/office/powerpoint/2010/main" val="196731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You can take notes in this section</a:t>
            </a:r>
            <a:r>
              <a:rPr lang="nb-NO"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smtClean="0"/>
          </a:p>
          <a:p>
            <a:endParaRPr lang="nb-NO" dirty="0" smtClean="0"/>
          </a:p>
          <a:p>
            <a:r>
              <a:rPr lang="nb-NO" dirty="0" smtClean="0"/>
              <a:t>Hazard</a:t>
            </a:r>
            <a:r>
              <a:rPr lang="nb-NO" baseline="0" dirty="0" smtClean="0"/>
              <a:t> identification </a:t>
            </a:r>
          </a:p>
          <a:p>
            <a:r>
              <a:rPr lang="nb-NO" baseline="0" dirty="0" smtClean="0"/>
              <a:t>	Access the risk</a:t>
            </a:r>
          </a:p>
          <a:p>
            <a:r>
              <a:rPr lang="nb-NO" baseline="0" dirty="0" smtClean="0"/>
              <a:t>	rik assessment is weak</a:t>
            </a:r>
          </a:p>
          <a:p>
            <a:r>
              <a:rPr lang="nb-NO" baseline="0" dirty="0" smtClean="0"/>
              <a:t>Partly technical / no t tarned to do the risk assessment</a:t>
            </a:r>
          </a:p>
          <a:p>
            <a:r>
              <a:rPr lang="nb-NO" baseline="0" dirty="0" smtClean="0"/>
              <a:t>	We have always done it like that</a:t>
            </a:r>
          </a:p>
          <a:p>
            <a:r>
              <a:rPr lang="nb-NO" baseline="0" dirty="0" smtClean="0"/>
              <a:t>No awerness of bad practices concerning also with the proper equipment</a:t>
            </a:r>
          </a:p>
          <a:p>
            <a:endParaRPr lang="nb-NO" baseline="0" dirty="0" smtClean="0"/>
          </a:p>
          <a:p>
            <a:r>
              <a:rPr lang="nb-NO" baseline="0" dirty="0" smtClean="0"/>
              <a:t>Portugal:</a:t>
            </a:r>
          </a:p>
          <a:p>
            <a:r>
              <a:rPr lang="nb-NO" baseline="0" dirty="0" smtClean="0"/>
              <a:t>Operators get confident with tasks made for liong periods</a:t>
            </a:r>
          </a:p>
          <a:p>
            <a:r>
              <a:rPr lang="nb-NO" baseline="0" dirty="0" smtClean="0"/>
              <a:t>Training is needed to fullfill the gap</a:t>
            </a:r>
          </a:p>
          <a:p>
            <a:endParaRPr lang="nb-NO" baseline="0" dirty="0" smtClean="0"/>
          </a:p>
          <a:p>
            <a:r>
              <a:rPr lang="nb-NO" baseline="0" dirty="0" smtClean="0"/>
              <a:t>Belgium</a:t>
            </a:r>
          </a:p>
          <a:p>
            <a:r>
              <a:rPr lang="nb-NO" dirty="0" smtClean="0"/>
              <a:t>Not followed rigth procedures triggered an accident</a:t>
            </a:r>
          </a:p>
          <a:p>
            <a:r>
              <a:rPr lang="nb-NO" dirty="0" smtClean="0"/>
              <a:t>Managment didn’t</a:t>
            </a:r>
            <a:r>
              <a:rPr lang="nb-NO" baseline="0" dirty="0" smtClean="0"/>
              <a:t> react to alarm  - the risk awarness become a normal practice </a:t>
            </a:r>
          </a:p>
          <a:p>
            <a:endParaRPr lang="nb-NO" baseline="0" dirty="0" smtClean="0"/>
          </a:p>
          <a:p>
            <a:r>
              <a:rPr lang="nb-NO" baseline="0" dirty="0" smtClean="0"/>
              <a:t>Finland</a:t>
            </a:r>
          </a:p>
          <a:p>
            <a:r>
              <a:rPr lang="nb-NO" baseline="0" dirty="0" smtClean="0"/>
              <a:t>No major acidents have occured, just near misses</a:t>
            </a:r>
          </a:p>
          <a:p>
            <a:r>
              <a:rPr lang="nb-NO" baseline="0" dirty="0" smtClean="0"/>
              <a:t>Lack of knowledge for causes that can trigger an acident. </a:t>
            </a:r>
          </a:p>
          <a:p>
            <a:r>
              <a:rPr lang="nb-NO" baseline="0" dirty="0" smtClean="0"/>
              <a:t>No proper training for unexpected situations</a:t>
            </a:r>
          </a:p>
          <a:p>
            <a:endParaRPr lang="nb-NO" baseline="0" dirty="0" smtClean="0"/>
          </a:p>
          <a:p>
            <a:r>
              <a:rPr lang="nb-NO" baseline="0" dirty="0" smtClean="0"/>
              <a:t>Norway</a:t>
            </a:r>
          </a:p>
          <a:p>
            <a:r>
              <a:rPr lang="nb-NO" baseline="0" dirty="0" smtClean="0"/>
              <a:t>Lack of corporate knowlage concerning the use of explosives in minning because of tipe of minerals. Its important to know if the explosives will react with the kind of soil/minerals</a:t>
            </a:r>
          </a:p>
          <a:p>
            <a:r>
              <a:rPr lang="nb-NO" dirty="0" smtClean="0"/>
              <a:t>Appropriate risk assessment have to be done so that the causes</a:t>
            </a:r>
            <a:r>
              <a:rPr lang="nb-NO" baseline="0" dirty="0" smtClean="0"/>
              <a:t> can be propper identified. All factors have to be taken in care expecially unespected ones</a:t>
            </a:r>
          </a:p>
          <a:p>
            <a:r>
              <a:rPr lang="nb-NO" baseline="0" dirty="0" smtClean="0"/>
              <a:t>Traing is not a priorety in cases where no problems have accur</a:t>
            </a:r>
          </a:p>
          <a:p>
            <a:r>
              <a:rPr lang="nb-NO" dirty="0" smtClean="0"/>
              <a:t>It’s sometimes</a:t>
            </a:r>
            <a:r>
              <a:rPr lang="nb-NO" baseline="0" dirty="0" smtClean="0"/>
              <a:t> difficult to control changes made in establishments</a:t>
            </a:r>
          </a:p>
          <a:p>
            <a:r>
              <a:rPr lang="nb-NO" baseline="0" dirty="0" smtClean="0"/>
              <a:t>Municipalities not always have in account the use of containers. </a:t>
            </a:r>
          </a:p>
          <a:p>
            <a:endParaRPr lang="nb-NO" baseline="0" dirty="0" smtClean="0"/>
          </a:p>
          <a:p>
            <a:r>
              <a:rPr lang="nb-NO" baseline="0" dirty="0" smtClean="0"/>
              <a:t>LEASSONS SHARED</a:t>
            </a:r>
          </a:p>
          <a:p>
            <a:r>
              <a:rPr lang="nb-NO" baseline="0" dirty="0" smtClean="0"/>
              <a:t>Information is spread quickly in small communities. Acidents intervein in the inspection plans. No proactive broadcast / No dissemination of the accidents</a:t>
            </a:r>
          </a:p>
          <a:p>
            <a:r>
              <a:rPr lang="nb-NO" baseline="0" dirty="0" smtClean="0"/>
              <a:t>Information about unpropper equipment that causes an accident or miss is spread. </a:t>
            </a:r>
          </a:p>
          <a:p>
            <a:r>
              <a:rPr lang="nb-NO" baseline="0" dirty="0" smtClean="0"/>
              <a:t>Does the small coutries have the enought resouces to deal with the pan european compannies and can be they updated? (may have bigger problems in pyrotechnics because of the size of the bussineses)</a:t>
            </a:r>
          </a:p>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5</a:t>
            </a:fld>
            <a:endParaRPr lang="nb-NO"/>
          </a:p>
        </p:txBody>
      </p:sp>
    </p:spTree>
    <p:extLst>
      <p:ext uri="{BB962C8B-B14F-4D97-AF65-F5344CB8AC3E}">
        <p14:creationId xmlns:p14="http://schemas.microsoft.com/office/powerpoint/2010/main" val="2646797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You can take notes in this section</a:t>
            </a:r>
            <a:r>
              <a:rPr lang="nb-NO"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smtClean="0"/>
          </a:p>
          <a:p>
            <a:endParaRPr lang="nb-NO" dirty="0" smtClean="0"/>
          </a:p>
          <a:p>
            <a:r>
              <a:rPr lang="nb-NO" dirty="0" smtClean="0"/>
              <a:t>Hazard</a:t>
            </a:r>
            <a:r>
              <a:rPr lang="nb-NO" baseline="0" dirty="0" smtClean="0"/>
              <a:t> identification </a:t>
            </a:r>
          </a:p>
          <a:p>
            <a:r>
              <a:rPr lang="nb-NO" baseline="0" dirty="0" smtClean="0"/>
              <a:t>	Access the risk</a:t>
            </a:r>
          </a:p>
          <a:p>
            <a:r>
              <a:rPr lang="nb-NO" baseline="0" dirty="0" smtClean="0"/>
              <a:t>	rik assessment is weak</a:t>
            </a:r>
          </a:p>
          <a:p>
            <a:r>
              <a:rPr lang="nb-NO" baseline="0" dirty="0" smtClean="0"/>
              <a:t>Partly technical / no t tarned to do the risk assessment</a:t>
            </a:r>
          </a:p>
          <a:p>
            <a:r>
              <a:rPr lang="nb-NO" baseline="0" dirty="0" smtClean="0"/>
              <a:t>	We have always done it like that</a:t>
            </a:r>
          </a:p>
          <a:p>
            <a:r>
              <a:rPr lang="nb-NO" baseline="0" dirty="0" smtClean="0"/>
              <a:t>No awerness of bad practices concerning also with the proper equipment</a:t>
            </a:r>
          </a:p>
          <a:p>
            <a:endParaRPr lang="nb-NO" baseline="0" dirty="0" smtClean="0"/>
          </a:p>
          <a:p>
            <a:r>
              <a:rPr lang="nb-NO" baseline="0" dirty="0" smtClean="0"/>
              <a:t>Portugal:</a:t>
            </a:r>
          </a:p>
          <a:p>
            <a:r>
              <a:rPr lang="nb-NO" baseline="0" dirty="0" smtClean="0"/>
              <a:t>Operators get confident with tasks made for liong periods</a:t>
            </a:r>
          </a:p>
          <a:p>
            <a:r>
              <a:rPr lang="nb-NO" baseline="0" dirty="0" smtClean="0"/>
              <a:t>Training is needed to fullfill the gap</a:t>
            </a:r>
          </a:p>
          <a:p>
            <a:endParaRPr lang="nb-NO" baseline="0" dirty="0" smtClean="0"/>
          </a:p>
          <a:p>
            <a:r>
              <a:rPr lang="nb-NO" baseline="0" dirty="0" smtClean="0"/>
              <a:t>Belgium</a:t>
            </a:r>
          </a:p>
          <a:p>
            <a:r>
              <a:rPr lang="nb-NO" dirty="0" smtClean="0"/>
              <a:t>Not followed rigth procedures triggered an accident</a:t>
            </a:r>
          </a:p>
          <a:p>
            <a:r>
              <a:rPr lang="nb-NO" dirty="0" smtClean="0"/>
              <a:t>Managment didn’t</a:t>
            </a:r>
            <a:r>
              <a:rPr lang="nb-NO" baseline="0" dirty="0" smtClean="0"/>
              <a:t> react to alarm  - the risk awarness become a normal practice </a:t>
            </a:r>
          </a:p>
          <a:p>
            <a:endParaRPr lang="nb-NO" baseline="0" dirty="0" smtClean="0"/>
          </a:p>
          <a:p>
            <a:r>
              <a:rPr lang="nb-NO" baseline="0" dirty="0" smtClean="0"/>
              <a:t>Finland</a:t>
            </a:r>
          </a:p>
          <a:p>
            <a:r>
              <a:rPr lang="nb-NO" baseline="0" dirty="0" smtClean="0"/>
              <a:t>No major acidents have occured, just near misses</a:t>
            </a:r>
          </a:p>
          <a:p>
            <a:r>
              <a:rPr lang="nb-NO" baseline="0" dirty="0" smtClean="0"/>
              <a:t>Lack of knowledge for causes that can trigger an acident. </a:t>
            </a:r>
          </a:p>
          <a:p>
            <a:r>
              <a:rPr lang="nb-NO" baseline="0" dirty="0" smtClean="0"/>
              <a:t>No proper training for unexpected situations</a:t>
            </a:r>
          </a:p>
          <a:p>
            <a:endParaRPr lang="nb-NO" baseline="0" dirty="0" smtClean="0"/>
          </a:p>
          <a:p>
            <a:r>
              <a:rPr lang="nb-NO" baseline="0" dirty="0" smtClean="0"/>
              <a:t>Norway</a:t>
            </a:r>
          </a:p>
          <a:p>
            <a:r>
              <a:rPr lang="nb-NO" baseline="0" dirty="0" smtClean="0"/>
              <a:t>Lack of corporate knowlage concerning the use of explosives in minning because of tipe of minerals. Its important to know if the explosives will react with the kind of soil/minerals</a:t>
            </a:r>
          </a:p>
          <a:p>
            <a:r>
              <a:rPr lang="nb-NO" dirty="0" smtClean="0"/>
              <a:t>Appropriate risk assessment have to be done so that the causes</a:t>
            </a:r>
            <a:r>
              <a:rPr lang="nb-NO" baseline="0" dirty="0" smtClean="0"/>
              <a:t> can be propper identified. All factors have to be taken in care expecially unespected ones</a:t>
            </a:r>
          </a:p>
          <a:p>
            <a:r>
              <a:rPr lang="nb-NO" baseline="0" dirty="0" smtClean="0"/>
              <a:t>Traing is not a priorety in cases where no problems have accur</a:t>
            </a:r>
          </a:p>
          <a:p>
            <a:r>
              <a:rPr lang="nb-NO" dirty="0" smtClean="0"/>
              <a:t>It’s sometimes</a:t>
            </a:r>
            <a:r>
              <a:rPr lang="nb-NO" baseline="0" dirty="0" smtClean="0"/>
              <a:t> difficult to control changes made in establishments</a:t>
            </a:r>
          </a:p>
          <a:p>
            <a:r>
              <a:rPr lang="nb-NO" baseline="0" dirty="0" smtClean="0"/>
              <a:t>Municipalities not always have in account the use of containers. </a:t>
            </a:r>
          </a:p>
          <a:p>
            <a:endParaRPr lang="nb-NO" baseline="0" dirty="0" smtClean="0"/>
          </a:p>
          <a:p>
            <a:r>
              <a:rPr lang="nb-NO" baseline="0" dirty="0" smtClean="0"/>
              <a:t>LEASSONS SHARED</a:t>
            </a:r>
          </a:p>
          <a:p>
            <a:r>
              <a:rPr lang="nb-NO" baseline="0" dirty="0" smtClean="0"/>
              <a:t>Information is spread quickly in small communities. Acidents intervein in the inspection plans. No proactive broadcast / No dissemination of the accidents</a:t>
            </a:r>
          </a:p>
          <a:p>
            <a:r>
              <a:rPr lang="nb-NO" baseline="0" dirty="0" smtClean="0"/>
              <a:t>Information about unpropper equipment that causes an accident or miss is spread. </a:t>
            </a:r>
          </a:p>
          <a:p>
            <a:r>
              <a:rPr lang="nb-NO" baseline="0" dirty="0" smtClean="0"/>
              <a:t>Does the small coutries have the enought resouces to deal with the pan european compannies and can be they updated? (may have bigger problems in pyrotechnics because of the size of the bussineses)</a:t>
            </a:r>
          </a:p>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6</a:t>
            </a:fld>
            <a:endParaRPr lang="nb-NO"/>
          </a:p>
        </p:txBody>
      </p:sp>
    </p:spTree>
    <p:extLst>
      <p:ext uri="{BB962C8B-B14F-4D97-AF65-F5344CB8AC3E}">
        <p14:creationId xmlns:p14="http://schemas.microsoft.com/office/powerpoint/2010/main" val="2646797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You can take notes in this section</a:t>
            </a:r>
            <a:r>
              <a:rPr lang="nb-NO"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smtClean="0"/>
          </a:p>
          <a:p>
            <a:endParaRPr lang="nb-NO" dirty="0" smtClean="0"/>
          </a:p>
          <a:p>
            <a:r>
              <a:rPr lang="nb-NO" dirty="0" smtClean="0"/>
              <a:t>Hazard</a:t>
            </a:r>
            <a:r>
              <a:rPr lang="nb-NO" baseline="0" dirty="0" smtClean="0"/>
              <a:t> identification </a:t>
            </a:r>
          </a:p>
          <a:p>
            <a:r>
              <a:rPr lang="nb-NO" baseline="0" dirty="0" smtClean="0"/>
              <a:t>	Access the risk</a:t>
            </a:r>
          </a:p>
          <a:p>
            <a:r>
              <a:rPr lang="nb-NO" baseline="0" dirty="0" smtClean="0"/>
              <a:t>	rik assessment is weak</a:t>
            </a:r>
          </a:p>
          <a:p>
            <a:r>
              <a:rPr lang="nb-NO" baseline="0" dirty="0" smtClean="0"/>
              <a:t>Partly technical / no t tarned to do the risk assessment</a:t>
            </a:r>
          </a:p>
          <a:p>
            <a:r>
              <a:rPr lang="nb-NO" baseline="0" dirty="0" smtClean="0"/>
              <a:t>	We have always done it like that</a:t>
            </a:r>
          </a:p>
          <a:p>
            <a:r>
              <a:rPr lang="nb-NO" baseline="0" dirty="0" smtClean="0"/>
              <a:t>No awerness of bad practices concerning also with the proper equipment</a:t>
            </a:r>
          </a:p>
          <a:p>
            <a:endParaRPr lang="nb-NO" baseline="0" dirty="0" smtClean="0"/>
          </a:p>
          <a:p>
            <a:r>
              <a:rPr lang="nb-NO" baseline="0" dirty="0" smtClean="0"/>
              <a:t>Portugal:</a:t>
            </a:r>
          </a:p>
          <a:p>
            <a:r>
              <a:rPr lang="nb-NO" baseline="0" dirty="0" smtClean="0"/>
              <a:t>Operators get confident with tasks made for liong periods</a:t>
            </a:r>
          </a:p>
          <a:p>
            <a:r>
              <a:rPr lang="nb-NO" baseline="0" dirty="0" smtClean="0"/>
              <a:t>Training is needed to fullfill the gap</a:t>
            </a:r>
          </a:p>
          <a:p>
            <a:endParaRPr lang="nb-NO" baseline="0" dirty="0" smtClean="0"/>
          </a:p>
          <a:p>
            <a:r>
              <a:rPr lang="nb-NO" baseline="0" dirty="0" smtClean="0"/>
              <a:t>Belgium</a:t>
            </a:r>
          </a:p>
          <a:p>
            <a:r>
              <a:rPr lang="nb-NO" dirty="0" smtClean="0"/>
              <a:t>Not followed rigth procedures triggered an accident</a:t>
            </a:r>
          </a:p>
          <a:p>
            <a:r>
              <a:rPr lang="nb-NO" dirty="0" smtClean="0"/>
              <a:t>Managment didn’t</a:t>
            </a:r>
            <a:r>
              <a:rPr lang="nb-NO" baseline="0" dirty="0" smtClean="0"/>
              <a:t> react to alarm  - the risk awarness become a normal practice </a:t>
            </a:r>
          </a:p>
          <a:p>
            <a:endParaRPr lang="nb-NO" baseline="0" dirty="0" smtClean="0"/>
          </a:p>
          <a:p>
            <a:r>
              <a:rPr lang="nb-NO" baseline="0" dirty="0" smtClean="0"/>
              <a:t>Finland</a:t>
            </a:r>
          </a:p>
          <a:p>
            <a:r>
              <a:rPr lang="nb-NO" baseline="0" dirty="0" smtClean="0"/>
              <a:t>No major acidents have occured, just near misses</a:t>
            </a:r>
          </a:p>
          <a:p>
            <a:r>
              <a:rPr lang="nb-NO" baseline="0" dirty="0" smtClean="0"/>
              <a:t>Lack of knowledge for causes that can trigger an acident. </a:t>
            </a:r>
          </a:p>
          <a:p>
            <a:r>
              <a:rPr lang="nb-NO" baseline="0" dirty="0" smtClean="0"/>
              <a:t>No proper training for unexpected situations</a:t>
            </a:r>
          </a:p>
          <a:p>
            <a:endParaRPr lang="nb-NO" baseline="0" dirty="0" smtClean="0"/>
          </a:p>
          <a:p>
            <a:r>
              <a:rPr lang="nb-NO" baseline="0" dirty="0" smtClean="0"/>
              <a:t>Norway</a:t>
            </a:r>
          </a:p>
          <a:p>
            <a:r>
              <a:rPr lang="nb-NO" baseline="0" dirty="0" smtClean="0"/>
              <a:t>Lack of corporate knowlage concerning the use of explosives in minning because of tipe of minerals. Its important to know if the explosives will react with the kind of soil/minerals</a:t>
            </a:r>
          </a:p>
          <a:p>
            <a:r>
              <a:rPr lang="nb-NO" dirty="0" smtClean="0"/>
              <a:t>Appropriate risk assessment have to be done so that the causes</a:t>
            </a:r>
            <a:r>
              <a:rPr lang="nb-NO" baseline="0" dirty="0" smtClean="0"/>
              <a:t> can be propper identified. All factors have to be taken in care expecially unespected ones</a:t>
            </a:r>
          </a:p>
          <a:p>
            <a:r>
              <a:rPr lang="nb-NO" baseline="0" dirty="0" smtClean="0"/>
              <a:t>Traing is not a priorety in cases where no problems have accur</a:t>
            </a:r>
          </a:p>
          <a:p>
            <a:r>
              <a:rPr lang="nb-NO" dirty="0" smtClean="0"/>
              <a:t>It’s sometimes</a:t>
            </a:r>
            <a:r>
              <a:rPr lang="nb-NO" baseline="0" dirty="0" smtClean="0"/>
              <a:t> difficult to control changes made in establishments</a:t>
            </a:r>
          </a:p>
          <a:p>
            <a:r>
              <a:rPr lang="nb-NO" baseline="0" dirty="0" smtClean="0"/>
              <a:t>Municipalities not always have in account the use of containers. </a:t>
            </a:r>
          </a:p>
          <a:p>
            <a:endParaRPr lang="nb-NO" baseline="0" dirty="0" smtClean="0"/>
          </a:p>
          <a:p>
            <a:r>
              <a:rPr lang="nb-NO" baseline="0" dirty="0" smtClean="0"/>
              <a:t>LEASSONS SHARED</a:t>
            </a:r>
          </a:p>
          <a:p>
            <a:r>
              <a:rPr lang="nb-NO" baseline="0" dirty="0" smtClean="0"/>
              <a:t>Information is spread quickly in small communities. Acidents intervein in the inspection plans. No proactive broadcast / No dissemination of the accidents</a:t>
            </a:r>
          </a:p>
          <a:p>
            <a:r>
              <a:rPr lang="nb-NO" baseline="0" dirty="0" smtClean="0"/>
              <a:t>Information about unpropper equipment that causes an accident or miss is spread. </a:t>
            </a:r>
          </a:p>
          <a:p>
            <a:r>
              <a:rPr lang="nb-NO" baseline="0" dirty="0" smtClean="0"/>
              <a:t>Does the small coutries have the enought resouces to deal with the pan european compannies and can be they updated? (may have bigger problems in pyrotechnics because of the size of the bussineses)</a:t>
            </a:r>
          </a:p>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7</a:t>
            </a:fld>
            <a:endParaRPr lang="nb-NO"/>
          </a:p>
        </p:txBody>
      </p:sp>
    </p:spTree>
    <p:extLst>
      <p:ext uri="{BB962C8B-B14F-4D97-AF65-F5344CB8AC3E}">
        <p14:creationId xmlns:p14="http://schemas.microsoft.com/office/powerpoint/2010/main" val="2646797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smtClean="0"/>
              <a:t>Klikk for å redigere tittelstil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smtClean="0"/>
              <a:t>Klikk for å redigere tittelstil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smtClean="0"/>
              <a:t>Klikk for å redigere tittelstil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Break-</a:t>
            </a:r>
            <a:r>
              <a:rPr lang="nb-NO" dirty="0" err="1" smtClean="0"/>
              <a:t>out</a:t>
            </a:r>
            <a:r>
              <a:rPr lang="nb-NO" dirty="0" smtClean="0"/>
              <a:t> </a:t>
            </a:r>
            <a:r>
              <a:rPr lang="nb-NO" dirty="0" err="1" smtClean="0"/>
              <a:t>session</a:t>
            </a:r>
            <a:r>
              <a:rPr lang="nb-NO" dirty="0" smtClean="0"/>
              <a:t> 1</a:t>
            </a:r>
            <a:endParaRPr lang="nb-NO" dirty="0"/>
          </a:p>
        </p:txBody>
      </p:sp>
      <p:sp>
        <p:nvSpPr>
          <p:cNvPr id="3" name="Undertittel 2"/>
          <p:cNvSpPr>
            <a:spLocks noGrp="1"/>
          </p:cNvSpPr>
          <p:nvPr>
            <p:ph type="subTitle" idx="1"/>
          </p:nvPr>
        </p:nvSpPr>
        <p:spPr/>
        <p:txBody>
          <a:bodyPr>
            <a:normAutofit fontScale="92500" lnSpcReduction="10000"/>
          </a:bodyPr>
          <a:lstStyle/>
          <a:p>
            <a:endParaRPr lang="en-US" b="1" dirty="0" smtClean="0"/>
          </a:p>
          <a:p>
            <a:r>
              <a:rPr lang="en-US" sz="2400" b="1" dirty="0" smtClean="0"/>
              <a:t>Accidents </a:t>
            </a:r>
            <a:r>
              <a:rPr lang="en-US" sz="2400" b="1" dirty="0"/>
              <a:t>and learning from accidents </a:t>
            </a:r>
            <a:endParaRPr lang="en-US" sz="2400" b="1" dirty="0" smtClean="0"/>
          </a:p>
          <a:p>
            <a:r>
              <a:rPr lang="nb-NO" smtClean="0"/>
              <a:t>Group 2</a:t>
            </a:r>
            <a:endParaRPr lang="nb-NO" dirty="0"/>
          </a:p>
        </p:txBody>
      </p:sp>
    </p:spTree>
    <p:extLst>
      <p:ext uri="{BB962C8B-B14F-4D97-AF65-F5344CB8AC3E}">
        <p14:creationId xmlns:p14="http://schemas.microsoft.com/office/powerpoint/2010/main" val="2338938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281881" y="247593"/>
            <a:ext cx="8911687" cy="595090"/>
          </a:xfrm>
        </p:spPr>
        <p:txBody>
          <a:bodyPr>
            <a:normAutofit fontScale="90000"/>
          </a:bodyPr>
          <a:lstStyle/>
          <a:p>
            <a:r>
              <a:rPr lang="nb-NO" dirty="0" smtClean="0"/>
              <a:t>Questions for </a:t>
            </a:r>
            <a:r>
              <a:rPr lang="nb-NO" dirty="0" err="1" smtClean="0"/>
              <a:t>discussion</a:t>
            </a:r>
            <a:endParaRPr lang="nb-NO" dirty="0"/>
          </a:p>
        </p:txBody>
      </p:sp>
      <p:graphicFrame>
        <p:nvGraphicFramePr>
          <p:cNvPr id="5" name="Plassholder for innhold 4"/>
          <p:cNvGraphicFramePr>
            <a:graphicFrameLocks noGrp="1"/>
          </p:cNvGraphicFramePr>
          <p:nvPr>
            <p:ph idx="1"/>
            <p:extLst>
              <p:ext uri="{D42A27DB-BD31-4B8C-83A1-F6EECF244321}">
                <p14:modId xmlns:p14="http://schemas.microsoft.com/office/powerpoint/2010/main" val="3131234904"/>
              </p:ext>
            </p:extLst>
          </p:nvPr>
        </p:nvGraphicFramePr>
        <p:xfrm>
          <a:off x="1810871" y="842682"/>
          <a:ext cx="10263616" cy="5652116"/>
        </p:xfrm>
        <a:graphic>
          <a:graphicData uri="http://schemas.openxmlformats.org/drawingml/2006/table">
            <a:tbl>
              <a:tblPr>
                <a:tableStyleId>{5C22544A-7EE6-4342-B048-85BDC9FD1C3A}</a:tableStyleId>
              </a:tblPr>
              <a:tblGrid>
                <a:gridCol w="778061"/>
                <a:gridCol w="9485555"/>
              </a:tblGrid>
              <a:tr h="1130755">
                <a:tc>
                  <a:txBody>
                    <a:bodyPr/>
                    <a:lstStyle/>
                    <a:p>
                      <a:pPr>
                        <a:spcAft>
                          <a:spcPts val="0"/>
                        </a:spcAft>
                      </a:pPr>
                      <a:r>
                        <a:rPr lang="en-US" sz="1200" dirty="0">
                          <a:effectLst/>
                        </a:rPr>
                        <a:t>B1-1</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dirty="0">
                          <a:effectLst/>
                        </a:rPr>
                        <a:t>REPORTING:</a:t>
                      </a:r>
                      <a:endParaRPr lang="nb-NO" sz="1600" dirty="0">
                        <a:effectLst/>
                      </a:endParaRPr>
                    </a:p>
                    <a:p>
                      <a:pPr>
                        <a:spcAft>
                          <a:spcPts val="0"/>
                        </a:spcAft>
                      </a:pPr>
                      <a:r>
                        <a:rPr lang="en-US" sz="1600" dirty="0">
                          <a:effectLst/>
                        </a:rPr>
                        <a:t>Main Question: What is your legal requirement and trigger for reporting accidental initiations of explosions and pyrotechnics (and fireworks); quantity involved, consequence?</a:t>
                      </a:r>
                      <a:endParaRPr lang="nb-NO" sz="1600" dirty="0">
                        <a:effectLst/>
                      </a:endParaRPr>
                    </a:p>
                    <a:p>
                      <a:pPr marL="342900" lvl="0" indent="-342900">
                        <a:spcAft>
                          <a:spcPts val="0"/>
                        </a:spcAft>
                        <a:buFont typeface="Symbol" panose="05050102010706020507" pitchFamily="18" charset="2"/>
                        <a:buChar char=""/>
                      </a:pPr>
                      <a:r>
                        <a:rPr lang="en-US" sz="1600" dirty="0">
                          <a:effectLst/>
                        </a:rPr>
                        <a:t>How and to whom are they reported; centrally or locally?</a:t>
                      </a:r>
                      <a:endParaRPr lang="nb-NO" sz="1600" dirty="0">
                        <a:effectLst/>
                      </a:endParaRPr>
                    </a:p>
                    <a:p>
                      <a:pPr marL="342900" lvl="0" indent="-342900">
                        <a:spcAft>
                          <a:spcPts val="0"/>
                        </a:spcAft>
                        <a:buFont typeface="Symbol" panose="05050102010706020507" pitchFamily="18" charset="2"/>
                        <a:buChar char=""/>
                      </a:pPr>
                      <a:r>
                        <a:rPr lang="en-US" sz="1600" dirty="0">
                          <a:effectLst/>
                        </a:rPr>
                        <a:t>What proportion of significant incidents go unreported; i.e. reported by others such as the public?</a:t>
                      </a:r>
                      <a:endParaRPr lang="nb-NO" sz="1600" dirty="0">
                        <a:effectLst/>
                      </a:endParaRPr>
                    </a:p>
                    <a:p>
                      <a:pPr marL="342900" lvl="0" indent="-342900">
                        <a:spcAft>
                          <a:spcPts val="0"/>
                        </a:spcAft>
                        <a:buFont typeface="Symbol" panose="05050102010706020507" pitchFamily="18" charset="2"/>
                        <a:buChar char=""/>
                      </a:pPr>
                      <a:r>
                        <a:rPr lang="en-US" sz="1600" dirty="0">
                          <a:effectLst/>
                        </a:rPr>
                        <a:t>Are there differences between the explosives and the pyrotechnics/fireworks </a:t>
                      </a:r>
                      <a:r>
                        <a:rPr lang="en-US" sz="1600" dirty="0" smtClean="0">
                          <a:effectLst/>
                        </a:rPr>
                        <a:t>industries</a:t>
                      </a:r>
                      <a:r>
                        <a:rPr lang="en-US" sz="1600" dirty="0">
                          <a:effectLst/>
                        </a:rPr>
                        <a:t>?</a:t>
                      </a:r>
                      <a:endParaRPr lang="nb-NO" sz="1600" dirty="0">
                        <a:effectLst/>
                      </a:endParaRPr>
                    </a:p>
                    <a:p>
                      <a:pPr>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1145342">
                <a:tc>
                  <a:txBody>
                    <a:bodyPr/>
                    <a:lstStyle/>
                    <a:p>
                      <a:pPr>
                        <a:spcAft>
                          <a:spcPts val="0"/>
                        </a:spcAft>
                      </a:pPr>
                      <a:r>
                        <a:rPr lang="en-US" sz="1200" dirty="0" smtClean="0">
                          <a:effectLst/>
                        </a:rPr>
                        <a:t>B1-2</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dirty="0">
                          <a:effectLst/>
                        </a:rPr>
                        <a:t>INVESTIGATION:</a:t>
                      </a:r>
                      <a:endParaRPr lang="nb-NO" sz="1600" dirty="0">
                        <a:effectLst/>
                      </a:endParaRPr>
                    </a:p>
                    <a:p>
                      <a:pPr>
                        <a:spcAft>
                          <a:spcPts val="0"/>
                        </a:spcAft>
                      </a:pPr>
                      <a:r>
                        <a:rPr lang="en-US" sz="1600" dirty="0">
                          <a:effectLst/>
                        </a:rPr>
                        <a:t>Main Question: Who investigates reported explosions; the company, your inspectors, specialists?</a:t>
                      </a:r>
                      <a:endParaRPr lang="nb-NO" sz="1600" dirty="0">
                        <a:effectLst/>
                      </a:endParaRPr>
                    </a:p>
                    <a:p>
                      <a:pPr marL="342900" lvl="0" indent="-342900">
                        <a:spcAft>
                          <a:spcPts val="0"/>
                        </a:spcAft>
                        <a:buFont typeface="Symbol" panose="05050102010706020507" pitchFamily="18" charset="2"/>
                        <a:buChar char=""/>
                      </a:pPr>
                      <a:r>
                        <a:rPr lang="en-US" sz="1600" dirty="0">
                          <a:effectLst/>
                        </a:rPr>
                        <a:t>Is there a legal obligation on companies to investigate their own explosions?</a:t>
                      </a:r>
                      <a:endParaRPr lang="nb-NO" sz="1600" dirty="0">
                        <a:effectLst/>
                      </a:endParaRPr>
                    </a:p>
                    <a:p>
                      <a:pPr marL="342900" lvl="0" indent="-342900">
                        <a:spcAft>
                          <a:spcPts val="0"/>
                        </a:spcAft>
                        <a:buFont typeface="Symbol" panose="05050102010706020507" pitchFamily="18" charset="2"/>
                        <a:buChar char=""/>
                      </a:pPr>
                      <a:r>
                        <a:rPr lang="en-US" sz="1600" dirty="0">
                          <a:effectLst/>
                        </a:rPr>
                        <a:t>Are investigations carried out independently or jointly?</a:t>
                      </a:r>
                      <a:endParaRPr lang="nb-NO" sz="1600" dirty="0">
                        <a:effectLst/>
                      </a:endParaRPr>
                    </a:p>
                    <a:p>
                      <a:pPr marL="342900" lvl="0" indent="-342900">
                        <a:spcAft>
                          <a:spcPts val="0"/>
                        </a:spcAft>
                        <a:buFont typeface="Symbol" panose="05050102010706020507" pitchFamily="18" charset="2"/>
                        <a:buChar char=""/>
                      </a:pPr>
                      <a:r>
                        <a:rPr lang="en-US" sz="1600" dirty="0">
                          <a:effectLst/>
                        </a:rPr>
                        <a:t>How are they carried out; tools, forensic investigation, technical and SMS failures?</a:t>
                      </a:r>
                      <a:endParaRPr lang="nb-NO" sz="1600" dirty="0">
                        <a:effectLst/>
                      </a:endParaRPr>
                    </a:p>
                    <a:p>
                      <a:pPr marL="342900" lvl="0" indent="-342900">
                        <a:spcAft>
                          <a:spcPts val="0"/>
                        </a:spcAft>
                        <a:buFont typeface="Symbol" panose="05050102010706020507" pitchFamily="18" charset="2"/>
                        <a:buChar char=""/>
                      </a:pPr>
                      <a:r>
                        <a:rPr lang="en-US" sz="1600" dirty="0">
                          <a:effectLst/>
                        </a:rPr>
                        <a:t>Do the investigations address underlying as well as the direct causes?</a:t>
                      </a:r>
                      <a:endParaRPr lang="nb-NO" sz="1600" dirty="0">
                        <a:effectLst/>
                      </a:endParaRPr>
                    </a:p>
                    <a:p>
                      <a:pPr>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1750676">
                <a:tc>
                  <a:txBody>
                    <a:bodyPr/>
                    <a:lstStyle/>
                    <a:p>
                      <a:pPr>
                        <a:spcAft>
                          <a:spcPts val="0"/>
                        </a:spcAft>
                      </a:pPr>
                      <a:r>
                        <a:rPr lang="en-US" sz="1200" dirty="0">
                          <a:effectLst/>
                        </a:rPr>
                        <a:t>B1-3</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b="1" dirty="0" smtClean="0">
                          <a:solidFill>
                            <a:srgbClr val="FF0000"/>
                          </a:solidFill>
                          <a:effectLst/>
                        </a:rPr>
                        <a:t>LESSONS LEARNED:</a:t>
                      </a:r>
                      <a:endParaRPr lang="nb-NO" sz="1600" b="1" dirty="0" smtClean="0">
                        <a:solidFill>
                          <a:srgbClr val="FF0000"/>
                        </a:solidFill>
                        <a:effectLst/>
                      </a:endParaRPr>
                    </a:p>
                    <a:p>
                      <a:pPr>
                        <a:spcAft>
                          <a:spcPts val="0"/>
                        </a:spcAft>
                      </a:pPr>
                      <a:r>
                        <a:rPr lang="en-US" sz="1600" b="1" dirty="0" smtClean="0">
                          <a:solidFill>
                            <a:srgbClr val="FF0000"/>
                          </a:solidFill>
                          <a:effectLst/>
                        </a:rPr>
                        <a:t>Main Question: What are the most important lessons learned from explosives and pyrotechnics incidents in your country; technical, procedural, SMS and cultural?</a:t>
                      </a:r>
                      <a:endParaRPr lang="nb-NO" sz="1600" b="1" dirty="0" smtClean="0">
                        <a:solidFill>
                          <a:srgbClr val="FF0000"/>
                        </a:solidFill>
                        <a:effectLst/>
                      </a:endParaRPr>
                    </a:p>
                    <a:p>
                      <a:pPr marL="342900" lvl="0" indent="-342900">
                        <a:spcAft>
                          <a:spcPts val="0"/>
                        </a:spcAft>
                        <a:buFont typeface="Symbol" panose="05050102010706020507" pitchFamily="18" charset="2"/>
                        <a:buChar char=""/>
                      </a:pPr>
                      <a:r>
                        <a:rPr lang="en-US" sz="1600" b="1" dirty="0" smtClean="0">
                          <a:solidFill>
                            <a:srgbClr val="FF0000"/>
                          </a:solidFill>
                          <a:effectLst/>
                        </a:rPr>
                        <a:t>What </a:t>
                      </a:r>
                      <a:r>
                        <a:rPr lang="en-US" sz="1600" b="1" dirty="0">
                          <a:solidFill>
                            <a:srgbClr val="FF0000"/>
                          </a:solidFill>
                          <a:effectLst/>
                        </a:rPr>
                        <a:t>are the lessons?</a:t>
                      </a:r>
                      <a:endParaRPr lang="nb-NO" sz="1600" b="1" dirty="0">
                        <a:solidFill>
                          <a:srgbClr val="FF0000"/>
                        </a:solidFill>
                        <a:effectLst/>
                      </a:endParaRPr>
                    </a:p>
                    <a:p>
                      <a:pPr marL="342900" lvl="0" indent="-342900">
                        <a:spcAft>
                          <a:spcPts val="0"/>
                        </a:spcAft>
                        <a:buFont typeface="Symbol" panose="05050102010706020507" pitchFamily="18" charset="2"/>
                        <a:buChar char=""/>
                      </a:pPr>
                      <a:r>
                        <a:rPr lang="en-US" sz="1600" dirty="0">
                          <a:effectLst/>
                        </a:rPr>
                        <a:t>How are these lessons shared with others; databases; company reports; safety      bulletins – company internal, industry external, regulator; across the EU?</a:t>
                      </a:r>
                      <a:endParaRPr lang="nb-NO" sz="1600" dirty="0">
                        <a:effectLst/>
                      </a:endParaRPr>
                    </a:p>
                    <a:p>
                      <a:pPr marL="342900" lvl="0" indent="-342900">
                        <a:spcAft>
                          <a:spcPts val="0"/>
                        </a:spcAft>
                        <a:buFont typeface="Symbol" panose="05050102010706020507" pitchFamily="18" charset="2"/>
                        <a:buChar char=""/>
                      </a:pPr>
                      <a:r>
                        <a:rPr lang="en-US" sz="1600" dirty="0">
                          <a:effectLst/>
                        </a:rPr>
                        <a:t>How are these bulletins and information used; training, education?</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bl>
          </a:graphicData>
        </a:graphic>
      </p:graphicFrame>
    </p:spTree>
    <p:extLst>
      <p:ext uri="{BB962C8B-B14F-4D97-AF65-F5344CB8AC3E}">
        <p14:creationId xmlns:p14="http://schemas.microsoft.com/office/powerpoint/2010/main" val="1516567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143435"/>
            <a:ext cx="8911687" cy="1488141"/>
          </a:xfrm>
        </p:spPr>
        <p:txBody>
          <a:bodyPr>
            <a:noAutofit/>
          </a:bodyPr>
          <a:lstStyle/>
          <a:p>
            <a:r>
              <a:rPr lang="nb-NO" sz="2800" dirty="0" smtClean="0"/>
              <a:t>B 1-1 Reporting </a:t>
            </a:r>
            <a:r>
              <a:rPr lang="nb-NO" sz="2000" dirty="0" smtClean="0"/>
              <a:t/>
            </a:r>
            <a:br>
              <a:rPr lang="nb-NO" sz="2000" dirty="0" smtClean="0"/>
            </a:br>
            <a:r>
              <a:rPr lang="en-US" sz="2000" dirty="0" smtClean="0"/>
              <a:t>Main </a:t>
            </a:r>
            <a:r>
              <a:rPr lang="en-US" sz="2000" dirty="0"/>
              <a:t>Question: What is your legal requirement and trigger for reporting accidental initiations of explosions and pyrotechnics (and fireworks); quantity involved, consequence?</a:t>
            </a:r>
            <a:r>
              <a:rPr lang="nb-NO" sz="2000" dirty="0"/>
              <a:t/>
            </a:r>
            <a:br>
              <a:rPr lang="nb-NO" sz="2000" dirty="0"/>
            </a:br>
            <a:endParaRPr lang="nb-NO" sz="2000" dirty="0"/>
          </a:p>
        </p:txBody>
      </p:sp>
      <p:sp>
        <p:nvSpPr>
          <p:cNvPr id="3" name="Plassholder for innhold 2"/>
          <p:cNvSpPr>
            <a:spLocks noGrp="1"/>
          </p:cNvSpPr>
          <p:nvPr>
            <p:ph idx="1"/>
          </p:nvPr>
        </p:nvSpPr>
        <p:spPr/>
        <p:txBody>
          <a:bodyPr/>
          <a:lstStyle/>
          <a:p>
            <a:r>
              <a:rPr lang="nb-NO" b="1" dirty="0"/>
              <a:t>Missfires probably are not reported.</a:t>
            </a:r>
          </a:p>
          <a:p>
            <a:r>
              <a:rPr lang="nb-NO" b="1" dirty="0"/>
              <a:t>Accidental initiations are reported under national regulations. Countries have national regulation for establishments for quantities even under the Seveso threshold</a:t>
            </a:r>
          </a:p>
          <a:p>
            <a:endParaRPr lang="nb-NO" b="1" dirty="0"/>
          </a:p>
          <a:p>
            <a:r>
              <a:rPr lang="nb-NO" b="1" dirty="0"/>
              <a:t>There is a common suscpition that near misses are note reported. The proportion is the unknowned</a:t>
            </a:r>
          </a:p>
          <a:p>
            <a:endParaRPr lang="nb-NO" dirty="0" smtClean="0"/>
          </a:p>
        </p:txBody>
      </p:sp>
    </p:spTree>
    <p:extLst>
      <p:ext uri="{BB962C8B-B14F-4D97-AF65-F5344CB8AC3E}">
        <p14:creationId xmlns:p14="http://schemas.microsoft.com/office/powerpoint/2010/main" val="1585667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pPr>
              <a:spcAft>
                <a:spcPts val="0"/>
              </a:spcAft>
            </a:pPr>
            <a:r>
              <a:rPr lang="nb-NO" dirty="0" smtClean="0"/>
              <a:t>B1-2 </a:t>
            </a:r>
            <a:r>
              <a:rPr lang="nb-NO" smtClean="0"/>
              <a:t>Investigation</a:t>
            </a:r>
            <a:r>
              <a:rPr lang="nb-NO" dirty="0"/>
              <a:t/>
            </a:r>
            <a:br>
              <a:rPr lang="nb-NO" dirty="0"/>
            </a:br>
            <a:r>
              <a:rPr lang="en-US" sz="2700" dirty="0"/>
              <a:t>Main Question: Who investigates reported explosions; the company, your inspectors, specialists?</a:t>
            </a:r>
            <a:r>
              <a:rPr lang="nb-NO" sz="2700" dirty="0"/>
              <a:t/>
            </a:r>
            <a:br>
              <a:rPr lang="nb-NO" sz="2700" dirty="0"/>
            </a:br>
            <a:endParaRPr lang="nb-NO" dirty="0"/>
          </a:p>
        </p:txBody>
      </p:sp>
      <p:sp>
        <p:nvSpPr>
          <p:cNvPr id="3" name="Plassholder for innhold 2"/>
          <p:cNvSpPr>
            <a:spLocks noGrp="1"/>
          </p:cNvSpPr>
          <p:nvPr>
            <p:ph idx="1"/>
          </p:nvPr>
        </p:nvSpPr>
        <p:spPr/>
        <p:txBody>
          <a:bodyPr/>
          <a:lstStyle/>
          <a:p>
            <a:r>
              <a:rPr lang="nb-NO" b="1" dirty="0"/>
              <a:t>Depends on the size of the accident. Small ones/near misses are investigated by the company.</a:t>
            </a:r>
          </a:p>
          <a:p>
            <a:r>
              <a:rPr lang="nb-NO" b="1" dirty="0"/>
              <a:t>Police can be the competent authority for the investigation with the technical knowlodge of other authorities such as the licencing authority, or just by just the regulator authority.</a:t>
            </a:r>
          </a:p>
          <a:p>
            <a:r>
              <a:rPr lang="nb-NO" b="1" dirty="0"/>
              <a:t>Improvements can be proposed for the company.</a:t>
            </a:r>
          </a:p>
          <a:p>
            <a:endParaRPr lang="nb-NO" b="1" dirty="0"/>
          </a:p>
        </p:txBody>
      </p:sp>
    </p:spTree>
    <p:extLst>
      <p:ext uri="{BB962C8B-B14F-4D97-AF65-F5344CB8AC3E}">
        <p14:creationId xmlns:p14="http://schemas.microsoft.com/office/powerpoint/2010/main" val="3186573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197224"/>
            <a:ext cx="8911687" cy="1707776"/>
          </a:xfrm>
        </p:spPr>
        <p:txBody>
          <a:bodyPr>
            <a:normAutofit fontScale="90000"/>
          </a:bodyPr>
          <a:lstStyle/>
          <a:p>
            <a:pPr>
              <a:spcAft>
                <a:spcPts val="0"/>
              </a:spcAft>
            </a:pPr>
            <a:r>
              <a:rPr lang="nb-NO" dirty="0" smtClean="0"/>
              <a:t>B1-3 </a:t>
            </a:r>
            <a:r>
              <a:rPr lang="nb-NO" dirty="0" err="1" smtClean="0"/>
              <a:t>Lessons</a:t>
            </a:r>
            <a:r>
              <a:rPr lang="nb-NO" dirty="0" smtClean="0"/>
              <a:t> </a:t>
            </a:r>
            <a:r>
              <a:rPr lang="nb-NO" dirty="0" err="1" smtClean="0"/>
              <a:t>Learned</a:t>
            </a:r>
            <a:r>
              <a:rPr lang="nb-NO" dirty="0" smtClean="0"/>
              <a:t> </a:t>
            </a:r>
            <a:br>
              <a:rPr lang="nb-NO" dirty="0" smtClean="0"/>
            </a:br>
            <a:r>
              <a:rPr lang="en-US" sz="2200" b="1" dirty="0" smtClean="0">
                <a:solidFill>
                  <a:srgbClr val="FF0000"/>
                </a:solidFill>
              </a:rPr>
              <a:t>Main </a:t>
            </a:r>
            <a:r>
              <a:rPr lang="en-US" sz="2200" b="1" dirty="0">
                <a:solidFill>
                  <a:srgbClr val="FF0000"/>
                </a:solidFill>
              </a:rPr>
              <a:t>Question: What are the most important lessons learned from explosives and pyrotechnics incidents in your country; technical, procedural, SMS and cultural</a:t>
            </a:r>
            <a:r>
              <a:rPr lang="en-US" sz="2200" b="1" dirty="0" smtClean="0">
                <a:solidFill>
                  <a:srgbClr val="FF0000"/>
                </a:solidFill>
              </a:rPr>
              <a:t>? </a:t>
            </a:r>
            <a:br>
              <a:rPr lang="en-US" sz="2200" b="1" dirty="0" smtClean="0">
                <a:solidFill>
                  <a:srgbClr val="FF0000"/>
                </a:solidFill>
              </a:rPr>
            </a:br>
            <a:r>
              <a:rPr lang="nb-NO" sz="2200" b="1" dirty="0">
                <a:solidFill>
                  <a:srgbClr val="FF0000"/>
                </a:solidFill>
              </a:rPr>
              <a:t/>
            </a:r>
            <a:br>
              <a:rPr lang="nb-NO" sz="2200" b="1" dirty="0">
                <a:solidFill>
                  <a:srgbClr val="FF0000"/>
                </a:solidFill>
              </a:rPr>
            </a:br>
            <a:endParaRPr lang="nb-NO" dirty="0"/>
          </a:p>
        </p:txBody>
      </p:sp>
      <p:sp>
        <p:nvSpPr>
          <p:cNvPr id="3" name="Plassholder for innhold 2"/>
          <p:cNvSpPr>
            <a:spLocks noGrp="1"/>
          </p:cNvSpPr>
          <p:nvPr>
            <p:ph idx="1"/>
          </p:nvPr>
        </p:nvSpPr>
        <p:spPr/>
        <p:txBody>
          <a:bodyPr/>
          <a:lstStyle/>
          <a:p>
            <a:r>
              <a:rPr lang="nb-NO" dirty="0"/>
              <a:t>Hazard identification </a:t>
            </a:r>
          </a:p>
          <a:p>
            <a:r>
              <a:rPr lang="nb-NO" dirty="0"/>
              <a:t>	Access the risk</a:t>
            </a:r>
          </a:p>
          <a:p>
            <a:r>
              <a:rPr lang="nb-NO" dirty="0"/>
              <a:t>	rik assessment is weak</a:t>
            </a:r>
          </a:p>
          <a:p>
            <a:r>
              <a:rPr lang="nb-NO" dirty="0"/>
              <a:t>Partly technical / no t tarned to do the risk assessment</a:t>
            </a:r>
          </a:p>
          <a:p>
            <a:r>
              <a:rPr lang="nb-NO" dirty="0"/>
              <a:t>	We have always done it like that</a:t>
            </a:r>
          </a:p>
          <a:p>
            <a:r>
              <a:rPr lang="nb-NO" dirty="0"/>
              <a:t>No awerness of bad practices concerning also with the proper equipment</a:t>
            </a:r>
          </a:p>
          <a:p>
            <a:endParaRPr lang="nb-NO" dirty="0"/>
          </a:p>
        </p:txBody>
      </p:sp>
    </p:spTree>
    <p:extLst>
      <p:ext uri="{BB962C8B-B14F-4D97-AF65-F5344CB8AC3E}">
        <p14:creationId xmlns:p14="http://schemas.microsoft.com/office/powerpoint/2010/main" val="1933897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197224"/>
            <a:ext cx="8911687" cy="1707776"/>
          </a:xfrm>
        </p:spPr>
        <p:txBody>
          <a:bodyPr>
            <a:normAutofit fontScale="90000"/>
          </a:bodyPr>
          <a:lstStyle/>
          <a:p>
            <a:pPr>
              <a:spcAft>
                <a:spcPts val="0"/>
              </a:spcAft>
            </a:pPr>
            <a:r>
              <a:rPr lang="nb-NO" dirty="0" smtClean="0"/>
              <a:t>B1-3 </a:t>
            </a:r>
            <a:r>
              <a:rPr lang="nb-NO" dirty="0" err="1" smtClean="0"/>
              <a:t>Lessons</a:t>
            </a:r>
            <a:r>
              <a:rPr lang="nb-NO" dirty="0" smtClean="0"/>
              <a:t> </a:t>
            </a:r>
            <a:r>
              <a:rPr lang="nb-NO" dirty="0" err="1" smtClean="0"/>
              <a:t>Learned</a:t>
            </a:r>
            <a:r>
              <a:rPr lang="nb-NO" dirty="0" smtClean="0"/>
              <a:t> </a:t>
            </a:r>
            <a:br>
              <a:rPr lang="nb-NO" dirty="0" smtClean="0"/>
            </a:br>
            <a:r>
              <a:rPr lang="en-US" sz="2200" b="1" dirty="0" smtClean="0">
                <a:solidFill>
                  <a:srgbClr val="FF0000"/>
                </a:solidFill>
              </a:rPr>
              <a:t>Main </a:t>
            </a:r>
            <a:r>
              <a:rPr lang="en-US" sz="2200" b="1" dirty="0">
                <a:solidFill>
                  <a:srgbClr val="FF0000"/>
                </a:solidFill>
              </a:rPr>
              <a:t>Question: What are the most important lessons learned from explosives and pyrotechnics incidents in your country; technical, procedural, SMS and cultural</a:t>
            </a:r>
            <a:r>
              <a:rPr lang="en-US" sz="2200" b="1" dirty="0" smtClean="0">
                <a:solidFill>
                  <a:srgbClr val="FF0000"/>
                </a:solidFill>
              </a:rPr>
              <a:t>? </a:t>
            </a:r>
            <a:br>
              <a:rPr lang="en-US" sz="2200" b="1" dirty="0" smtClean="0">
                <a:solidFill>
                  <a:srgbClr val="FF0000"/>
                </a:solidFill>
              </a:rPr>
            </a:br>
            <a:r>
              <a:rPr lang="nb-NO" sz="2200" b="1" dirty="0">
                <a:solidFill>
                  <a:srgbClr val="FF0000"/>
                </a:solidFill>
              </a:rPr>
              <a:t/>
            </a:r>
            <a:br>
              <a:rPr lang="nb-NO" sz="2200" b="1" dirty="0">
                <a:solidFill>
                  <a:srgbClr val="FF0000"/>
                </a:solidFill>
              </a:rPr>
            </a:br>
            <a:endParaRPr lang="nb-NO" dirty="0"/>
          </a:p>
        </p:txBody>
      </p:sp>
      <p:sp>
        <p:nvSpPr>
          <p:cNvPr id="3" name="Plassholder for innhold 2"/>
          <p:cNvSpPr>
            <a:spLocks noGrp="1"/>
          </p:cNvSpPr>
          <p:nvPr>
            <p:ph idx="1"/>
          </p:nvPr>
        </p:nvSpPr>
        <p:spPr/>
        <p:txBody>
          <a:bodyPr>
            <a:normAutofit/>
          </a:bodyPr>
          <a:lstStyle/>
          <a:p>
            <a:r>
              <a:rPr lang="nb-NO" dirty="0"/>
              <a:t>Operators get confident with tasks made for </a:t>
            </a:r>
            <a:r>
              <a:rPr lang="nb-NO" dirty="0" smtClean="0"/>
              <a:t>long </a:t>
            </a:r>
            <a:r>
              <a:rPr lang="nb-NO" dirty="0"/>
              <a:t>periods</a:t>
            </a:r>
          </a:p>
          <a:p>
            <a:r>
              <a:rPr lang="nb-NO" dirty="0"/>
              <a:t>Training is needed to fullfill the </a:t>
            </a:r>
            <a:r>
              <a:rPr lang="nb-NO" dirty="0" smtClean="0"/>
              <a:t>gap or no </a:t>
            </a:r>
            <a:r>
              <a:rPr lang="nb-NO" dirty="0"/>
              <a:t>proper training for unexpected </a:t>
            </a:r>
            <a:r>
              <a:rPr lang="nb-NO" dirty="0" smtClean="0"/>
              <a:t>situations</a:t>
            </a:r>
            <a:endParaRPr lang="nb-NO" dirty="0"/>
          </a:p>
          <a:p>
            <a:pPr marL="0" indent="0">
              <a:buNone/>
            </a:pPr>
            <a:endParaRPr lang="nb-NO" dirty="0"/>
          </a:p>
          <a:p>
            <a:r>
              <a:rPr lang="nb-NO" dirty="0"/>
              <a:t>Not </a:t>
            </a:r>
            <a:r>
              <a:rPr lang="nb-NO" dirty="0" smtClean="0"/>
              <a:t>following the rigth </a:t>
            </a:r>
            <a:r>
              <a:rPr lang="nb-NO" dirty="0"/>
              <a:t>procedures </a:t>
            </a:r>
            <a:r>
              <a:rPr lang="nb-NO" dirty="0" smtClean="0"/>
              <a:t>trigger </a:t>
            </a:r>
            <a:r>
              <a:rPr lang="nb-NO" dirty="0"/>
              <a:t>an accident</a:t>
            </a:r>
          </a:p>
          <a:p>
            <a:r>
              <a:rPr lang="nb-NO" dirty="0"/>
              <a:t>Managment didn’t react to alarm  - the risk awarness </a:t>
            </a:r>
            <a:r>
              <a:rPr lang="nb-NO" dirty="0" smtClean="0"/>
              <a:t>became </a:t>
            </a:r>
            <a:r>
              <a:rPr lang="nb-NO" dirty="0"/>
              <a:t>a normal practice </a:t>
            </a:r>
          </a:p>
          <a:p>
            <a:pPr marL="0" indent="0">
              <a:buNone/>
            </a:pPr>
            <a:endParaRPr lang="nb-NO" dirty="0"/>
          </a:p>
          <a:p>
            <a:r>
              <a:rPr lang="nb-NO" dirty="0" smtClean="0"/>
              <a:t>Lack </a:t>
            </a:r>
            <a:r>
              <a:rPr lang="nb-NO" dirty="0"/>
              <a:t>of knowledge for causes that can trigger an </a:t>
            </a:r>
            <a:r>
              <a:rPr lang="nb-NO" dirty="0" smtClean="0"/>
              <a:t>accident</a:t>
            </a:r>
            <a:r>
              <a:rPr lang="nb-NO" dirty="0"/>
              <a:t>. </a:t>
            </a:r>
          </a:p>
          <a:p>
            <a:endParaRPr lang="nb-NO" dirty="0"/>
          </a:p>
        </p:txBody>
      </p:sp>
    </p:spTree>
    <p:extLst>
      <p:ext uri="{BB962C8B-B14F-4D97-AF65-F5344CB8AC3E}">
        <p14:creationId xmlns:p14="http://schemas.microsoft.com/office/powerpoint/2010/main" val="1565614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197224"/>
            <a:ext cx="8911687" cy="1707776"/>
          </a:xfrm>
        </p:spPr>
        <p:txBody>
          <a:bodyPr>
            <a:normAutofit fontScale="90000"/>
          </a:bodyPr>
          <a:lstStyle/>
          <a:p>
            <a:pPr>
              <a:spcAft>
                <a:spcPts val="0"/>
              </a:spcAft>
            </a:pPr>
            <a:r>
              <a:rPr lang="nb-NO" dirty="0" smtClean="0"/>
              <a:t>B1-3 </a:t>
            </a:r>
            <a:r>
              <a:rPr lang="nb-NO" dirty="0" err="1" smtClean="0"/>
              <a:t>Lessons</a:t>
            </a:r>
            <a:r>
              <a:rPr lang="nb-NO" dirty="0" smtClean="0"/>
              <a:t> </a:t>
            </a:r>
            <a:r>
              <a:rPr lang="nb-NO" dirty="0" err="1" smtClean="0"/>
              <a:t>Learned</a:t>
            </a:r>
            <a:r>
              <a:rPr lang="nb-NO" dirty="0" smtClean="0"/>
              <a:t> </a:t>
            </a:r>
            <a:br>
              <a:rPr lang="nb-NO" dirty="0" smtClean="0"/>
            </a:br>
            <a:r>
              <a:rPr lang="en-US" sz="2200" b="1" dirty="0" smtClean="0">
                <a:solidFill>
                  <a:srgbClr val="FF0000"/>
                </a:solidFill>
              </a:rPr>
              <a:t>Main </a:t>
            </a:r>
            <a:r>
              <a:rPr lang="en-US" sz="2200" b="1" dirty="0">
                <a:solidFill>
                  <a:srgbClr val="FF0000"/>
                </a:solidFill>
              </a:rPr>
              <a:t>Question: What are the most important lessons learned from explosives and pyrotechnics incidents in your country; technical, procedural, SMS and cultural</a:t>
            </a:r>
            <a:r>
              <a:rPr lang="en-US" sz="2200" b="1" dirty="0" smtClean="0">
                <a:solidFill>
                  <a:srgbClr val="FF0000"/>
                </a:solidFill>
              </a:rPr>
              <a:t>? </a:t>
            </a:r>
            <a:br>
              <a:rPr lang="en-US" sz="2200" b="1" dirty="0" smtClean="0">
                <a:solidFill>
                  <a:srgbClr val="FF0000"/>
                </a:solidFill>
              </a:rPr>
            </a:br>
            <a:r>
              <a:rPr lang="nb-NO" sz="2200" b="1" dirty="0">
                <a:solidFill>
                  <a:srgbClr val="FF0000"/>
                </a:solidFill>
              </a:rPr>
              <a:t/>
            </a:r>
            <a:br>
              <a:rPr lang="nb-NO" sz="2200" b="1" dirty="0">
                <a:solidFill>
                  <a:srgbClr val="FF0000"/>
                </a:solidFill>
              </a:rPr>
            </a:br>
            <a:endParaRPr lang="nb-NO" dirty="0"/>
          </a:p>
        </p:txBody>
      </p:sp>
      <p:sp>
        <p:nvSpPr>
          <p:cNvPr id="3" name="Plassholder for innhold 2"/>
          <p:cNvSpPr>
            <a:spLocks noGrp="1"/>
          </p:cNvSpPr>
          <p:nvPr>
            <p:ph idx="1"/>
          </p:nvPr>
        </p:nvSpPr>
        <p:spPr/>
        <p:txBody>
          <a:bodyPr>
            <a:normAutofit/>
          </a:bodyPr>
          <a:lstStyle/>
          <a:p>
            <a:r>
              <a:rPr lang="nb-NO" b="1" dirty="0" smtClean="0"/>
              <a:t>Appropriate </a:t>
            </a:r>
            <a:r>
              <a:rPr lang="nb-NO" b="1" dirty="0"/>
              <a:t>risk assessment have to be done so that the causes can be </a:t>
            </a:r>
            <a:r>
              <a:rPr lang="nb-NO" b="1" dirty="0" smtClean="0"/>
              <a:t>proper </a:t>
            </a:r>
            <a:r>
              <a:rPr lang="nb-NO" b="1" dirty="0"/>
              <a:t>identified. All factors have to be taken in care expecially </a:t>
            </a:r>
            <a:r>
              <a:rPr lang="nb-NO" b="1" dirty="0" smtClean="0"/>
              <a:t>unexpected </a:t>
            </a:r>
            <a:r>
              <a:rPr lang="nb-NO" b="1" dirty="0"/>
              <a:t>ones</a:t>
            </a:r>
          </a:p>
          <a:p>
            <a:r>
              <a:rPr lang="nb-NO" b="1" dirty="0" smtClean="0"/>
              <a:t>Trainnig </a:t>
            </a:r>
            <a:r>
              <a:rPr lang="nb-NO" b="1" dirty="0"/>
              <a:t>is not a </a:t>
            </a:r>
            <a:r>
              <a:rPr lang="nb-NO" b="1" dirty="0" smtClean="0"/>
              <a:t>priorety </a:t>
            </a:r>
            <a:r>
              <a:rPr lang="nb-NO" b="1" dirty="0"/>
              <a:t>in cases where no problems have </a:t>
            </a:r>
            <a:r>
              <a:rPr lang="nb-NO" b="1" dirty="0" smtClean="0"/>
              <a:t>occured</a:t>
            </a:r>
            <a:endParaRPr lang="nb-NO" b="1" dirty="0"/>
          </a:p>
          <a:p>
            <a:r>
              <a:rPr lang="nb-NO" b="1" dirty="0" smtClean="0"/>
              <a:t>It’s </a:t>
            </a:r>
            <a:r>
              <a:rPr lang="nb-NO" b="1" dirty="0"/>
              <a:t>sometimes difficult to control changes made in establishments</a:t>
            </a:r>
          </a:p>
          <a:p>
            <a:endParaRPr lang="nb-NO" dirty="0"/>
          </a:p>
        </p:txBody>
      </p:sp>
    </p:spTree>
    <p:extLst>
      <p:ext uri="{BB962C8B-B14F-4D97-AF65-F5344CB8AC3E}">
        <p14:creationId xmlns:p14="http://schemas.microsoft.com/office/powerpoint/2010/main" val="516834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ryllestav">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85</TotalTime>
  <Words>596</Words>
  <Application>Microsoft Office PowerPoint</Application>
  <PresentationFormat>Personalizados</PresentationFormat>
  <Paragraphs>172</Paragraphs>
  <Slides>7</Slides>
  <Notes>5</Notes>
  <HiddenSlides>0</HiddenSlides>
  <MMClips>0</MMClips>
  <ScaleCrop>false</ScaleCrop>
  <HeadingPairs>
    <vt:vector size="4" baseType="variant">
      <vt:variant>
        <vt:lpstr>Tema</vt:lpstr>
      </vt:variant>
      <vt:variant>
        <vt:i4>1</vt:i4>
      </vt:variant>
      <vt:variant>
        <vt:lpstr>Títulos dos diapositivos</vt:lpstr>
      </vt:variant>
      <vt:variant>
        <vt:i4>7</vt:i4>
      </vt:variant>
    </vt:vector>
  </HeadingPairs>
  <TitlesOfParts>
    <vt:vector size="8" baseType="lpstr">
      <vt:lpstr>Tryllestav</vt:lpstr>
      <vt:lpstr>Break-out session 1</vt:lpstr>
      <vt:lpstr>Questions for discussion</vt:lpstr>
      <vt:lpstr>B 1-1 Reporting  Main Question: What is your legal requirement and trigger for reporting accidental initiations of explosions and pyrotechnics (and fireworks); quantity involved, consequence? </vt:lpstr>
      <vt:lpstr>B1-2 Investigation Main Question: Who investigates reported explosions; the company, your inspectors, specialists? </vt:lpstr>
      <vt:lpstr>B1-3 Lessons Learned  Main Question: What are the most important lessons learned from explosives and pyrotechnics incidents in your country; technical, procedural, SMS and cultural?   </vt:lpstr>
      <vt:lpstr>B1-3 Lessons Learned  Main Question: What are the most important lessons learned from explosives and pyrotechnics incidents in your country; technical, procedural, SMS and cultural?   </vt:lpstr>
      <vt:lpstr>B1-3 Lessons Learned  Main Question: What are the most important lessons learned from explosives and pyrotechnics incidents in your country; technical, procedural, SMS and cultural?   </vt:lpstr>
    </vt:vector>
  </TitlesOfParts>
  <Company>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dc:title>
  <dc:creator>Larsen, Ragnhild Gjøstein</dc:creator>
  <cp:lastModifiedBy>Tiago Sameiro</cp:lastModifiedBy>
  <cp:revision>18</cp:revision>
  <dcterms:created xsi:type="dcterms:W3CDTF">2016-11-08T06:29:06Z</dcterms:created>
  <dcterms:modified xsi:type="dcterms:W3CDTF">2016-11-09T16:07:26Z</dcterms:modified>
</cp:coreProperties>
</file>