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7"/>
  </p:notesMasterIdLst>
  <p:sldIdLst>
    <p:sldId id="256" r:id="rId2"/>
    <p:sldId id="257" r:id="rId3"/>
    <p:sldId id="259" r:id="rId4"/>
    <p:sldId id="260" r:id="rId5"/>
    <p:sldId id="258"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46536" autoAdjust="0"/>
  </p:normalViewPr>
  <p:slideViewPr>
    <p:cSldViewPr snapToGrid="0">
      <p:cViewPr>
        <p:scale>
          <a:sx n="75" d="100"/>
          <a:sy n="75" d="100"/>
        </p:scale>
        <p:origin x="-330" y="5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721D23-2CC8-4A35-9C92-63B29CD8BB53}" type="datetimeFigureOut">
              <a:rPr lang="nb-NO" smtClean="0"/>
              <a:t>09.11.2016</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797452-3CFD-4444-8D0B-B91B48604C50}" type="slidenum">
              <a:rPr lang="nb-NO" smtClean="0"/>
              <a:t>‹#›</a:t>
            </a:fld>
            <a:endParaRPr lang="nb-NO"/>
          </a:p>
        </p:txBody>
      </p:sp>
    </p:spTree>
    <p:extLst>
      <p:ext uri="{BB962C8B-B14F-4D97-AF65-F5344CB8AC3E}">
        <p14:creationId xmlns:p14="http://schemas.microsoft.com/office/powerpoint/2010/main" val="446599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You can take notes in this section</a:t>
            </a:r>
            <a:r>
              <a:rPr lang="nb-NO" dirty="0" smtClean="0"/>
              <a:t>:</a:t>
            </a:r>
          </a:p>
          <a:p>
            <a:endParaRPr lang="nb-NO" dirty="0" smtClean="0"/>
          </a:p>
          <a:p>
            <a:r>
              <a:rPr lang="nb-NO" dirty="0" smtClean="0"/>
              <a:t>Germany 100 000 Euro,</a:t>
            </a:r>
            <a:r>
              <a:rPr lang="nb-NO" baseline="0" dirty="0" smtClean="0"/>
              <a:t> environmental damage, the company inform, investgation done by independent specialist. Federal oragnizatrin for explosive BAMM</a:t>
            </a:r>
          </a:p>
          <a:p>
            <a:endParaRPr lang="nb-NO" baseline="0" dirty="0" smtClean="0"/>
          </a:p>
          <a:p>
            <a:r>
              <a:rPr lang="nb-NO" baseline="0" dirty="0" smtClean="0"/>
              <a:t>Estonia Inform fire brigade bigger events </a:t>
            </a:r>
          </a:p>
          <a:p>
            <a:r>
              <a:rPr lang="nb-NO" baseline="0" dirty="0" smtClean="0"/>
              <a:t>Smaller ones near misses by the inspection itself normal insppection legislation routine. If injuries the police.</a:t>
            </a:r>
          </a:p>
          <a:p>
            <a:endParaRPr lang="nb-NO" baseline="0" dirty="0" smtClean="0"/>
          </a:p>
          <a:p>
            <a:r>
              <a:rPr lang="nb-NO" baseline="0" dirty="0" smtClean="0"/>
              <a:t>Cyprus report under law, have to investigat it the company and the competent authorities evealuate the incident accident and if serious they investigate it too. Different competent authorities.</a:t>
            </a:r>
          </a:p>
          <a:p>
            <a:endParaRPr lang="nb-NO" baseline="0" dirty="0" smtClean="0"/>
          </a:p>
          <a:p>
            <a:r>
              <a:rPr lang="nb-NO" baseline="0" dirty="0" smtClean="0"/>
              <a:t>Norway we have the Seveso requirements but smaller incidents each company has an olbigation a system of reporting and analyzing incidents and near accidents report what is going to be done to prevent an incident like this. Big incident will be examined by DSB. Drevja report initiated and written by DSB.</a:t>
            </a:r>
          </a:p>
          <a:p>
            <a:endParaRPr lang="nb-NO" baseline="0" dirty="0" smtClean="0"/>
          </a:p>
          <a:p>
            <a:r>
              <a:rPr lang="nb-NO" baseline="0" dirty="0" smtClean="0"/>
              <a:t>Belgium all incindents accidents must be reported and investigated. Rhe company must investigate itself on law forl abour safety. If explosive authority investigate. Explosive legislation authorities have to investigate.</a:t>
            </a:r>
          </a:p>
          <a:p>
            <a:endParaRPr lang="nb-NO" baseline="0" dirty="0" smtClean="0"/>
          </a:p>
          <a:p>
            <a:r>
              <a:rPr lang="nb-NO" baseline="0" dirty="0" smtClean="0"/>
              <a:t>Netherlands labour inspection has to investigate, reagardin explosive environmewnt company and if big authority. Also independent explosive board can investigate. Police and prosecutors usually ask for expertise in the inspections.</a:t>
            </a:r>
          </a:p>
          <a:p>
            <a:endParaRPr lang="nb-NO" baseline="0" dirty="0" smtClean="0"/>
          </a:p>
          <a:p>
            <a:r>
              <a:rPr lang="nb-NO" baseline="0" dirty="0" smtClean="0"/>
              <a:t>Sweden, labour inspection, police... Reporting major accidents to MSB</a:t>
            </a:r>
            <a:endParaRPr lang="nb-NO" dirty="0"/>
          </a:p>
        </p:txBody>
      </p:sp>
      <p:sp>
        <p:nvSpPr>
          <p:cNvPr id="4" name="Plassholder for lysbildenummer 3"/>
          <p:cNvSpPr>
            <a:spLocks noGrp="1"/>
          </p:cNvSpPr>
          <p:nvPr>
            <p:ph type="sldNum" sz="quarter" idx="10"/>
          </p:nvPr>
        </p:nvSpPr>
        <p:spPr/>
        <p:txBody>
          <a:bodyPr/>
          <a:lstStyle/>
          <a:p>
            <a:fld id="{47797452-3CFD-4444-8D0B-B91B48604C50}" type="slidenum">
              <a:rPr lang="nb-NO" smtClean="0"/>
              <a:t>3</a:t>
            </a:fld>
            <a:endParaRPr lang="nb-NO"/>
          </a:p>
        </p:txBody>
      </p:sp>
    </p:spTree>
    <p:extLst>
      <p:ext uri="{BB962C8B-B14F-4D97-AF65-F5344CB8AC3E}">
        <p14:creationId xmlns:p14="http://schemas.microsoft.com/office/powerpoint/2010/main" val="423033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err="1" smtClean="0"/>
              <a:t>You</a:t>
            </a:r>
            <a:r>
              <a:rPr lang="nb-NO" dirty="0" smtClean="0"/>
              <a:t> </a:t>
            </a:r>
            <a:r>
              <a:rPr lang="nb-NO" dirty="0" err="1" smtClean="0"/>
              <a:t>can</a:t>
            </a:r>
            <a:r>
              <a:rPr lang="nb-NO" dirty="0" smtClean="0"/>
              <a:t> </a:t>
            </a:r>
            <a:r>
              <a:rPr lang="nb-NO" dirty="0" err="1" smtClean="0"/>
              <a:t>take</a:t>
            </a:r>
            <a:r>
              <a:rPr lang="nb-NO" dirty="0" smtClean="0"/>
              <a:t> notes in </a:t>
            </a:r>
            <a:r>
              <a:rPr lang="nb-NO" dirty="0" err="1" smtClean="0"/>
              <a:t>this</a:t>
            </a:r>
            <a:r>
              <a:rPr lang="nb-NO" dirty="0" smtClean="0"/>
              <a:t> </a:t>
            </a:r>
            <a:r>
              <a:rPr lang="nb-NO" dirty="0" err="1" smtClean="0"/>
              <a:t>section</a:t>
            </a:r>
            <a:r>
              <a:rPr lang="nb-NO" dirty="0" smtClean="0"/>
              <a:t>:</a:t>
            </a:r>
            <a:endParaRPr lang="nb-NO" dirty="0"/>
          </a:p>
        </p:txBody>
      </p:sp>
      <p:sp>
        <p:nvSpPr>
          <p:cNvPr id="4" name="Plassholder for lysbildenummer 3"/>
          <p:cNvSpPr>
            <a:spLocks noGrp="1"/>
          </p:cNvSpPr>
          <p:nvPr>
            <p:ph type="sldNum" sz="quarter" idx="10"/>
          </p:nvPr>
        </p:nvSpPr>
        <p:spPr/>
        <p:txBody>
          <a:bodyPr/>
          <a:lstStyle/>
          <a:p>
            <a:fld id="{47797452-3CFD-4444-8D0B-B91B48604C50}" type="slidenum">
              <a:rPr lang="nb-NO" smtClean="0"/>
              <a:t>4</a:t>
            </a:fld>
            <a:endParaRPr lang="nb-NO"/>
          </a:p>
        </p:txBody>
      </p:sp>
    </p:spTree>
    <p:extLst>
      <p:ext uri="{BB962C8B-B14F-4D97-AF65-F5344CB8AC3E}">
        <p14:creationId xmlns:p14="http://schemas.microsoft.com/office/powerpoint/2010/main" val="196731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dirty="0" smtClean="0"/>
              <a:t>You can take notes in this section</a:t>
            </a:r>
            <a:r>
              <a:rPr lang="nb-NO"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r>
              <a:rPr lang="nb-NO" dirty="0" smtClean="0"/>
              <a:t>*Estonia 2011, small company, big laboratory explosion, pyrotechnic</a:t>
            </a:r>
            <a:r>
              <a:rPr lang="nb-NO" baseline="0" dirty="0" smtClean="0"/>
              <a:t> things used for practice in Military to give special effect. Explosive and pyrothechnic, licencing companies, police made invwestigation did not find cause, building was destroyned, no dead in this case. Company had permint, but not in this location! ...so they ¨were violating the permit.</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aseline="0" dirty="0" smtClean="0"/>
              <a:t>*Norway December 2013, a truck ammonium nitrate 15 tons exploded, blast that never have been seen. What happened that the truck caught fire in front, a truck that is transporting and mixing, it burnt 2 hours. Explosjonen in Drevja. 20 buildings were destroyed. No personal injuries. Evacuated, did not try to extinguish the fire. DSB had the obligation to follow up the incidents. There is  a report that is explaining the reasons why it happened. DSB ha informed that be ware of the explosion risk when fire on ammonium nitrate and a work with change of legislation started after that. Shared to other countries, public report.</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aseline="0" dirty="0" smtClean="0"/>
              <a:t>*In North Rein Westfalia in Germany, smaller accidents, routine samed day doing the same things, must train worker to be attentionate to your work. Do more training.</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aseline="0" dirty="0" smtClean="0"/>
              <a:t>*In Cyprus 5, 3 mining, 2 cartridges, all lower tier, no accidents that deal with that, but accident in military facility 2011, approximately 100 containers with explosives uncovered in open air, no report of accident confidential, had a big explosion 13 people killed, severe damages on nearby buildings and the largest power station on the island. Probaly the high temperatures during the summer caused it, the containers were uncovered, not on the juristriction under Cyprus, went on a ship to Syria. The explosives undeclared, got from ship, stored, nobody really knowed what exact explosiver were on the container. Licensing authority did not do any inspection. No changes...everything in the military is very confidential, do not know if something changed. Maybe government should look into that you inspect into your own organization.</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aseline="0" dirty="0" smtClean="0"/>
              <a:t>*In Netherlands they can inspect military. We do not use many explosives. But use some explosives, but not much. Have more firework, there we have trhe incidents, have had 2 major accidents. In 2000, 23 people died, a whole residential area disappeared. In 1991 Culumbor, 2 people died, similar incident, type of fireworks was considered quite light, but if you combine it the amount of energy that is in it is much more destructive as you think. If you stored it i n a bunker it is probably less dangerous than when you store it nearby separated. Not really sure what completely happened.</a:t>
            </a:r>
          </a:p>
          <a:p>
            <a:pPr marL="0" marR="0" lvl="0" indent="0" algn="l" defTabSz="914400" rtl="0" eaLnBrk="1" fontAlgn="auto" latinLnBrk="0" hangingPunct="1">
              <a:lnSpc>
                <a:spcPct val="100000"/>
              </a:lnSpc>
              <a:spcBef>
                <a:spcPts val="0"/>
              </a:spcBef>
              <a:spcAft>
                <a:spcPts val="0"/>
              </a:spcAft>
              <a:buClrTx/>
              <a:buSzTx/>
              <a:buFontTx/>
              <a:buNone/>
              <a:tabLst/>
              <a:defRPr/>
            </a:pPr>
            <a:r>
              <a:rPr lang="nb-NO" baseline="0" dirty="0" smtClean="0"/>
              <a:t>*Belgium 2014 powder plant substance classified, raw material not classified, explosion in part of not explosives 40 kg detonated in a pump raw material transferred in pump, was a problem with vortex in vessel, ate level in pump was increasing. The substance was reclassifieed to possible to detonate in condition of transport.</a:t>
            </a:r>
            <a:endParaRPr lang="nb-NO" dirty="0" smtClean="0"/>
          </a:p>
          <a:p>
            <a:endParaRPr lang="nb-NO" dirty="0"/>
          </a:p>
        </p:txBody>
      </p:sp>
      <p:sp>
        <p:nvSpPr>
          <p:cNvPr id="4" name="Plassholder for lysbildenummer 3"/>
          <p:cNvSpPr>
            <a:spLocks noGrp="1"/>
          </p:cNvSpPr>
          <p:nvPr>
            <p:ph type="sldNum" sz="quarter" idx="10"/>
          </p:nvPr>
        </p:nvSpPr>
        <p:spPr/>
        <p:txBody>
          <a:bodyPr/>
          <a:lstStyle/>
          <a:p>
            <a:fld id="{47797452-3CFD-4444-8D0B-B91B48604C50}" type="slidenum">
              <a:rPr lang="nb-NO" smtClean="0"/>
              <a:t>5</a:t>
            </a:fld>
            <a:endParaRPr lang="nb-NO"/>
          </a:p>
        </p:txBody>
      </p:sp>
    </p:spTree>
    <p:extLst>
      <p:ext uri="{BB962C8B-B14F-4D97-AF65-F5344CB8AC3E}">
        <p14:creationId xmlns:p14="http://schemas.microsoft.com/office/powerpoint/2010/main" val="2646797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nb-NO" smtClean="0"/>
              <a:t>Klikk for å redigere tittelstil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tel og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nb-NO" smtClean="0"/>
              <a:t>Klikk for å redigere tittelstil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itat med tekst">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b-NO" smtClean="0"/>
              <a:t>Klikk for å redigere tittelstil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smtClean="0"/>
              <a:t>Klikk for å redigere tekststiler i malen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nb-NO" smtClean="0"/>
              <a:t>Klikk for å redigere tittelstil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med s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b-NO" smtClean="0"/>
              <a:t>Klikk for å redigere tittelstil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smtClean="0"/>
              <a:t>Klikk for å redigere tekststiler i malen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n eller Usann">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nb-NO" smtClean="0"/>
              <a:t>Klikk for å redigere tittelstil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smtClean="0"/>
              <a:t>Klikk for å redigere tekststiler i malen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Vertical Text Placeholder 2"/>
          <p:cNvSpPr>
            <a:spLocks noGrp="1"/>
          </p:cNvSpPr>
          <p:nvPr>
            <p:ph type="body" orient="vert" idx="1"/>
          </p:nvPr>
        </p:nvSpPr>
        <p:spPr/>
        <p:txBody>
          <a:bodyPr vert="eaVert" ancho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nb-NO" smtClean="0"/>
              <a:t>Klikk for å redigere tittelstil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nb-NO" smtClean="0"/>
              <a:t>Klikk for å redigere tittelstil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nb-NO" smtClean="0"/>
              <a:t>Klikk for å redigere tittelstil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b-NO" smtClean="0"/>
              <a:t>Klikk for å redigere tittelstil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b-NO" smtClean="0"/>
              <a:t>Klikk for å redigere tittelstil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nb-NO" smtClean="0"/>
              <a:t>Klikk for å redigere tittelstil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nb-NO" smtClean="0"/>
              <a:t>Klikk for å redigere tittelstil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smtClean="0"/>
              <a:t>Klikk ikonet for å legge til et bilde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nb-NO" smtClean="0"/>
              <a:t>Klikk for å redigere tittelstil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11/9/2016</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smtClean="0"/>
              <a:t>Break-</a:t>
            </a:r>
            <a:r>
              <a:rPr lang="nb-NO" dirty="0" err="1" smtClean="0"/>
              <a:t>out</a:t>
            </a:r>
            <a:r>
              <a:rPr lang="nb-NO" dirty="0" smtClean="0"/>
              <a:t> </a:t>
            </a:r>
            <a:r>
              <a:rPr lang="nb-NO" dirty="0" err="1" smtClean="0"/>
              <a:t>session</a:t>
            </a:r>
            <a:r>
              <a:rPr lang="nb-NO" dirty="0" smtClean="0"/>
              <a:t> 1</a:t>
            </a:r>
            <a:endParaRPr lang="nb-NO" dirty="0"/>
          </a:p>
        </p:txBody>
      </p:sp>
      <p:sp>
        <p:nvSpPr>
          <p:cNvPr id="3" name="Undertittel 2"/>
          <p:cNvSpPr>
            <a:spLocks noGrp="1"/>
          </p:cNvSpPr>
          <p:nvPr>
            <p:ph type="subTitle" idx="1"/>
          </p:nvPr>
        </p:nvSpPr>
        <p:spPr/>
        <p:txBody>
          <a:bodyPr>
            <a:normAutofit fontScale="92500" lnSpcReduction="10000"/>
          </a:bodyPr>
          <a:lstStyle/>
          <a:p>
            <a:endParaRPr lang="en-US" b="1" dirty="0" smtClean="0"/>
          </a:p>
          <a:p>
            <a:r>
              <a:rPr lang="en-US" sz="2400" b="1" dirty="0" smtClean="0"/>
              <a:t>Accidents </a:t>
            </a:r>
            <a:r>
              <a:rPr lang="en-US" sz="2400" b="1" dirty="0"/>
              <a:t>and learning from accidents </a:t>
            </a:r>
            <a:endParaRPr lang="en-US" sz="2400" b="1" dirty="0" smtClean="0"/>
          </a:p>
          <a:p>
            <a:r>
              <a:rPr lang="nb-NO" smtClean="0"/>
              <a:t>Group 1</a:t>
            </a:r>
            <a:endParaRPr lang="nb-NO" dirty="0"/>
          </a:p>
        </p:txBody>
      </p:sp>
    </p:spTree>
    <p:extLst>
      <p:ext uri="{BB962C8B-B14F-4D97-AF65-F5344CB8AC3E}">
        <p14:creationId xmlns:p14="http://schemas.microsoft.com/office/powerpoint/2010/main" val="2338938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281881" y="247593"/>
            <a:ext cx="8911687" cy="595090"/>
          </a:xfrm>
        </p:spPr>
        <p:txBody>
          <a:bodyPr>
            <a:normAutofit fontScale="90000"/>
          </a:bodyPr>
          <a:lstStyle/>
          <a:p>
            <a:r>
              <a:rPr lang="nb-NO" dirty="0" smtClean="0"/>
              <a:t>Questions for </a:t>
            </a:r>
            <a:r>
              <a:rPr lang="nb-NO" dirty="0" err="1" smtClean="0"/>
              <a:t>discussion</a:t>
            </a:r>
            <a:endParaRPr lang="nb-NO" dirty="0"/>
          </a:p>
        </p:txBody>
      </p:sp>
      <p:graphicFrame>
        <p:nvGraphicFramePr>
          <p:cNvPr id="5" name="Plassholder for innhold 4"/>
          <p:cNvGraphicFramePr>
            <a:graphicFrameLocks noGrp="1"/>
          </p:cNvGraphicFramePr>
          <p:nvPr>
            <p:ph idx="1"/>
            <p:extLst>
              <p:ext uri="{D42A27DB-BD31-4B8C-83A1-F6EECF244321}">
                <p14:modId xmlns:p14="http://schemas.microsoft.com/office/powerpoint/2010/main" val="3131234904"/>
              </p:ext>
            </p:extLst>
          </p:nvPr>
        </p:nvGraphicFramePr>
        <p:xfrm>
          <a:off x="1810871" y="842682"/>
          <a:ext cx="10263616" cy="5652116"/>
        </p:xfrm>
        <a:graphic>
          <a:graphicData uri="http://schemas.openxmlformats.org/drawingml/2006/table">
            <a:tbl>
              <a:tblPr>
                <a:tableStyleId>{5C22544A-7EE6-4342-B048-85BDC9FD1C3A}</a:tableStyleId>
              </a:tblPr>
              <a:tblGrid>
                <a:gridCol w="778061"/>
                <a:gridCol w="9485555"/>
              </a:tblGrid>
              <a:tr h="1130755">
                <a:tc>
                  <a:txBody>
                    <a:bodyPr/>
                    <a:lstStyle/>
                    <a:p>
                      <a:pPr>
                        <a:spcAft>
                          <a:spcPts val="0"/>
                        </a:spcAft>
                      </a:pPr>
                      <a:r>
                        <a:rPr lang="en-US" sz="1200" dirty="0">
                          <a:effectLst/>
                        </a:rPr>
                        <a:t>B1-1</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spcAft>
                          <a:spcPts val="0"/>
                        </a:spcAft>
                      </a:pPr>
                      <a:r>
                        <a:rPr lang="en-US" sz="1600" dirty="0">
                          <a:effectLst/>
                        </a:rPr>
                        <a:t>REPORTING:</a:t>
                      </a:r>
                      <a:endParaRPr lang="nb-NO" sz="1600" dirty="0">
                        <a:effectLst/>
                      </a:endParaRPr>
                    </a:p>
                    <a:p>
                      <a:pPr>
                        <a:spcAft>
                          <a:spcPts val="0"/>
                        </a:spcAft>
                      </a:pPr>
                      <a:r>
                        <a:rPr lang="en-US" sz="1600" dirty="0">
                          <a:effectLst/>
                        </a:rPr>
                        <a:t>Main Question: What is your legal requirement and trigger for reporting accidental initiations of explosions and pyrotechnics (and fireworks); quantity involved, consequence?</a:t>
                      </a:r>
                      <a:endParaRPr lang="nb-NO" sz="1600" dirty="0">
                        <a:effectLst/>
                      </a:endParaRPr>
                    </a:p>
                    <a:p>
                      <a:pPr marL="342900" lvl="0" indent="-342900">
                        <a:spcAft>
                          <a:spcPts val="0"/>
                        </a:spcAft>
                        <a:buFont typeface="Symbol" panose="05050102010706020507" pitchFamily="18" charset="2"/>
                        <a:buChar char=""/>
                      </a:pPr>
                      <a:r>
                        <a:rPr lang="en-US" sz="1600" dirty="0">
                          <a:effectLst/>
                        </a:rPr>
                        <a:t>How and to whom are they reported; centrally or locally?</a:t>
                      </a:r>
                      <a:endParaRPr lang="nb-NO" sz="1600" dirty="0">
                        <a:effectLst/>
                      </a:endParaRPr>
                    </a:p>
                    <a:p>
                      <a:pPr marL="342900" lvl="0" indent="-342900">
                        <a:spcAft>
                          <a:spcPts val="0"/>
                        </a:spcAft>
                        <a:buFont typeface="Symbol" panose="05050102010706020507" pitchFamily="18" charset="2"/>
                        <a:buChar char=""/>
                      </a:pPr>
                      <a:r>
                        <a:rPr lang="en-US" sz="1600" dirty="0">
                          <a:effectLst/>
                        </a:rPr>
                        <a:t>What proportion of significant incidents go unreported; i.e. reported by others such as the public?</a:t>
                      </a:r>
                      <a:endParaRPr lang="nb-NO" sz="1600" dirty="0">
                        <a:effectLst/>
                      </a:endParaRPr>
                    </a:p>
                    <a:p>
                      <a:pPr marL="342900" lvl="0" indent="-342900">
                        <a:spcAft>
                          <a:spcPts val="0"/>
                        </a:spcAft>
                        <a:buFont typeface="Symbol" panose="05050102010706020507" pitchFamily="18" charset="2"/>
                        <a:buChar char=""/>
                      </a:pPr>
                      <a:r>
                        <a:rPr lang="en-US" sz="1600" dirty="0">
                          <a:effectLst/>
                        </a:rPr>
                        <a:t>Are there differences between the explosives and the pyrotechnics/fireworks </a:t>
                      </a:r>
                      <a:r>
                        <a:rPr lang="en-US" sz="1600" dirty="0" smtClean="0">
                          <a:effectLst/>
                        </a:rPr>
                        <a:t>industries</a:t>
                      </a:r>
                      <a:r>
                        <a:rPr lang="en-US" sz="1600" dirty="0">
                          <a:effectLst/>
                        </a:rPr>
                        <a:t>?</a:t>
                      </a:r>
                      <a:endParaRPr lang="nb-NO" sz="1600" dirty="0">
                        <a:effectLst/>
                      </a:endParaRPr>
                    </a:p>
                    <a:p>
                      <a:pPr>
                        <a:spcAft>
                          <a:spcPts val="0"/>
                        </a:spcAft>
                      </a:pPr>
                      <a:r>
                        <a:rPr lang="en-GB" sz="1600" dirty="0">
                          <a:effectLst/>
                        </a:rPr>
                        <a:t> </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r h="1145342">
                <a:tc>
                  <a:txBody>
                    <a:bodyPr/>
                    <a:lstStyle/>
                    <a:p>
                      <a:pPr>
                        <a:spcAft>
                          <a:spcPts val="0"/>
                        </a:spcAft>
                      </a:pPr>
                      <a:r>
                        <a:rPr lang="en-US" sz="1200" dirty="0" smtClean="0">
                          <a:effectLst/>
                        </a:rPr>
                        <a:t>B1-2</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spcAft>
                          <a:spcPts val="0"/>
                        </a:spcAft>
                      </a:pPr>
                      <a:r>
                        <a:rPr lang="en-US" sz="1600" dirty="0">
                          <a:effectLst/>
                        </a:rPr>
                        <a:t>INVESTIGATION:</a:t>
                      </a:r>
                      <a:endParaRPr lang="nb-NO" sz="1600" dirty="0">
                        <a:effectLst/>
                      </a:endParaRPr>
                    </a:p>
                    <a:p>
                      <a:pPr>
                        <a:spcAft>
                          <a:spcPts val="0"/>
                        </a:spcAft>
                      </a:pPr>
                      <a:r>
                        <a:rPr lang="en-US" sz="1600" dirty="0">
                          <a:effectLst/>
                        </a:rPr>
                        <a:t>Main Question: Who investigates reported explosions; the company, your inspectors, specialists?</a:t>
                      </a:r>
                      <a:endParaRPr lang="nb-NO" sz="1600" dirty="0">
                        <a:effectLst/>
                      </a:endParaRPr>
                    </a:p>
                    <a:p>
                      <a:pPr marL="342900" lvl="0" indent="-342900">
                        <a:spcAft>
                          <a:spcPts val="0"/>
                        </a:spcAft>
                        <a:buFont typeface="Symbol" panose="05050102010706020507" pitchFamily="18" charset="2"/>
                        <a:buChar char=""/>
                      </a:pPr>
                      <a:r>
                        <a:rPr lang="en-US" sz="1600" dirty="0">
                          <a:effectLst/>
                        </a:rPr>
                        <a:t>Is there a legal obligation on companies to investigate their own explosions?</a:t>
                      </a:r>
                      <a:endParaRPr lang="nb-NO" sz="1600" dirty="0">
                        <a:effectLst/>
                      </a:endParaRPr>
                    </a:p>
                    <a:p>
                      <a:pPr marL="342900" lvl="0" indent="-342900">
                        <a:spcAft>
                          <a:spcPts val="0"/>
                        </a:spcAft>
                        <a:buFont typeface="Symbol" panose="05050102010706020507" pitchFamily="18" charset="2"/>
                        <a:buChar char=""/>
                      </a:pPr>
                      <a:r>
                        <a:rPr lang="en-US" sz="1600" dirty="0">
                          <a:effectLst/>
                        </a:rPr>
                        <a:t>Are investigations carried out independently or jointly?</a:t>
                      </a:r>
                      <a:endParaRPr lang="nb-NO" sz="1600" dirty="0">
                        <a:effectLst/>
                      </a:endParaRPr>
                    </a:p>
                    <a:p>
                      <a:pPr marL="342900" lvl="0" indent="-342900">
                        <a:spcAft>
                          <a:spcPts val="0"/>
                        </a:spcAft>
                        <a:buFont typeface="Symbol" panose="05050102010706020507" pitchFamily="18" charset="2"/>
                        <a:buChar char=""/>
                      </a:pPr>
                      <a:r>
                        <a:rPr lang="en-US" sz="1600" dirty="0">
                          <a:effectLst/>
                        </a:rPr>
                        <a:t>How are they carried out; tools, forensic investigation, technical and SMS failures?</a:t>
                      </a:r>
                      <a:endParaRPr lang="nb-NO" sz="1600" dirty="0">
                        <a:effectLst/>
                      </a:endParaRPr>
                    </a:p>
                    <a:p>
                      <a:pPr marL="342900" lvl="0" indent="-342900">
                        <a:spcAft>
                          <a:spcPts val="0"/>
                        </a:spcAft>
                        <a:buFont typeface="Symbol" panose="05050102010706020507" pitchFamily="18" charset="2"/>
                        <a:buChar char=""/>
                      </a:pPr>
                      <a:r>
                        <a:rPr lang="en-US" sz="1600" dirty="0">
                          <a:effectLst/>
                        </a:rPr>
                        <a:t>Do the investigations address underlying as well as the direct causes?</a:t>
                      </a:r>
                      <a:endParaRPr lang="nb-NO" sz="1600" dirty="0">
                        <a:effectLst/>
                      </a:endParaRPr>
                    </a:p>
                    <a:p>
                      <a:pPr>
                        <a:spcAft>
                          <a:spcPts val="0"/>
                        </a:spcAft>
                      </a:pPr>
                      <a:r>
                        <a:rPr lang="en-GB" sz="1600" dirty="0">
                          <a:effectLst/>
                        </a:rPr>
                        <a:t> </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r h="1750676">
                <a:tc>
                  <a:txBody>
                    <a:bodyPr/>
                    <a:lstStyle/>
                    <a:p>
                      <a:pPr>
                        <a:spcAft>
                          <a:spcPts val="0"/>
                        </a:spcAft>
                      </a:pPr>
                      <a:r>
                        <a:rPr lang="en-US" sz="1200">
                          <a:effectLst/>
                        </a:rPr>
                        <a:t>B1-3</a:t>
                      </a:r>
                      <a:endParaRPr lang="nb-NO"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spcAft>
                          <a:spcPts val="0"/>
                        </a:spcAft>
                      </a:pPr>
                      <a:r>
                        <a:rPr lang="en-US" sz="1600" b="1" dirty="0" smtClean="0">
                          <a:solidFill>
                            <a:srgbClr val="FF0000"/>
                          </a:solidFill>
                          <a:effectLst/>
                        </a:rPr>
                        <a:t>LESSONS LEARNED:</a:t>
                      </a:r>
                      <a:endParaRPr lang="nb-NO" sz="1600" b="1" dirty="0" smtClean="0">
                        <a:solidFill>
                          <a:srgbClr val="FF0000"/>
                        </a:solidFill>
                        <a:effectLst/>
                      </a:endParaRPr>
                    </a:p>
                    <a:p>
                      <a:pPr>
                        <a:spcAft>
                          <a:spcPts val="0"/>
                        </a:spcAft>
                      </a:pPr>
                      <a:r>
                        <a:rPr lang="en-US" sz="1600" b="1" dirty="0" smtClean="0">
                          <a:solidFill>
                            <a:srgbClr val="FF0000"/>
                          </a:solidFill>
                          <a:effectLst/>
                        </a:rPr>
                        <a:t>Main Question: What are the most important lessons learned from explosives and pyrotechnics incidents in your country; technical, procedural, SMS and cultural?</a:t>
                      </a:r>
                      <a:endParaRPr lang="nb-NO" sz="1600" b="1" dirty="0" smtClean="0">
                        <a:solidFill>
                          <a:srgbClr val="FF0000"/>
                        </a:solidFill>
                        <a:effectLst/>
                      </a:endParaRPr>
                    </a:p>
                    <a:p>
                      <a:pPr marL="342900" lvl="0" indent="-342900">
                        <a:spcAft>
                          <a:spcPts val="0"/>
                        </a:spcAft>
                        <a:buFont typeface="Symbol" panose="05050102010706020507" pitchFamily="18" charset="2"/>
                        <a:buChar char=""/>
                      </a:pPr>
                      <a:r>
                        <a:rPr lang="en-US" sz="1600" b="1" dirty="0" smtClean="0">
                          <a:solidFill>
                            <a:srgbClr val="FF0000"/>
                          </a:solidFill>
                          <a:effectLst/>
                        </a:rPr>
                        <a:t>What </a:t>
                      </a:r>
                      <a:r>
                        <a:rPr lang="en-US" sz="1600" b="1" dirty="0">
                          <a:solidFill>
                            <a:srgbClr val="FF0000"/>
                          </a:solidFill>
                          <a:effectLst/>
                        </a:rPr>
                        <a:t>are the lessons?</a:t>
                      </a:r>
                      <a:endParaRPr lang="nb-NO" sz="1600" b="1" dirty="0">
                        <a:solidFill>
                          <a:srgbClr val="FF0000"/>
                        </a:solidFill>
                        <a:effectLst/>
                      </a:endParaRPr>
                    </a:p>
                    <a:p>
                      <a:pPr marL="342900" lvl="0" indent="-342900">
                        <a:spcAft>
                          <a:spcPts val="0"/>
                        </a:spcAft>
                        <a:buFont typeface="Symbol" panose="05050102010706020507" pitchFamily="18" charset="2"/>
                        <a:buChar char=""/>
                      </a:pPr>
                      <a:r>
                        <a:rPr lang="en-US" sz="1600" dirty="0">
                          <a:effectLst/>
                        </a:rPr>
                        <a:t>How are these lessons shared with others; databases; company reports; safety      bulletins – company internal, industry external, regulator; across the EU?</a:t>
                      </a:r>
                      <a:endParaRPr lang="nb-NO" sz="1600" dirty="0">
                        <a:effectLst/>
                      </a:endParaRPr>
                    </a:p>
                    <a:p>
                      <a:pPr marL="342900" lvl="0" indent="-342900">
                        <a:spcAft>
                          <a:spcPts val="0"/>
                        </a:spcAft>
                        <a:buFont typeface="Symbol" panose="05050102010706020507" pitchFamily="18" charset="2"/>
                        <a:buChar char=""/>
                      </a:pPr>
                      <a:r>
                        <a:rPr lang="en-US" sz="1600" dirty="0">
                          <a:effectLst/>
                        </a:rPr>
                        <a:t>How are these bulletins and information used; training, education?</a:t>
                      </a:r>
                      <a:endParaRPr lang="nb-N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r>
            </a:tbl>
          </a:graphicData>
        </a:graphic>
      </p:graphicFrame>
    </p:spTree>
    <p:extLst>
      <p:ext uri="{BB962C8B-B14F-4D97-AF65-F5344CB8AC3E}">
        <p14:creationId xmlns:p14="http://schemas.microsoft.com/office/powerpoint/2010/main" val="15165672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592925" y="143435"/>
            <a:ext cx="8911687" cy="1488141"/>
          </a:xfrm>
        </p:spPr>
        <p:txBody>
          <a:bodyPr>
            <a:noAutofit/>
          </a:bodyPr>
          <a:lstStyle/>
          <a:p>
            <a:r>
              <a:rPr lang="nb-NO" sz="2800" dirty="0" smtClean="0"/>
              <a:t>B 1-1 Reporting </a:t>
            </a:r>
            <a:r>
              <a:rPr lang="nb-NO" sz="2000" dirty="0" smtClean="0"/>
              <a:t/>
            </a:r>
            <a:br>
              <a:rPr lang="nb-NO" sz="2000" dirty="0" smtClean="0"/>
            </a:br>
            <a:r>
              <a:rPr lang="en-US" sz="2000" dirty="0" smtClean="0"/>
              <a:t>Main </a:t>
            </a:r>
            <a:r>
              <a:rPr lang="en-US" sz="2000" dirty="0"/>
              <a:t>Question: What is your legal requirement and trigger for reporting accidental initiations of explosions and pyrotechnics (and fireworks); quantity involved, consequence?</a:t>
            </a:r>
            <a:r>
              <a:rPr lang="nb-NO" sz="2000" dirty="0"/>
              <a:t/>
            </a:r>
            <a:br>
              <a:rPr lang="nb-NO" sz="2000" dirty="0"/>
            </a:br>
            <a:endParaRPr lang="nb-NO" sz="2000" dirty="0"/>
          </a:p>
        </p:txBody>
      </p:sp>
      <p:sp>
        <p:nvSpPr>
          <p:cNvPr id="3" name="Plassholder for innhold 2"/>
          <p:cNvSpPr>
            <a:spLocks noGrp="1"/>
          </p:cNvSpPr>
          <p:nvPr>
            <p:ph idx="1"/>
          </p:nvPr>
        </p:nvSpPr>
        <p:spPr/>
        <p:txBody>
          <a:bodyPr/>
          <a:lstStyle/>
          <a:p>
            <a:r>
              <a:rPr lang="nb-NO" dirty="0" smtClean="0"/>
              <a:t>Accidents need to be reported and investigated.</a:t>
            </a:r>
          </a:p>
          <a:p>
            <a:r>
              <a:rPr lang="nb-NO" dirty="0" smtClean="0"/>
              <a:t>Difference in wich authority has to do the investigation, depends on legislation who is primary investigator (company first), how big the incident is other parties will also do the investigation (if big also authorities).</a:t>
            </a:r>
          </a:p>
          <a:p>
            <a:r>
              <a:rPr lang="nb-NO" dirty="0" smtClean="0"/>
              <a:t>Depends on the country/legislation.</a:t>
            </a:r>
            <a:endParaRPr lang="nb-NO" dirty="0" smtClean="0"/>
          </a:p>
        </p:txBody>
      </p:sp>
    </p:spTree>
    <p:extLst>
      <p:ext uri="{BB962C8B-B14F-4D97-AF65-F5344CB8AC3E}">
        <p14:creationId xmlns:p14="http://schemas.microsoft.com/office/powerpoint/2010/main" val="1585667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pPr>
              <a:spcAft>
                <a:spcPts val="0"/>
              </a:spcAft>
            </a:pPr>
            <a:r>
              <a:rPr lang="nb-NO" dirty="0" smtClean="0"/>
              <a:t>B1-2 </a:t>
            </a:r>
            <a:r>
              <a:rPr lang="nb-NO" smtClean="0"/>
              <a:t>Investigation</a:t>
            </a:r>
            <a:r>
              <a:rPr lang="nb-NO" dirty="0"/>
              <a:t/>
            </a:r>
            <a:br>
              <a:rPr lang="nb-NO" dirty="0"/>
            </a:br>
            <a:r>
              <a:rPr lang="en-US" sz="2700" dirty="0"/>
              <a:t>Main Question: Who investigates reported explosions; the company, your inspectors, specialists?</a:t>
            </a:r>
            <a:r>
              <a:rPr lang="nb-NO" sz="2700" dirty="0"/>
              <a:t/>
            </a:r>
            <a:br>
              <a:rPr lang="nb-NO" sz="2700" dirty="0"/>
            </a:br>
            <a:endParaRPr lang="nb-NO" dirty="0"/>
          </a:p>
        </p:txBody>
      </p:sp>
      <p:sp>
        <p:nvSpPr>
          <p:cNvPr id="3" name="Plassholder for innhold 2"/>
          <p:cNvSpPr>
            <a:spLocks noGrp="1"/>
          </p:cNvSpPr>
          <p:nvPr>
            <p:ph idx="1"/>
          </p:nvPr>
        </p:nvSpPr>
        <p:spPr/>
        <p:txBody>
          <a:bodyPr/>
          <a:lstStyle/>
          <a:p>
            <a:endParaRPr lang="nb-NO" dirty="0"/>
          </a:p>
        </p:txBody>
      </p:sp>
    </p:spTree>
    <p:extLst>
      <p:ext uri="{BB962C8B-B14F-4D97-AF65-F5344CB8AC3E}">
        <p14:creationId xmlns:p14="http://schemas.microsoft.com/office/powerpoint/2010/main" val="31865730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592925" y="197224"/>
            <a:ext cx="8911687" cy="1707776"/>
          </a:xfrm>
        </p:spPr>
        <p:txBody>
          <a:bodyPr>
            <a:normAutofit fontScale="90000"/>
          </a:bodyPr>
          <a:lstStyle/>
          <a:p>
            <a:pPr>
              <a:spcAft>
                <a:spcPts val="0"/>
              </a:spcAft>
            </a:pPr>
            <a:r>
              <a:rPr lang="nb-NO" dirty="0" smtClean="0"/>
              <a:t>B1-3 </a:t>
            </a:r>
            <a:r>
              <a:rPr lang="nb-NO" dirty="0" err="1" smtClean="0"/>
              <a:t>Lessons</a:t>
            </a:r>
            <a:r>
              <a:rPr lang="nb-NO" dirty="0" smtClean="0"/>
              <a:t> </a:t>
            </a:r>
            <a:r>
              <a:rPr lang="nb-NO" dirty="0" err="1" smtClean="0"/>
              <a:t>Learned</a:t>
            </a:r>
            <a:r>
              <a:rPr lang="nb-NO" dirty="0" smtClean="0"/>
              <a:t> </a:t>
            </a:r>
            <a:br>
              <a:rPr lang="nb-NO" dirty="0" smtClean="0"/>
            </a:br>
            <a:r>
              <a:rPr lang="en-US" sz="2200" b="1" dirty="0" smtClean="0">
                <a:solidFill>
                  <a:srgbClr val="FF0000"/>
                </a:solidFill>
              </a:rPr>
              <a:t>Main </a:t>
            </a:r>
            <a:r>
              <a:rPr lang="en-US" sz="2200" b="1" dirty="0">
                <a:solidFill>
                  <a:srgbClr val="FF0000"/>
                </a:solidFill>
              </a:rPr>
              <a:t>Question: What are the most important lessons learned from explosives and pyrotechnics incidents in your country; technical, procedural, SMS and cultural</a:t>
            </a:r>
            <a:r>
              <a:rPr lang="en-US" sz="2200" b="1" dirty="0" smtClean="0">
                <a:solidFill>
                  <a:srgbClr val="FF0000"/>
                </a:solidFill>
              </a:rPr>
              <a:t>? </a:t>
            </a:r>
            <a:br>
              <a:rPr lang="en-US" sz="2200" b="1" dirty="0" smtClean="0">
                <a:solidFill>
                  <a:srgbClr val="FF0000"/>
                </a:solidFill>
              </a:rPr>
            </a:br>
            <a:r>
              <a:rPr lang="nb-NO" sz="2200" b="1" dirty="0">
                <a:solidFill>
                  <a:srgbClr val="FF0000"/>
                </a:solidFill>
              </a:rPr>
              <a:t/>
            </a:r>
            <a:br>
              <a:rPr lang="nb-NO" sz="2200" b="1" dirty="0">
                <a:solidFill>
                  <a:srgbClr val="FF0000"/>
                </a:solidFill>
              </a:rPr>
            </a:br>
            <a:endParaRPr lang="nb-NO" dirty="0"/>
          </a:p>
        </p:txBody>
      </p:sp>
      <p:sp>
        <p:nvSpPr>
          <p:cNvPr id="3" name="Plassholder for innhold 2"/>
          <p:cNvSpPr>
            <a:spLocks noGrp="1"/>
          </p:cNvSpPr>
          <p:nvPr>
            <p:ph idx="1"/>
          </p:nvPr>
        </p:nvSpPr>
        <p:spPr/>
        <p:txBody>
          <a:bodyPr>
            <a:normAutofit fontScale="85000" lnSpcReduction="10000"/>
          </a:bodyPr>
          <a:lstStyle/>
          <a:p>
            <a:r>
              <a:rPr lang="nb-NO" dirty="0" smtClean="0"/>
              <a:t>Norway, ammonium nitrate that is on fire can caouse major explosion. DSB informed all fire departments. Work has started to change the legislation.</a:t>
            </a:r>
          </a:p>
          <a:p>
            <a:r>
              <a:rPr lang="nb-NO" dirty="0" smtClean="0"/>
              <a:t>Belgium, nitrocellulose in water, was not classified as explosive in this condtion, but has been re-clasifeid due to accident with pump since it is possible to detonate </a:t>
            </a:r>
            <a:r>
              <a:rPr lang="nb-NO" smtClean="0"/>
              <a:t>during trransport </a:t>
            </a:r>
            <a:r>
              <a:rPr lang="nb-NO"/>
              <a:t>i</a:t>
            </a:r>
            <a:r>
              <a:rPr lang="nb-NO" smtClean="0"/>
              <a:t>n water in pipe.</a:t>
            </a:r>
            <a:endParaRPr lang="nb-NO" dirty="0" smtClean="0"/>
          </a:p>
          <a:p>
            <a:r>
              <a:rPr lang="nb-NO" dirty="0" smtClean="0"/>
              <a:t>Cyprus, military explosion of containers, classified but afterwards have tried to identify wharehouses under military control to reduce risk.</a:t>
            </a:r>
          </a:p>
          <a:p>
            <a:r>
              <a:rPr lang="nb-NO" dirty="0" smtClean="0"/>
              <a:t>Germany, smaller accidents, be attentive at work, do not go on auto pilot.</a:t>
            </a:r>
          </a:p>
          <a:p>
            <a:r>
              <a:rPr lang="nb-NO" dirty="0" smtClean="0"/>
              <a:t>Estonia, laboratory explosion, not allowed on that location, working against permit. Company no longer on market. Be aware that there might be companies that do other activities on other sites even though they do not have permit to do that there.</a:t>
            </a:r>
          </a:p>
          <a:p>
            <a:r>
              <a:rPr lang="nb-NO" dirty="0" smtClean="0"/>
              <a:t>Netherlands, fireworks, even thoúgh it is a low category the impact can be really severe if lots of fireworks on the same location. Is it really a low category/correct label then? You have to check the paperworks.</a:t>
            </a:r>
            <a:endParaRPr lang="nb-NO" dirty="0"/>
          </a:p>
        </p:txBody>
      </p:sp>
    </p:spTree>
    <p:extLst>
      <p:ext uri="{BB962C8B-B14F-4D97-AF65-F5344CB8AC3E}">
        <p14:creationId xmlns:p14="http://schemas.microsoft.com/office/powerpoint/2010/main" val="1933897651"/>
      </p:ext>
    </p:extLst>
  </p:cSld>
  <p:clrMapOvr>
    <a:masterClrMapping/>
  </p:clrMapOvr>
  <p:timing>
    <p:tnLst>
      <p:par>
        <p:cTn id="1" dur="indefinite" restart="never" nodeType="tmRoot"/>
      </p:par>
    </p:tnLst>
  </p:timing>
</p:sld>
</file>

<file path=ppt/theme/theme1.xml><?xml version="1.0" encoding="utf-8"?>
<a:theme xmlns:a="http://schemas.openxmlformats.org/drawingml/2006/main" name="Tryllestav">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85</TotalTime>
  <Words>1277</Words>
  <Application>Microsoft Office PowerPoint</Application>
  <PresentationFormat>Anpassad</PresentationFormat>
  <Paragraphs>65</Paragraphs>
  <Slides>5</Slides>
  <Notes>3</Notes>
  <HiddenSlides>0</HiddenSlides>
  <MMClips>0</MMClips>
  <ScaleCrop>false</ScaleCrop>
  <HeadingPairs>
    <vt:vector size="4" baseType="variant">
      <vt:variant>
        <vt:lpstr>Tema</vt:lpstr>
      </vt:variant>
      <vt:variant>
        <vt:i4>1</vt:i4>
      </vt:variant>
      <vt:variant>
        <vt:lpstr>Bildrubriker</vt:lpstr>
      </vt:variant>
      <vt:variant>
        <vt:i4>5</vt:i4>
      </vt:variant>
    </vt:vector>
  </HeadingPairs>
  <TitlesOfParts>
    <vt:vector size="6" baseType="lpstr">
      <vt:lpstr>Tryllestav</vt:lpstr>
      <vt:lpstr>Break-out session 1</vt:lpstr>
      <vt:lpstr>Questions for discussion</vt:lpstr>
      <vt:lpstr>B 1-1 Reporting  Main Question: What is your legal requirement and trigger for reporting accidental initiations of explosions and pyrotechnics (and fireworks); quantity involved, consequence? </vt:lpstr>
      <vt:lpstr>B1-2 Investigation Main Question: Who investigates reported explosions; the company, your inspectors, specialists? </vt:lpstr>
      <vt:lpstr>B1-3 Lessons Learned  Main Question: What are the most important lessons learned from explosives and pyrotechnics incidents in your country; technical, procedural, SMS and cultural?   </vt:lpstr>
    </vt:vector>
  </TitlesOfParts>
  <Company>DSB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Break</dc:title>
  <dc:creator>Larsen, Ragnhild Gjøstein</dc:creator>
  <cp:lastModifiedBy>Larsson Mikael C</cp:lastModifiedBy>
  <cp:revision>55</cp:revision>
  <dcterms:created xsi:type="dcterms:W3CDTF">2016-11-08T06:29:06Z</dcterms:created>
  <dcterms:modified xsi:type="dcterms:W3CDTF">2016-11-09T16:01:16Z</dcterms:modified>
</cp:coreProperties>
</file>