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4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22" r:id="rId2"/>
    <p:sldId id="434" r:id="rId3"/>
    <p:sldId id="440" r:id="rId4"/>
    <p:sldId id="435" r:id="rId5"/>
    <p:sldId id="436" r:id="rId6"/>
    <p:sldId id="439" r:id="rId7"/>
    <p:sldId id="442" r:id="rId8"/>
    <p:sldId id="437" r:id="rId9"/>
    <p:sldId id="443" r:id="rId10"/>
    <p:sldId id="445" r:id="rId11"/>
    <p:sldId id="446" r:id="rId12"/>
    <p:sldId id="447" r:id="rId1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A8"/>
    <a:srgbClr val="004494"/>
    <a:srgbClr val="E64683"/>
    <a:srgbClr val="C4C444"/>
    <a:srgbClr val="4ABEB8"/>
    <a:srgbClr val="4DB8C7"/>
    <a:srgbClr val="3DA9A4"/>
    <a:srgbClr val="336699"/>
    <a:srgbClr val="0033CC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3491" autoAdjust="0"/>
  </p:normalViewPr>
  <p:slideViewPr>
    <p:cSldViewPr snapToGrid="0">
      <p:cViewPr varScale="1">
        <p:scale>
          <a:sx n="101" d="100"/>
          <a:sy n="101" d="100"/>
        </p:scale>
        <p:origin x="-11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6"/>
    </p:cViewPr>
  </p:sorterViewPr>
  <p:notesViewPr>
    <p:cSldViewPr snapToGrid="0">
      <p:cViewPr varScale="1">
        <p:scale>
          <a:sx n="76" d="100"/>
          <a:sy n="76" d="100"/>
        </p:scale>
        <p:origin x="-3282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717" cy="480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775" y="0"/>
            <a:ext cx="3170717" cy="480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069"/>
            <a:ext cx="3170717" cy="48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775" y="9119069"/>
            <a:ext cx="3170717" cy="48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61640BD-A07F-48C3-B764-5A0F4BBA5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7069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717" cy="480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775" y="0"/>
            <a:ext cx="3170717" cy="480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80" y="4560303"/>
            <a:ext cx="5852843" cy="432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069"/>
            <a:ext cx="3170717" cy="48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775" y="9119069"/>
            <a:ext cx="3170717" cy="48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894646F-06F7-4FB1-B499-7AA5D51C7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6089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61ED-B8B5-4C64-9727-6F12A830C91B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6059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94646F-06F7-4FB1-B499-7AA5D51C753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54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collage_3_2_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2475"/>
            <a:ext cx="488632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JRC_Slides_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6461125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7" name="Picture 10" descr="JRC_Slides_Logo_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58763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97513" y="3328988"/>
            <a:ext cx="28479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smtClean="0">
                <a:solidFill>
                  <a:srgbClr val="004494"/>
                </a:solidFill>
              </a:rPr>
              <a:t>www.jrc.ec.europa.eu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78463" y="5059363"/>
            <a:ext cx="31607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400"/>
              </a:lnSpc>
              <a:defRPr/>
            </a:pPr>
            <a:r>
              <a:rPr lang="en-US" sz="1800" b="0" i="1" smtClean="0">
                <a:solidFill>
                  <a:srgbClr val="004494"/>
                </a:solidFill>
              </a:rPr>
              <a:t>Serving society</a:t>
            </a:r>
          </a:p>
          <a:p>
            <a:pPr eaLnBrk="1" hangingPunct="1">
              <a:lnSpc>
                <a:spcPts val="2400"/>
              </a:lnSpc>
              <a:defRPr/>
            </a:pPr>
            <a:r>
              <a:rPr lang="en-US" sz="1800" b="0" i="1" smtClean="0">
                <a:solidFill>
                  <a:srgbClr val="004494"/>
                </a:solidFill>
              </a:rPr>
              <a:t>Stimulating innovation</a:t>
            </a:r>
          </a:p>
          <a:p>
            <a:pPr eaLnBrk="1" hangingPunct="1">
              <a:lnSpc>
                <a:spcPts val="2400"/>
              </a:lnSpc>
              <a:defRPr/>
            </a:pPr>
            <a:r>
              <a:rPr lang="en-US" sz="1800" b="0" i="1" smtClean="0">
                <a:solidFill>
                  <a:srgbClr val="004494"/>
                </a:solidFill>
              </a:rPr>
              <a:t>Supporting legislation</a:t>
            </a: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7200" y="1612255"/>
            <a:ext cx="7869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5" name="Content Placeholder 2"/>
          <p:cNvSpPr>
            <a:spLocks noGrp="1"/>
          </p:cNvSpPr>
          <p:nvPr>
            <p:ph idx="10"/>
          </p:nvPr>
        </p:nvSpPr>
        <p:spPr>
          <a:xfrm>
            <a:off x="637200" y="2416175"/>
            <a:ext cx="7869600" cy="302647"/>
          </a:xfrm>
        </p:spPr>
        <p:txBody>
          <a:bodyPr/>
          <a:lstStyle>
            <a:lvl1pPr algn="r">
              <a:defRPr/>
            </a:lvl1pPr>
            <a:lvl2pPr marL="228600" indent="-228600">
              <a:buFont typeface="Wingdings" charset="2"/>
              <a:buChar char="§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Verdana"/>
              <a:buChar char="•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2A7C3-28E2-4030-9A70-4C24BE871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28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9CEF8-45D3-4642-98CC-628C37CD8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1"/>
          </p:nvPr>
        </p:nvSpPr>
        <p:spPr>
          <a:xfrm>
            <a:off x="636588" y="6426200"/>
            <a:ext cx="2133600" cy="1539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6606A-88F4-4783-AB42-0F40AF9E8DF3}" type="datetime3">
              <a:rPr lang="en-US"/>
              <a:pPr>
                <a:defRPr/>
              </a:pPr>
              <a:t>1 March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2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- JRC corporate t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ster A4-landscape_JRC-tree_yellow-0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7"/>
          <a:stretch/>
        </p:blipFill>
        <p:spPr>
          <a:xfrm>
            <a:off x="0" y="981662"/>
            <a:ext cx="9144000" cy="5876338"/>
          </a:xfrm>
          <a:prstGeom prst="rect">
            <a:avLst/>
          </a:prstGeom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859824" y="1628800"/>
            <a:ext cx="3816631" cy="1944216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10000"/>
              </a:lnSpc>
              <a:defRPr sz="3400">
                <a:solidFill>
                  <a:srgbClr val="164194"/>
                </a:solidFill>
              </a:defRPr>
            </a:lvl1pPr>
          </a:lstStyle>
          <a:p>
            <a:pPr lvl="0"/>
            <a:endParaRPr lang="en-GB" altLang="en-US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859338" y="3645024"/>
            <a:ext cx="3817118" cy="1584176"/>
          </a:xfrm>
          <a:prstGeom prst="rect">
            <a:avLst/>
          </a:prstGeom>
        </p:spPr>
        <p:txBody>
          <a:bodyPr lIns="0" t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2800" b="1" i="0">
                <a:solidFill>
                  <a:srgbClr val="164194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  <a:endParaRPr lang="en-GB" altLang="en-US" noProof="0" dirty="0" smtClean="0"/>
          </a:p>
        </p:txBody>
      </p:sp>
      <p:pic>
        <p:nvPicPr>
          <p:cNvPr id="1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3548"/>
            <a:ext cx="1440000" cy="99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4859338" y="5589240"/>
            <a:ext cx="3923929" cy="648072"/>
          </a:xfrm>
          <a:prstGeom prst="rect">
            <a:avLst/>
          </a:prstGeom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600" kern="0" dirty="0" smtClean="0">
                <a:solidFill>
                  <a:srgbClr val="164194"/>
                </a:solidFill>
              </a:rPr>
              <a:t>Joint Research</a:t>
            </a:r>
            <a:r>
              <a:rPr lang="en-US" sz="1600" kern="0" baseline="0" dirty="0" smtClean="0">
                <a:solidFill>
                  <a:srgbClr val="164194"/>
                </a:solidFill>
              </a:rPr>
              <a:t> Centre</a:t>
            </a:r>
          </a:p>
          <a:p>
            <a:pPr algn="l">
              <a:lnSpc>
                <a:spcPct val="110000"/>
              </a:lnSpc>
            </a:pPr>
            <a:r>
              <a:rPr lang="en-GB" sz="1200" b="0" kern="0" dirty="0" smtClean="0">
                <a:solidFill>
                  <a:srgbClr val="164194"/>
                </a:solidFill>
              </a:rPr>
              <a:t>the European Commission's </a:t>
            </a:r>
            <a:br>
              <a:rPr lang="en-GB" sz="1200" b="0" kern="0" dirty="0" smtClean="0">
                <a:solidFill>
                  <a:srgbClr val="164194"/>
                </a:solidFill>
              </a:rPr>
            </a:br>
            <a:r>
              <a:rPr lang="en-GB" sz="1200" b="0" kern="0" dirty="0" smtClean="0">
                <a:solidFill>
                  <a:srgbClr val="164194"/>
                </a:solidFill>
              </a:rPr>
              <a:t>in-house science service</a:t>
            </a:r>
          </a:p>
        </p:txBody>
      </p:sp>
      <p:pic>
        <p:nvPicPr>
          <p:cNvPr id="27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439883"/>
            <a:ext cx="630000" cy="41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542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00" y="2416175"/>
            <a:ext cx="7869600" cy="1528624"/>
          </a:xfrm>
        </p:spPr>
        <p:txBody>
          <a:bodyPr/>
          <a:lstStyle>
            <a:lvl2pPr marL="228600" indent="-228600">
              <a:buFont typeface="Verdana"/>
              <a:buChar char="•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Wingdings" charset="2"/>
              <a:buChar char="§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C52C9-216B-4B58-B9C2-942E60425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430887"/>
          </a:xfrm>
        </p:spPr>
        <p:txBody>
          <a:bodyPr/>
          <a:lstStyle>
            <a:lvl1pPr algn="l">
              <a:defRPr sz="2800" b="1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04253"/>
            <a:ext cx="7772400" cy="302647"/>
          </a:xfrm>
        </p:spPr>
        <p:txBody>
          <a:bodyPr anchor="b"/>
          <a:lstStyle>
            <a:lvl1pPr marL="0" indent="0">
              <a:buNone/>
              <a:defRPr sz="1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DE27F-3F7A-4CBC-BB53-0D6912725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91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5"/>
            <a:ext cx="7869600" cy="430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375"/>
            <a:ext cx="3819600" cy="1528624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200" y="2492375"/>
            <a:ext cx="3819600" cy="1533753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82E30-1B83-4B6E-969E-8CD8AD417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10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1D95F-2249-418D-9F03-65DB48A3B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3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8F538-FAA9-4CDC-8A25-4CD1B14E3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5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5"/>
            <a:ext cx="2520000" cy="615553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374"/>
            <a:ext cx="2520000" cy="3432176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6800" y="1612255"/>
            <a:ext cx="5040000" cy="4314412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69567-5CE0-452B-A1FE-1D4C6C2B6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636588" y="6426200"/>
            <a:ext cx="2133600" cy="1539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DDE3F-B3E5-4C55-A176-F986EE16374D}" type="datetime3">
              <a:rPr lang="en-US"/>
              <a:pPr>
                <a:defRPr/>
              </a:pPr>
              <a:t>1 March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27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612800"/>
            <a:ext cx="5486400" cy="31783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7"/>
            <a:ext cx="5486400" cy="557213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0971F-66B7-409A-A198-D095DE4CC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636588" y="6426200"/>
            <a:ext cx="2133600" cy="1539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0B326-D22F-4A2C-8997-451C937EF385}" type="datetime3">
              <a:rPr lang="en-US"/>
              <a:pPr>
                <a:defRPr/>
              </a:pPr>
              <a:t>1 March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14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A4653-6E2D-41D0-9762-8505E5EAB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1"/>
          </p:nvPr>
        </p:nvSpPr>
        <p:spPr>
          <a:xfrm>
            <a:off x="636588" y="6426200"/>
            <a:ext cx="2133600" cy="1539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B81FD-CF87-4085-9759-DD112FBAF8F6}" type="datetime3">
              <a:rPr lang="en-US"/>
              <a:pPr>
                <a:defRPr/>
              </a:pPr>
              <a:t>1 March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5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6588" y="1612900"/>
            <a:ext cx="787082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588" y="2416175"/>
            <a:ext cx="7870825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73813" y="6426200"/>
            <a:ext cx="21336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0">
                <a:solidFill>
                  <a:srgbClr val="004494"/>
                </a:solidFill>
                <a:cs typeface="+mn-cs"/>
              </a:defRPr>
            </a:lvl1pPr>
          </a:lstStyle>
          <a:p>
            <a:pPr>
              <a:defRPr/>
            </a:pPr>
            <a:fld id="{B99405CB-D710-434C-8599-588DC4DE4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2" name="Picture 5" descr="JRC_Slides_Foote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6461125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" descr="JRC_Slides_Logo_EN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58763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19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defRPr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marL="228600" indent="-228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•"/>
        <a:defRPr>
          <a:solidFill>
            <a:srgbClr val="004494"/>
          </a:solidFill>
          <a:latin typeface="Verdana"/>
          <a:ea typeface="MS PGothic" pitchFamily="34" charset="-128"/>
        </a:defRPr>
      </a:lvl2pPr>
      <a:lvl3pPr marL="457200" indent="-228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Wingdings" pitchFamily="2" charset="2"/>
        <a:buChar char="§"/>
        <a:defRPr sz="1600">
          <a:solidFill>
            <a:srgbClr val="004494"/>
          </a:solidFill>
          <a:latin typeface="Verdana"/>
          <a:ea typeface="MS PGothic" pitchFamily="34" charset="-128"/>
        </a:defRPr>
      </a:lvl3pPr>
      <a:lvl4pPr marL="685800" indent="-228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Arial" charset="0"/>
        <a:buChar char="•"/>
        <a:defRPr sz="1600">
          <a:solidFill>
            <a:srgbClr val="004494"/>
          </a:solidFill>
          <a:latin typeface="Verdana"/>
          <a:ea typeface="MS PGothic" pitchFamily="34" charset="-128"/>
        </a:defRPr>
      </a:lvl4pPr>
      <a:lvl5pPr marL="914400" indent="-228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sz="1600">
          <a:solidFill>
            <a:srgbClr val="004494"/>
          </a:solidFill>
          <a:latin typeface="Verdana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337" y="1268760"/>
            <a:ext cx="7607144" cy="1083374"/>
          </a:xfrm>
        </p:spPr>
        <p:txBody>
          <a:bodyPr/>
          <a:lstStyle/>
          <a:p>
            <a:pPr algn="r"/>
            <a:r>
              <a:rPr lang="en-US" sz="2400" dirty="0" smtClean="0"/>
              <a:t>Accident Analysis Benchmarking Exercise Team 6 Presentation</a:t>
            </a:r>
            <a:br>
              <a:rPr lang="en-US" sz="2400" dirty="0" smtClean="0"/>
            </a:br>
            <a:endParaRPr lang="en-US" sz="1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37494" y="3645024"/>
            <a:ext cx="4485736" cy="668184"/>
          </a:xfrm>
        </p:spPr>
        <p:txBody>
          <a:bodyPr/>
          <a:lstStyle/>
          <a:p>
            <a:r>
              <a:rPr lang="en-US" sz="2000" dirty="0" smtClean="0"/>
              <a:t>Maureen Wood</a:t>
            </a:r>
          </a:p>
          <a:p>
            <a:r>
              <a:rPr lang="en-US" sz="2000" dirty="0" smtClean="0"/>
              <a:t>Major Accident Hazards Bureau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4996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8586" cy="861774"/>
          </a:xfrm>
        </p:spPr>
        <p:txBody>
          <a:bodyPr/>
          <a:lstStyle/>
          <a:p>
            <a:r>
              <a:rPr lang="en-US" dirty="0" smtClean="0"/>
              <a:t>Root Cause Analysis on a Tier-Based Sorting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AC52C9-216B-4B58-B9C2-942E6042548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106" y="546755"/>
            <a:ext cx="5269583" cy="616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682" y="5272496"/>
            <a:ext cx="8776355" cy="1231106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The root cause analysis supported 3 main outputs:</a:t>
            </a:r>
          </a:p>
          <a:p>
            <a:endParaRPr lang="en-US" dirty="0" smtClean="0"/>
          </a:p>
          <a:p>
            <a:pPr marL="0" indent="0"/>
            <a:r>
              <a:rPr lang="en-US" dirty="0" smtClean="0"/>
              <a:t>(Failure to adhere to regulatory procedures, the importance of considering a </a:t>
            </a:r>
            <a:r>
              <a:rPr lang="en-US" dirty="0" err="1" smtClean="0"/>
              <a:t>Natech</a:t>
            </a:r>
            <a:r>
              <a:rPr lang="en-US" dirty="0" smtClean="0"/>
              <a:t> scenarios, the absence of good management)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59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627" y="1237825"/>
            <a:ext cx="7869600" cy="4308872"/>
          </a:xfrm>
        </p:spPr>
        <p:txBody>
          <a:bodyPr/>
          <a:lstStyle/>
          <a:p>
            <a:pPr marL="0" indent="0"/>
            <a:r>
              <a:rPr lang="en-US" dirty="0"/>
              <a:t>The selected investigation methods </a:t>
            </a:r>
            <a:r>
              <a:rPr lang="en-US" dirty="0" smtClean="0"/>
              <a:t>for Cosmo refinery seem </a:t>
            </a:r>
            <a:r>
              <a:rPr lang="en-US" dirty="0"/>
              <a:t>to fit the nature of the accident. </a:t>
            </a:r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Important </a:t>
            </a:r>
            <a:r>
              <a:rPr lang="en-US" dirty="0"/>
              <a:t>to note that listing approaches may cause confusion if the accident contains many simultaneous </a:t>
            </a:r>
            <a:r>
              <a:rPr lang="en-US" dirty="0" smtClean="0"/>
              <a:t>events.  Use of </a:t>
            </a:r>
            <a:r>
              <a:rPr lang="en-US" dirty="0"/>
              <a:t>charting methodologies can be much more convenient in such </a:t>
            </a:r>
            <a:r>
              <a:rPr lang="en-US" dirty="0" smtClean="0"/>
              <a:t>cases.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Although </a:t>
            </a:r>
            <a:r>
              <a:rPr lang="en-US" dirty="0"/>
              <a:t>the analysis seems to be sufficient from the point of digging into root causes and handling the </a:t>
            </a:r>
            <a:r>
              <a:rPr lang="en-US" dirty="0" smtClean="0"/>
              <a:t>facts, </a:t>
            </a:r>
            <a:r>
              <a:rPr lang="en-US" dirty="0"/>
              <a:t>it doesn’t force the </a:t>
            </a:r>
            <a:r>
              <a:rPr lang="en-US" dirty="0" smtClean="0"/>
              <a:t>analyst </a:t>
            </a:r>
            <a:r>
              <a:rPr lang="en-US" dirty="0"/>
              <a:t>to consider a further domain of the </a:t>
            </a:r>
            <a:r>
              <a:rPr lang="en-US" dirty="0" smtClean="0"/>
              <a:t>accident.</a:t>
            </a:r>
          </a:p>
          <a:p>
            <a:pPr marL="6286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</a:t>
            </a:r>
            <a:r>
              <a:rPr lang="en-US" dirty="0"/>
              <a:t>instance, evacuation on both levels of the facility and the nearby vicinity which we think is a gap in our analysis, for a lack of information about evacuation on both sides. </a:t>
            </a:r>
            <a:endParaRPr lang="en-US" dirty="0" smtClean="0"/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AC52C9-216B-4B58-B9C2-942E6042548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1774"/>
          </a:xfrm>
        </p:spPr>
        <p:txBody>
          <a:bodyPr/>
          <a:lstStyle/>
          <a:p>
            <a:r>
              <a:rPr lang="en-US" dirty="0" smtClean="0"/>
              <a:t>Final impressions (Cosmo refinery accident analysis)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95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665164" y="2635252"/>
            <a:ext cx="7870825" cy="1538883"/>
          </a:xfrm>
        </p:spPr>
        <p:txBody>
          <a:bodyPr/>
          <a:lstStyle/>
          <a:p>
            <a:pPr algn="ctr"/>
            <a:r>
              <a:rPr lang="en-US" sz="2400" b="1" dirty="0" smtClean="0">
                <a:latin typeface="Verdana" pitchFamily="34" charset="0"/>
              </a:rPr>
              <a:t>Thank you for your kind attention!</a:t>
            </a:r>
          </a:p>
          <a:p>
            <a:pPr algn="ctr"/>
            <a:endParaRPr lang="en-US" sz="2400" b="1" dirty="0">
              <a:latin typeface="Verdana" pitchFamily="34" charset="0"/>
            </a:endParaRPr>
          </a:p>
          <a:p>
            <a:pPr algn="ctr"/>
            <a:r>
              <a:rPr lang="en-US" b="1" dirty="0" smtClean="0">
                <a:latin typeface="Verdana" pitchFamily="34" charset="0"/>
              </a:rPr>
              <a:t>Please come visit the Minerva web platform for resources on chemical accident risk reduction</a:t>
            </a:r>
          </a:p>
          <a:p>
            <a:pPr algn="ctr"/>
            <a:r>
              <a:rPr lang="en-US" i="1" dirty="0"/>
              <a:t>https://minerva.jrc.ec.europa.eu/en/minerva</a:t>
            </a:r>
            <a:endParaRPr lang="en-US" b="1" i="1" dirty="0" smtClean="0">
              <a:latin typeface="Verdana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8C93114F-3808-444A-962B-D370018C085C}" type="slidenum">
              <a:rPr lang="en-US" sz="1000" b="0" smtClean="0">
                <a:solidFill>
                  <a:srgbClr val="004494"/>
                </a:solidFill>
              </a:rPr>
              <a:pPr eaLnBrk="1" hangingPunct="1"/>
              <a:t>12</a:t>
            </a:fld>
            <a:endParaRPr lang="en-US" sz="1000" b="0" smtClean="0">
              <a:solidFill>
                <a:srgbClr val="004494"/>
              </a:solidFill>
            </a:endParaRPr>
          </a:p>
        </p:txBody>
      </p:sp>
      <p:sp>
        <p:nvSpPr>
          <p:cNvPr id="37893" name="Date Placeholder 4"/>
          <p:cNvSpPr>
            <a:spLocks noGrp="1"/>
          </p:cNvSpPr>
          <p:nvPr>
            <p:ph type="dt" sz="quarter" idx="4294967295"/>
          </p:nvPr>
        </p:nvSpPr>
        <p:spPr>
          <a:xfrm>
            <a:off x="636588" y="6426200"/>
            <a:ext cx="2133600" cy="1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E0189A8D-A715-4CE5-8E94-4E56D5C69819}" type="datetime1">
              <a:rPr lang="en-US" sz="1000" b="0" smtClean="0">
                <a:solidFill>
                  <a:srgbClr val="004494"/>
                </a:solidFill>
              </a:rPr>
              <a:pPr eaLnBrk="1" hangingPunct="1"/>
              <a:t>3/1/2019</a:t>
            </a:fld>
            <a:endParaRPr lang="en-US" sz="1000" b="0" smtClean="0">
              <a:solidFill>
                <a:srgbClr val="00449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16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8218" y="856357"/>
            <a:ext cx="8785782" cy="6001643"/>
          </a:xfrm>
          <a:solidFill>
            <a:schemeClr val="bg1"/>
          </a:solidFill>
        </p:spPr>
        <p:txBody>
          <a:bodyPr/>
          <a:lstStyle/>
          <a:p>
            <a:pPr marL="0" indent="0"/>
            <a:r>
              <a:rPr lang="en-US" b="1" dirty="0" smtClean="0"/>
              <a:t>1) JX Refinery Sendai</a:t>
            </a:r>
            <a:endParaRPr lang="en-US" b="1" dirty="0"/>
          </a:p>
          <a:p>
            <a:pPr marL="0" indent="0">
              <a:spcAft>
                <a:spcPts val="600"/>
              </a:spcAft>
            </a:pPr>
            <a:r>
              <a:rPr lang="en-US" sz="1600" b="1" dirty="0" smtClean="0"/>
              <a:t>Accident description:  </a:t>
            </a:r>
            <a:r>
              <a:rPr lang="en-US" sz="1600" dirty="0" smtClean="0"/>
              <a:t>The 2011 tsunami in Japan caused multiple release of flammable hydrocarbons from tanks and pipelines, that ultimately ignited. Four people were killed.</a:t>
            </a:r>
          </a:p>
          <a:p>
            <a:pPr marL="0" indent="0"/>
            <a:r>
              <a:rPr lang="en-US" sz="1600" b="1" dirty="0" smtClean="0"/>
              <a:t>Methods  used:</a:t>
            </a:r>
          </a:p>
          <a:p>
            <a:pPr marL="0" indent="0"/>
            <a:r>
              <a:rPr lang="en-US" sz="1600" dirty="0" smtClean="0"/>
              <a:t>Phase 1–Sequence of events:  STEP</a:t>
            </a:r>
          </a:p>
          <a:p>
            <a:pPr marL="3590925" indent="-3590925">
              <a:tabLst>
                <a:tab pos="3676650" algn="l"/>
              </a:tabLst>
            </a:pPr>
            <a:r>
              <a:rPr lang="en-US" sz="1600" dirty="0" smtClean="0"/>
              <a:t>Phase 2–Direct causes: Fault Tree Analysis (FTA), Event Tree (ETA) Analysis, MTO</a:t>
            </a:r>
          </a:p>
          <a:p>
            <a:pPr marL="0" indent="0"/>
            <a:r>
              <a:rPr lang="en-US" sz="1600" dirty="0" smtClean="0"/>
              <a:t>Phase 3–Indirect causes: Fault </a:t>
            </a:r>
            <a:r>
              <a:rPr lang="en-US" sz="1600" dirty="0"/>
              <a:t>Tree Analysis (FTA), Event Tree (ETA) Analysis</a:t>
            </a:r>
            <a:r>
              <a:rPr lang="en-US" sz="1600" dirty="0" smtClean="0"/>
              <a:t>, MTO</a:t>
            </a:r>
            <a:endParaRPr lang="en-US" sz="1600" dirty="0"/>
          </a:p>
          <a:p>
            <a:pPr marL="0" indent="0"/>
            <a:r>
              <a:rPr lang="en-US" sz="1600" dirty="0" smtClean="0"/>
              <a:t>	</a:t>
            </a:r>
            <a:endParaRPr lang="en-US" dirty="0"/>
          </a:p>
          <a:p>
            <a:pPr marL="0" indent="0"/>
            <a:r>
              <a:rPr lang="en-US" b="1" dirty="0" smtClean="0"/>
              <a:t>2) Cosmo Oil Refinery</a:t>
            </a:r>
            <a:endParaRPr lang="en-US" dirty="0" smtClean="0"/>
          </a:p>
          <a:p>
            <a:pPr marL="0" indent="0">
              <a:spcAft>
                <a:spcPts val="600"/>
              </a:spcAft>
            </a:pPr>
            <a:r>
              <a:rPr lang="en-US" sz="1600" b="1" dirty="0"/>
              <a:t>Accident description:  </a:t>
            </a:r>
            <a:r>
              <a:rPr lang="en-US" sz="1600" dirty="0"/>
              <a:t>The 2011 </a:t>
            </a:r>
            <a:r>
              <a:rPr lang="en-US" sz="1600" dirty="0" smtClean="0"/>
              <a:t>earthquake (preceding the tsunami) resulted in several explosions and extensive fire following the release of LPG. </a:t>
            </a:r>
            <a:endParaRPr lang="en-US" sz="1600" dirty="0"/>
          </a:p>
          <a:p>
            <a:pPr marL="0" indent="0"/>
            <a:r>
              <a:rPr lang="en-US" sz="1600" b="1" dirty="0"/>
              <a:t>Methods  used:</a:t>
            </a:r>
          </a:p>
          <a:p>
            <a:pPr marL="0" indent="0"/>
            <a:r>
              <a:rPr lang="en-US" sz="1600" dirty="0"/>
              <a:t>Phase 1 – Sequence of events:  STEP</a:t>
            </a:r>
          </a:p>
          <a:p>
            <a:pPr marL="3590925" indent="-3590925">
              <a:tabLst>
                <a:tab pos="3676650" algn="l"/>
              </a:tabLst>
            </a:pPr>
            <a:r>
              <a:rPr lang="en-US" sz="1600" dirty="0"/>
              <a:t>Phase 2 – Direct causes</a:t>
            </a:r>
            <a:r>
              <a:rPr lang="en-US" sz="1600" dirty="0" smtClean="0"/>
              <a:t>:  Event and Causal Factors Charting</a:t>
            </a:r>
            <a:endParaRPr lang="en-US" sz="1600" dirty="0"/>
          </a:p>
          <a:p>
            <a:pPr marL="0" indent="0"/>
            <a:r>
              <a:rPr lang="en-US" dirty="0"/>
              <a:t>Phase 3 – Indirect causes: </a:t>
            </a:r>
            <a:r>
              <a:rPr lang="en-US" dirty="0" smtClean="0"/>
              <a:t>Barrier Analysis on a Tier-Based Sorting</a:t>
            </a:r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b="1" dirty="0" smtClean="0"/>
              <a:t>Participants: </a:t>
            </a:r>
            <a:r>
              <a:rPr lang="en-US" dirty="0" err="1"/>
              <a:t>Anirban</a:t>
            </a:r>
            <a:r>
              <a:rPr lang="en-US" dirty="0"/>
              <a:t> </a:t>
            </a:r>
            <a:r>
              <a:rPr lang="en-US" dirty="0" smtClean="0"/>
              <a:t>Chakraborty, </a:t>
            </a:r>
            <a:r>
              <a:rPr lang="en-US" dirty="0"/>
              <a:t>Ahmed </a:t>
            </a:r>
            <a:r>
              <a:rPr lang="en-US" dirty="0" smtClean="0"/>
              <a:t>Ibrahim, </a:t>
            </a:r>
            <a:r>
              <a:rPr lang="en-US" dirty="0" err="1"/>
              <a:t>Bohuan</a:t>
            </a:r>
            <a:r>
              <a:rPr lang="en-US" dirty="0"/>
              <a:t> </a:t>
            </a:r>
            <a:r>
              <a:rPr lang="en-US" dirty="0" smtClean="0"/>
              <a:t>Zhao, </a:t>
            </a:r>
            <a:r>
              <a:rPr lang="en-US" dirty="0"/>
              <a:t>Kana</a:t>
            </a:r>
          </a:p>
          <a:p>
            <a:pPr marL="0" indent="0"/>
            <a:r>
              <a:rPr lang="en-US" dirty="0" err="1" smtClean="0"/>
              <a:t>Minamide</a:t>
            </a:r>
            <a:r>
              <a:rPr lang="en-US" dirty="0" smtClean="0"/>
              <a:t>, </a:t>
            </a:r>
            <a:r>
              <a:rPr lang="en-US" dirty="0" err="1" smtClean="0"/>
              <a:t>Songwhan</a:t>
            </a:r>
            <a:r>
              <a:rPr lang="en-US" dirty="0" smtClean="0"/>
              <a:t> Han and </a:t>
            </a:r>
            <a:r>
              <a:rPr lang="en-US" dirty="0" err="1"/>
              <a:t>Yuhan</a:t>
            </a:r>
            <a:r>
              <a:rPr lang="en-US" dirty="0"/>
              <a:t> </a:t>
            </a:r>
            <a:r>
              <a:rPr lang="en-US" dirty="0" smtClean="0"/>
              <a:t>Gao, supervised by Ana Maria Cruz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0" y="-6939"/>
            <a:ext cx="787082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kern="0" dirty="0" smtClean="0"/>
              <a:t>Presented on behalf of Team 6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42738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34" y="0"/>
            <a:ext cx="8809069" cy="861774"/>
          </a:xfrm>
        </p:spPr>
        <p:txBody>
          <a:bodyPr/>
          <a:lstStyle/>
          <a:p>
            <a:r>
              <a:rPr lang="en-US" dirty="0" smtClean="0"/>
              <a:t>Comparison of methodologies (JX refinery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252" y="1687746"/>
            <a:ext cx="5542961" cy="268087"/>
          </a:xfrm>
        </p:spPr>
        <p:txBody>
          <a:bodyPr/>
          <a:lstStyle/>
          <a:p>
            <a:r>
              <a:rPr lang="en-US" sz="1400" b="1" dirty="0" smtClean="0"/>
              <a:t>Method		Advantages	Disadvantages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AC52C9-216B-4B58-B9C2-942E6042548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61" y="1955833"/>
            <a:ext cx="6049641" cy="463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019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70825" cy="430887"/>
          </a:xfrm>
        </p:spPr>
        <p:txBody>
          <a:bodyPr/>
          <a:lstStyle/>
          <a:p>
            <a:r>
              <a:rPr lang="en-US" dirty="0" smtClean="0"/>
              <a:t>Main messages about each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334" y="1424279"/>
            <a:ext cx="7869600" cy="3077766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 smtClean="0"/>
              <a:t>General (JX Refinery accident)</a:t>
            </a:r>
          </a:p>
          <a:p>
            <a:pPr marL="0" indent="0"/>
            <a:r>
              <a:rPr lang="en-US" dirty="0"/>
              <a:t>MTO </a:t>
            </a:r>
            <a:r>
              <a:rPr lang="en-US" dirty="0" smtClean="0"/>
              <a:t>analysis and </a:t>
            </a:r>
            <a:r>
              <a:rPr lang="en-US" dirty="0"/>
              <a:t>STEP analysis are basically superior </a:t>
            </a:r>
            <a:r>
              <a:rPr lang="en-US" dirty="0" smtClean="0"/>
              <a:t> compared to </a:t>
            </a:r>
            <a:r>
              <a:rPr lang="en-US" dirty="0"/>
              <a:t>Fault tree and Event tree analysis in terms of </a:t>
            </a:r>
            <a:r>
              <a:rPr lang="en-US" dirty="0" smtClean="0"/>
              <a:t>cause analysis </a:t>
            </a:r>
            <a:r>
              <a:rPr lang="en-US" dirty="0"/>
              <a:t>and sequence of </a:t>
            </a:r>
            <a:r>
              <a:rPr lang="en-US" dirty="0" smtClean="0"/>
              <a:t>accidents.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However </a:t>
            </a:r>
            <a:r>
              <a:rPr lang="en-US" dirty="0" smtClean="0"/>
              <a:t>each methodology </a:t>
            </a:r>
            <a:r>
              <a:rPr lang="en-US" dirty="0"/>
              <a:t>is not perfect and has to be redeemed</a:t>
            </a:r>
          </a:p>
          <a:p>
            <a:pPr marL="0" indent="0"/>
            <a:r>
              <a:rPr lang="en-US" dirty="0"/>
              <a:t>with other methodologies in order to evaluate </a:t>
            </a:r>
            <a:r>
              <a:rPr lang="en-US" dirty="0" smtClean="0"/>
              <a:t>accidents </a:t>
            </a:r>
            <a:r>
              <a:rPr lang="en-US" dirty="0"/>
              <a:t>precisely and concretely. Therefore, a </a:t>
            </a:r>
            <a:r>
              <a:rPr lang="en-US" dirty="0" smtClean="0"/>
              <a:t>comprehensive methodology </a:t>
            </a:r>
            <a:r>
              <a:rPr lang="en-US" dirty="0"/>
              <a:t>which contains </a:t>
            </a:r>
            <a:r>
              <a:rPr lang="en-US" dirty="0" smtClean="0"/>
              <a:t>advantages of </a:t>
            </a:r>
            <a:r>
              <a:rPr lang="en-US" dirty="0"/>
              <a:t>MTO and STEP is required. </a:t>
            </a:r>
            <a:endParaRPr lang="en-US" dirty="0" smtClean="0"/>
          </a:p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AC52C9-216B-4B58-B9C2-942E6042548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3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46" y="1245946"/>
            <a:ext cx="8063734" cy="3582006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b="1" dirty="0"/>
              <a:t>STEP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STEP model is easy to show the track of accident events clearly.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However, the model only focuses on events.  The STEP does not have a way to point out the interrelation or cooperation between each actor, which makes it hard to indicate the cooperation problem, such as lack of communication in the JX Refinery case.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As a result, if the investigator does not have sufficient knowledge of the specific accident, the reason for safety problems could not be recognized.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AC52C9-216B-4B58-B9C2-942E6042548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08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AC52C9-216B-4B58-B9C2-942E6042548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51" y="1074655"/>
            <a:ext cx="6341795" cy="30448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50" y="3404781"/>
            <a:ext cx="5723871" cy="304315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5100" y="1263192"/>
            <a:ext cx="3012719" cy="622169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 smtClean="0"/>
              <a:t>STEP </a:t>
            </a:r>
            <a:r>
              <a:rPr lang="en-US" sz="2000" dirty="0" err="1" smtClean="0"/>
              <a:t>diagramme</a:t>
            </a:r>
            <a:r>
              <a:rPr lang="en-US" sz="2000" dirty="0" smtClean="0"/>
              <a:t> for JX Refinery accident</a:t>
            </a:r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77071" y="6023728"/>
            <a:ext cx="3440783" cy="61555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2000" kern="0" smtClean="0"/>
              <a:t>Fault tree diagramme of JX Refinery accident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43741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76355" cy="861774"/>
          </a:xfrm>
        </p:spPr>
        <p:txBody>
          <a:bodyPr/>
          <a:lstStyle/>
          <a:p>
            <a:r>
              <a:rPr lang="en-US" dirty="0" smtClean="0"/>
              <a:t>MTO </a:t>
            </a:r>
            <a:r>
              <a:rPr lang="en-US" dirty="0" err="1" smtClean="0"/>
              <a:t>diagramme</a:t>
            </a:r>
            <a:r>
              <a:rPr lang="en-US" dirty="0" smtClean="0"/>
              <a:t> of JX Refinery accident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AC52C9-216B-4B58-B9C2-942E6042548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06" y="1004445"/>
            <a:ext cx="9172576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01657" y="4270342"/>
            <a:ext cx="603315" cy="112179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32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70825" cy="788039"/>
          </a:xfrm>
        </p:spPr>
        <p:txBody>
          <a:bodyPr/>
          <a:lstStyle/>
          <a:p>
            <a:r>
              <a:rPr lang="en-US" sz="2400" dirty="0" smtClean="0"/>
              <a:t>Main </a:t>
            </a:r>
            <a:r>
              <a:rPr lang="en-US" sz="2400" dirty="0"/>
              <a:t>impressions - (Cosmo refinery accident analysis)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AC52C9-216B-4B58-B9C2-942E6042548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0549" y="1237824"/>
            <a:ext cx="8420391" cy="523220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Event and </a:t>
            </a:r>
            <a:r>
              <a:rPr lang="en-US" b="1" dirty="0" smtClean="0"/>
              <a:t>Causal </a:t>
            </a:r>
            <a:r>
              <a:rPr lang="en-US" b="1" dirty="0"/>
              <a:t>Factors </a:t>
            </a:r>
            <a:r>
              <a:rPr lang="en-US" b="1" dirty="0" smtClean="0"/>
              <a:t>Charting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Barrier </a:t>
            </a:r>
            <a:r>
              <a:rPr lang="en-US" b="1" dirty="0" smtClean="0"/>
              <a:t>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Root Causes on a Tier Based Sorting </a:t>
            </a:r>
            <a:endParaRPr lang="en-US" b="1" dirty="0"/>
          </a:p>
          <a:p>
            <a:pPr marL="0" indent="0"/>
            <a:r>
              <a:rPr lang="en-US" dirty="0" smtClean="0"/>
              <a:t>   </a:t>
            </a:r>
            <a:endParaRPr lang="en-US" dirty="0"/>
          </a:p>
          <a:p>
            <a:pPr marL="0" indent="0"/>
            <a:r>
              <a:rPr lang="en-US" dirty="0" smtClean="0"/>
              <a:t>Many </a:t>
            </a:r>
            <a:r>
              <a:rPr lang="en-US" dirty="0"/>
              <a:t>analysis methods give great structure for building, analyzing and digging into the root causes of accidents, </a:t>
            </a:r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However</a:t>
            </a:r>
            <a:r>
              <a:rPr lang="en-US" dirty="0"/>
              <a:t>, the case with Cosmo refinery fires is quite straight forward since events are more in series than </a:t>
            </a:r>
            <a:r>
              <a:rPr lang="en-US" dirty="0" smtClean="0"/>
              <a:t>parallel. 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Thus</a:t>
            </a:r>
            <a:r>
              <a:rPr lang="en-US" dirty="0"/>
              <a:t>, we thought that using any of the advanced analyzing methods would be quite like forcing events and incidents to fit into blanks rather making a real good use of </a:t>
            </a:r>
            <a:r>
              <a:rPr lang="en-US" dirty="0" smtClean="0"/>
              <a:t>it.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A </a:t>
            </a:r>
            <a:r>
              <a:rPr lang="en-US" dirty="0"/>
              <a:t>simple technique that allows us to free sketch and list out thoughts was thought to be more useful allowing a decent margin of freedom and also reduces the struggle of fitting other methods criteria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4299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AC52C9-216B-4B58-B9C2-942E6042548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31340" cy="31779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00" y="3177977"/>
            <a:ext cx="5318146" cy="262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381" y="2069756"/>
            <a:ext cx="4325400" cy="894219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tabLst>
                <a:tab pos="0" algn="l"/>
              </a:tabLst>
            </a:pPr>
            <a:r>
              <a:rPr lang="en-US" b="1" dirty="0" smtClean="0"/>
              <a:t>Event and Causal Factor Charting </a:t>
            </a:r>
            <a:r>
              <a:rPr lang="en-US" dirty="0"/>
              <a:t>is </a:t>
            </a:r>
            <a:r>
              <a:rPr lang="en-US" dirty="0" smtClean="0"/>
              <a:t>an elegant </a:t>
            </a:r>
            <a:r>
              <a:rPr lang="en-US" dirty="0"/>
              <a:t>way to point out the underlying causes.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90194" y="5672105"/>
            <a:ext cx="6542202" cy="893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marL="228600" indent="-228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•"/>
              <a:defRPr sz="1800" b="0" i="0" baseline="0">
                <a:solidFill>
                  <a:srgbClr val="004494"/>
                </a:solidFill>
                <a:latin typeface="Verdana"/>
                <a:ea typeface="MS PGothic" pitchFamily="34" charset="-128"/>
              </a:defRPr>
            </a:lvl2pPr>
            <a:lvl3pPr marL="457200" indent="-228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charset="2"/>
              <a:buChar char="§"/>
              <a:defRPr sz="1600" baseline="0">
                <a:solidFill>
                  <a:srgbClr val="004494"/>
                </a:solidFill>
                <a:latin typeface="Verdana"/>
                <a:ea typeface="MS PGothic" pitchFamily="34" charset="-128"/>
              </a:defRPr>
            </a:lvl3pPr>
            <a:lvl4pPr marL="685800" indent="-2286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  <a:ea typeface="MS PGothic" pitchFamily="34" charset="-128"/>
              </a:defRPr>
            </a:lvl4pPr>
            <a:lvl5pPr marL="914400" indent="-2286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0" indent="0"/>
            <a:r>
              <a:rPr lang="en-US" sz="1800" b="0" kern="0" dirty="0" smtClean="0"/>
              <a:t>The </a:t>
            </a:r>
            <a:r>
              <a:rPr lang="en-US" sz="1800" kern="0" dirty="0" smtClean="0"/>
              <a:t>Barrier Analysis </a:t>
            </a:r>
            <a:r>
              <a:rPr lang="en-US" sz="1800" b="0" kern="0" dirty="0" smtClean="0"/>
              <a:t>points out the importance of the safety valve in the entire process that happened after the uninterrupted release of LPG.</a:t>
            </a:r>
            <a:endParaRPr lang="en-US" sz="1800" b="0" kern="0" dirty="0"/>
          </a:p>
        </p:txBody>
      </p:sp>
    </p:spTree>
    <p:extLst>
      <p:ext uri="{BB962C8B-B14F-4D97-AF65-F5344CB8AC3E}">
        <p14:creationId xmlns:p14="http://schemas.microsoft.com/office/powerpoint/2010/main" val="22939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rc_slide_template-en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jrc_slide_template-en</Template>
  <TotalTime>71198</TotalTime>
  <Words>658</Words>
  <Application>Microsoft Office PowerPoint</Application>
  <PresentationFormat>On-screen Show (4:3)</PresentationFormat>
  <Paragraphs>77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jrc_slide_template-en</vt:lpstr>
      <vt:lpstr>Accident Analysis Benchmarking Exercise Team 6 Presentation </vt:lpstr>
      <vt:lpstr>PowerPoint Presentation</vt:lpstr>
      <vt:lpstr>Comparison of methodologies (JX refinery</vt:lpstr>
      <vt:lpstr>Main messages about each method</vt:lpstr>
      <vt:lpstr>PowerPoint Presentation</vt:lpstr>
      <vt:lpstr>STEP diagramme for JX Refinery accident</vt:lpstr>
      <vt:lpstr>MTO diagramme of JX Refinery accident</vt:lpstr>
      <vt:lpstr>Main impressions - (Cosmo refinery accident analysis) </vt:lpstr>
      <vt:lpstr>PowerPoint Presentation</vt:lpstr>
      <vt:lpstr>Root Cause Analysis on a Tier-Based Sorting</vt:lpstr>
      <vt:lpstr>Final impressions (Cosmo refinery accident analysis)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Seveso approaches in European Neighbour Countries  Project Methodology</dc:title>
  <dc:creator>Wood Maureen</dc:creator>
  <cp:lastModifiedBy>Wood Maureen</cp:lastModifiedBy>
  <cp:revision>496</cp:revision>
  <cp:lastPrinted>2019-03-01T17:13:41Z</cp:lastPrinted>
  <dcterms:created xsi:type="dcterms:W3CDTF">2015-03-25T11:12:36Z</dcterms:created>
  <dcterms:modified xsi:type="dcterms:W3CDTF">2019-03-01T17:13:47Z</dcterms:modified>
</cp:coreProperties>
</file>