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9"/>
  </p:notesMasterIdLst>
  <p:sldIdLst>
    <p:sldId id="278" r:id="rId3"/>
    <p:sldId id="279" r:id="rId4"/>
    <p:sldId id="280" r:id="rId5"/>
    <p:sldId id="281" r:id="rId6"/>
    <p:sldId id="282" r:id="rId7"/>
    <p:sldId id="274" r:id="rId8"/>
  </p:sldIdLst>
  <p:sldSz cx="9144000" cy="6858000" type="screen4x3"/>
  <p:notesSz cx="7315200" cy="96012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43"/>
    <p:restoredTop sz="81625"/>
  </p:normalViewPr>
  <p:slideViewPr>
    <p:cSldViewPr snapToGrid="0" snapToObjects="1" showGuides="1">
      <p:cViewPr varScale="1">
        <p:scale>
          <a:sx n="88" d="100"/>
          <a:sy n="88" d="100"/>
        </p:scale>
        <p:origin x="-1896" y="-96"/>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69920" cy="481727"/>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4143588" y="0"/>
            <a:ext cx="3169920" cy="481727"/>
          </a:xfrm>
          <a:prstGeom prst="rect">
            <a:avLst/>
          </a:prstGeom>
        </p:spPr>
        <p:txBody>
          <a:bodyPr vert="horz" lIns="91440" tIns="45720" rIns="91440" bIns="45720" rtlCol="0"/>
          <a:lstStyle>
            <a:lvl1pPr algn="r">
              <a:defRPr sz="1200"/>
            </a:lvl1pPr>
          </a:lstStyle>
          <a:p>
            <a:fld id="{DCCAF719-89CC-A744-B8D6-88710587D8AC}" type="datetimeFigureOut">
              <a:rPr kumimoji="1" lang="zh-CN" altLang="en-US" smtClean="0"/>
              <a:t>2019/3/1</a:t>
            </a:fld>
            <a:endParaRPr kumimoji="1" lang="zh-CN" altLang="en-US"/>
          </a:p>
        </p:txBody>
      </p:sp>
      <p:sp>
        <p:nvSpPr>
          <p:cNvPr id="4" name="幻灯片图像占位符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1521" y="4620578"/>
            <a:ext cx="5852160" cy="3780473"/>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9119474"/>
            <a:ext cx="3169920" cy="481726"/>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4143588" y="9119474"/>
            <a:ext cx="3169920" cy="481726"/>
          </a:xfrm>
          <a:prstGeom prst="rect">
            <a:avLst/>
          </a:prstGeom>
        </p:spPr>
        <p:txBody>
          <a:bodyPr vert="horz" lIns="91440" tIns="45720" rIns="91440" bIns="45720" rtlCol="0" anchor="b"/>
          <a:lstStyle>
            <a:lvl1pPr algn="r">
              <a:defRPr sz="1200"/>
            </a:lvl1pPr>
          </a:lstStyle>
          <a:p>
            <a:fld id="{35E2F4AF-955B-F44F-9203-AE1C80F1CA0A}" type="slidenum">
              <a:rPr kumimoji="1" lang="zh-CN" altLang="en-US" smtClean="0"/>
              <a:t>‹#›</a:t>
            </a:fld>
            <a:endParaRPr kumimoji="1" lang="zh-CN" altLang="en-US"/>
          </a:p>
        </p:txBody>
      </p:sp>
    </p:spTree>
    <p:extLst>
      <p:ext uri="{BB962C8B-B14F-4D97-AF65-F5344CB8AC3E}">
        <p14:creationId xmlns:p14="http://schemas.microsoft.com/office/powerpoint/2010/main" val="64296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5E2F4AF-955B-F44F-9203-AE1C80F1CA0A}" type="slidenum">
              <a:rPr kumimoji="1" lang="zh-CN" altLang="en-US" smtClean="0"/>
              <a:t>3</a:t>
            </a:fld>
            <a:endParaRPr kumimoji="1" lang="zh-CN" altLang="en-US"/>
          </a:p>
        </p:txBody>
      </p:sp>
    </p:spTree>
    <p:extLst>
      <p:ext uri="{BB962C8B-B14F-4D97-AF65-F5344CB8AC3E}">
        <p14:creationId xmlns:p14="http://schemas.microsoft.com/office/powerpoint/2010/main" val="152992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Fault Tree is on the left side of the top event, which depicts the prevention barriers which prohibit threats from resulting in the top event. It describes the process of the accident and the interrelationships among them</a:t>
            </a:r>
            <a:r>
              <a:rPr lang="en-US" altLang="zh-CN" sz="1200" kern="1200" baseline="30000" dirty="0">
                <a:solidFill>
                  <a:schemeClr val="tx1"/>
                </a:solidFill>
                <a:effectLst/>
                <a:latin typeface="+mn-lt"/>
                <a:ea typeface="+mn-ea"/>
                <a:cs typeface="+mn-cs"/>
              </a:rPr>
              <a:t>[5]</a:t>
            </a:r>
            <a:r>
              <a:rPr lang="en-US" altLang="zh-CN" sz="1200" kern="1200" dirty="0">
                <a:solidFill>
                  <a:schemeClr val="tx1"/>
                </a:solidFill>
                <a:effectLst/>
                <a:latin typeface="+mn-lt"/>
                <a:ea typeface="+mn-ea"/>
                <a:cs typeface="+mn-cs"/>
              </a:rPr>
              <a:t>.The Event Tree is on the right side of the top event, which represents the barriers that prevent and mitigate the top event from escalating in to undesirable consequences. It shows how the event may generate different casualties and describes all possible consequences</a:t>
            </a:r>
            <a:r>
              <a:rPr lang="en-US" altLang="zh-CN" sz="1200" kern="1200" baseline="30000" dirty="0">
                <a:solidFill>
                  <a:schemeClr val="tx1"/>
                </a:solidFill>
                <a:effectLst/>
                <a:latin typeface="+mn-lt"/>
                <a:ea typeface="+mn-ea"/>
                <a:cs typeface="+mn-cs"/>
              </a:rPr>
              <a:t>[3,5]</a:t>
            </a:r>
            <a:r>
              <a:rPr lang="en-US" altLang="zh-CN" sz="1200" kern="1200" dirty="0">
                <a:solidFill>
                  <a:schemeClr val="tx1"/>
                </a:solidFill>
                <a:effectLst/>
                <a:latin typeface="+mn-lt"/>
                <a:ea typeface="+mn-ea"/>
                <a:cs typeface="+mn-cs"/>
              </a:rPr>
              <a:t>. The bow-tie analysis result is shown in Fig.2, and the failed barriers are framed. </a:t>
            </a:r>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35E2F4AF-955B-F44F-9203-AE1C80F1CA0A}" type="slidenum">
              <a:rPr kumimoji="1" lang="zh-CN" altLang="en-US" smtClean="0"/>
              <a:t>4</a:t>
            </a:fld>
            <a:endParaRPr kumimoji="1" lang="zh-CN" altLang="en-US"/>
          </a:p>
        </p:txBody>
      </p:sp>
    </p:spTree>
    <p:extLst>
      <p:ext uri="{BB962C8B-B14F-4D97-AF65-F5344CB8AC3E}">
        <p14:creationId xmlns:p14="http://schemas.microsoft.com/office/powerpoint/2010/main" val="388022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a:t>
            </a:r>
            <a:r>
              <a:rPr lang="en-US" altLang="zh-CN" sz="1200" kern="1200" dirty="0" err="1">
                <a:solidFill>
                  <a:schemeClr val="tx1"/>
                </a:solidFill>
                <a:effectLst/>
                <a:latin typeface="+mn-lt"/>
                <a:ea typeface="+mn-ea"/>
                <a:cs typeface="+mn-cs"/>
              </a:rPr>
              <a:t>Accimap</a:t>
            </a:r>
            <a:r>
              <a:rPr lang="en-US" altLang="zh-CN" sz="1200" kern="1200" dirty="0">
                <a:solidFill>
                  <a:schemeClr val="tx1"/>
                </a:solidFill>
                <a:effectLst/>
                <a:latin typeface="+mn-lt"/>
                <a:ea typeface="+mn-ea"/>
                <a:cs typeface="+mn-cs"/>
              </a:rPr>
              <a:t> approach was developed as a means of modeling socio-technical context to identify the combination of events and decisions that result in an accident, especially focusing on failures across the following six organizational levels</a:t>
            </a:r>
            <a:r>
              <a:rPr lang="zh-CN" altLang="zh-CN" dirty="0">
                <a:effectLst/>
              </a:rPr>
              <a:t> </a:t>
            </a:r>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Bow-tie analysis places emphasis on the direct technical causes and consequences before and during the accident. If deeper level causes, especially in the management and supervision level were not disclosed, lessons could not be learned well so that similar accidents may still happen in the future. </a:t>
            </a:r>
            <a:endParaRPr kumimoji="1" lang="zh-CN" altLang="en-US" dirty="0"/>
          </a:p>
          <a:p>
            <a:endParaRPr kumimoji="1" lang="zh-CN" altLang="en-US" dirty="0"/>
          </a:p>
        </p:txBody>
      </p:sp>
      <p:sp>
        <p:nvSpPr>
          <p:cNvPr id="4" name="灯片编号占位符 3"/>
          <p:cNvSpPr>
            <a:spLocks noGrp="1"/>
          </p:cNvSpPr>
          <p:nvPr>
            <p:ph type="sldNum" sz="quarter" idx="5"/>
          </p:nvPr>
        </p:nvSpPr>
        <p:spPr/>
        <p:txBody>
          <a:bodyPr/>
          <a:lstStyle/>
          <a:p>
            <a:fld id="{35E2F4AF-955B-F44F-9203-AE1C80F1CA0A}" type="slidenum">
              <a:rPr kumimoji="1" lang="zh-CN" altLang="en-US" smtClean="0"/>
              <a:t>5</a:t>
            </a:fld>
            <a:endParaRPr kumimoji="1" lang="zh-CN" altLang="en-US"/>
          </a:p>
        </p:txBody>
      </p:sp>
    </p:spTree>
    <p:extLst>
      <p:ext uri="{BB962C8B-B14F-4D97-AF65-F5344CB8AC3E}">
        <p14:creationId xmlns:p14="http://schemas.microsoft.com/office/powerpoint/2010/main" val="423663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8F78854-67E0-0E4E-A843-8AB912FEDB65}" type="datetimeFigureOut">
              <a:rPr kumimoji="1" lang="zh-CN" altLang="en-US" smtClean="0"/>
              <a:t>2019/3/1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FF92E996-C192-DE45-A5E9-87FA83E1E375}" type="slidenum">
              <a:rPr kumimoji="1" lang="zh-CN" altLang="en-US" smtClean="0"/>
              <a:t>‹#›</a:t>
            </a:fld>
            <a:endParaRPr kumimoji="1" lang="zh-CN" altLang="en-US"/>
          </a:p>
        </p:txBody>
      </p:sp>
    </p:spTree>
    <p:extLst>
      <p:ext uri="{BB962C8B-B14F-4D97-AF65-F5344CB8AC3E}">
        <p14:creationId xmlns:p14="http://schemas.microsoft.com/office/powerpoint/2010/main" val="376800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98F78854-67E0-0E4E-A843-8AB912FEDB65}" type="datetimeFigureOut">
              <a:rPr kumimoji="1" lang="zh-CN" altLang="en-US" smtClean="0"/>
              <a:t>2019/3/1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FF92E996-C192-DE45-A5E9-87FA83E1E375}" type="slidenum">
              <a:rPr kumimoji="1" lang="zh-CN" altLang="en-US" smtClean="0"/>
              <a:t>‹#›</a:t>
            </a:fld>
            <a:endParaRPr kumimoji="1" lang="zh-CN" altLang="en-US"/>
          </a:p>
        </p:txBody>
      </p:sp>
    </p:spTree>
    <p:extLst>
      <p:ext uri="{BB962C8B-B14F-4D97-AF65-F5344CB8AC3E}">
        <p14:creationId xmlns:p14="http://schemas.microsoft.com/office/powerpoint/2010/main" val="122870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98F78854-67E0-0E4E-A843-8AB912FEDB65}" type="datetimeFigureOut">
              <a:rPr kumimoji="1" lang="zh-CN" altLang="en-US" smtClean="0"/>
              <a:t>2019/3/1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FF92E996-C192-DE45-A5E9-87FA83E1E375}" type="slidenum">
              <a:rPr kumimoji="1" lang="zh-CN" altLang="en-US" smtClean="0"/>
              <a:t>‹#›</a:t>
            </a:fld>
            <a:endParaRPr kumimoji="1" lang="zh-CN" altLang="en-US"/>
          </a:p>
        </p:txBody>
      </p:sp>
    </p:spTree>
    <p:extLst>
      <p:ext uri="{BB962C8B-B14F-4D97-AF65-F5344CB8AC3E}">
        <p14:creationId xmlns:p14="http://schemas.microsoft.com/office/powerpoint/2010/main" val="1797240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8669C035-19C7-40B6-B77B-51E20AD2B3DC}" type="datetimeFigureOut">
              <a:rPr lang="zh-CN" altLang="en-US" smtClean="0"/>
              <a:t>2019/3/1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4038B0-489C-48C0-9215-2F97FE8155C8}" type="slidenum">
              <a:rPr lang="zh-CN" altLang="en-US" smtClean="0"/>
              <a:t>‹#›</a:t>
            </a:fld>
            <a:endParaRPr lang="zh-CN" altLang="en-US"/>
          </a:p>
        </p:txBody>
      </p:sp>
    </p:spTree>
    <p:extLst>
      <p:ext uri="{BB962C8B-B14F-4D97-AF65-F5344CB8AC3E}">
        <p14:creationId xmlns:p14="http://schemas.microsoft.com/office/powerpoint/2010/main" val="2183200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669C035-19C7-40B6-B77B-51E20AD2B3DC}" type="datetimeFigureOut">
              <a:rPr lang="zh-CN" altLang="en-US" smtClean="0"/>
              <a:t>2019/3/1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4038B0-489C-48C0-9215-2F97FE8155C8}" type="slidenum">
              <a:rPr lang="zh-CN" altLang="en-US" smtClean="0"/>
              <a:t>‹#›</a:t>
            </a:fld>
            <a:endParaRPr lang="zh-CN" altLang="en-US"/>
          </a:p>
        </p:txBody>
      </p:sp>
    </p:spTree>
    <p:extLst>
      <p:ext uri="{BB962C8B-B14F-4D97-AF65-F5344CB8AC3E}">
        <p14:creationId xmlns:p14="http://schemas.microsoft.com/office/powerpoint/2010/main" val="2314053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669C035-19C7-40B6-B77B-51E20AD2B3DC}" type="datetimeFigureOut">
              <a:rPr lang="zh-CN" altLang="en-US" smtClean="0"/>
              <a:t>2019/3/1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4038B0-489C-48C0-9215-2F97FE8155C8}" type="slidenum">
              <a:rPr lang="zh-CN" altLang="en-US" smtClean="0"/>
              <a:t>‹#›</a:t>
            </a:fld>
            <a:endParaRPr lang="zh-CN" altLang="en-US"/>
          </a:p>
        </p:txBody>
      </p:sp>
    </p:spTree>
    <p:extLst>
      <p:ext uri="{BB962C8B-B14F-4D97-AF65-F5344CB8AC3E}">
        <p14:creationId xmlns:p14="http://schemas.microsoft.com/office/powerpoint/2010/main" val="3133947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669C035-19C7-40B6-B77B-51E20AD2B3DC}" type="datetimeFigureOut">
              <a:rPr lang="zh-CN" altLang="en-US" smtClean="0"/>
              <a:t>2019/3/1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4038B0-489C-48C0-9215-2F97FE8155C8}" type="slidenum">
              <a:rPr lang="zh-CN" altLang="en-US" smtClean="0"/>
              <a:t>‹#›</a:t>
            </a:fld>
            <a:endParaRPr lang="zh-CN" altLang="en-US"/>
          </a:p>
        </p:txBody>
      </p:sp>
    </p:spTree>
    <p:extLst>
      <p:ext uri="{BB962C8B-B14F-4D97-AF65-F5344CB8AC3E}">
        <p14:creationId xmlns:p14="http://schemas.microsoft.com/office/powerpoint/2010/main" val="724466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2"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669C035-19C7-40B6-B77B-51E20AD2B3DC}" type="datetimeFigureOut">
              <a:rPr lang="zh-CN" altLang="en-US" smtClean="0"/>
              <a:t>2019/3/1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64038B0-489C-48C0-9215-2F97FE8155C8}" type="slidenum">
              <a:rPr lang="zh-CN" altLang="en-US" smtClean="0"/>
              <a:t>‹#›</a:t>
            </a:fld>
            <a:endParaRPr lang="zh-CN" altLang="en-US"/>
          </a:p>
        </p:txBody>
      </p:sp>
    </p:spTree>
    <p:extLst>
      <p:ext uri="{BB962C8B-B14F-4D97-AF65-F5344CB8AC3E}">
        <p14:creationId xmlns:p14="http://schemas.microsoft.com/office/powerpoint/2010/main" val="21436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669C035-19C7-40B6-B77B-51E20AD2B3DC}" type="datetimeFigureOut">
              <a:rPr lang="zh-CN" altLang="en-US" smtClean="0"/>
              <a:t>2019/3/1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64038B0-489C-48C0-9215-2F97FE8155C8}" type="slidenum">
              <a:rPr lang="zh-CN" altLang="en-US" smtClean="0"/>
              <a:t>‹#›</a:t>
            </a:fld>
            <a:endParaRPr lang="zh-CN" altLang="en-US"/>
          </a:p>
        </p:txBody>
      </p:sp>
    </p:spTree>
    <p:extLst>
      <p:ext uri="{BB962C8B-B14F-4D97-AF65-F5344CB8AC3E}">
        <p14:creationId xmlns:p14="http://schemas.microsoft.com/office/powerpoint/2010/main" val="1052568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9C035-19C7-40B6-B77B-51E20AD2B3DC}" type="datetimeFigureOut">
              <a:rPr lang="zh-CN" altLang="en-US" smtClean="0"/>
              <a:t>2019/3/1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64038B0-489C-48C0-9215-2F97FE8155C8}" type="slidenum">
              <a:rPr lang="zh-CN" altLang="en-US" smtClean="0"/>
              <a:t>‹#›</a:t>
            </a:fld>
            <a:endParaRPr lang="zh-CN" altLang="en-US"/>
          </a:p>
        </p:txBody>
      </p:sp>
    </p:spTree>
    <p:extLst>
      <p:ext uri="{BB962C8B-B14F-4D97-AF65-F5344CB8AC3E}">
        <p14:creationId xmlns:p14="http://schemas.microsoft.com/office/powerpoint/2010/main" val="1750178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8669C035-19C7-40B6-B77B-51E20AD2B3DC}" type="datetimeFigureOut">
              <a:rPr lang="zh-CN" altLang="en-US" smtClean="0"/>
              <a:t>2019/3/1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4038B0-489C-48C0-9215-2F97FE8155C8}" type="slidenum">
              <a:rPr lang="zh-CN" altLang="en-US" smtClean="0"/>
              <a:t>‹#›</a:t>
            </a:fld>
            <a:endParaRPr lang="zh-CN" altLang="en-US"/>
          </a:p>
        </p:txBody>
      </p:sp>
    </p:spTree>
    <p:extLst>
      <p:ext uri="{BB962C8B-B14F-4D97-AF65-F5344CB8AC3E}">
        <p14:creationId xmlns:p14="http://schemas.microsoft.com/office/powerpoint/2010/main" val="163847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98F78854-67E0-0E4E-A843-8AB912FEDB65}" type="datetimeFigureOut">
              <a:rPr kumimoji="1" lang="zh-CN" altLang="en-US" smtClean="0"/>
              <a:t>2019/3/1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FF92E996-C192-DE45-A5E9-87FA83E1E375}" type="slidenum">
              <a:rPr kumimoji="1" lang="zh-CN" altLang="en-US" smtClean="0"/>
              <a:t>‹#›</a:t>
            </a:fld>
            <a:endParaRPr kumimoji="1" lang="zh-CN" altLang="en-US"/>
          </a:p>
        </p:txBody>
      </p:sp>
    </p:spTree>
    <p:extLst>
      <p:ext uri="{BB962C8B-B14F-4D97-AF65-F5344CB8AC3E}">
        <p14:creationId xmlns:p14="http://schemas.microsoft.com/office/powerpoint/2010/main" val="2733277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8669C035-19C7-40B6-B77B-51E20AD2B3DC}" type="datetimeFigureOut">
              <a:rPr lang="zh-CN" altLang="en-US" smtClean="0"/>
              <a:t>2019/3/1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4038B0-489C-48C0-9215-2F97FE8155C8}" type="slidenum">
              <a:rPr lang="zh-CN" altLang="en-US" smtClean="0"/>
              <a:t>‹#›</a:t>
            </a:fld>
            <a:endParaRPr lang="zh-CN" altLang="en-US"/>
          </a:p>
        </p:txBody>
      </p:sp>
    </p:spTree>
    <p:extLst>
      <p:ext uri="{BB962C8B-B14F-4D97-AF65-F5344CB8AC3E}">
        <p14:creationId xmlns:p14="http://schemas.microsoft.com/office/powerpoint/2010/main" val="25005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669C035-19C7-40B6-B77B-51E20AD2B3DC}" type="datetimeFigureOut">
              <a:rPr lang="zh-CN" altLang="en-US" smtClean="0"/>
              <a:t>2019/3/1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4038B0-489C-48C0-9215-2F97FE8155C8}" type="slidenum">
              <a:rPr lang="zh-CN" altLang="en-US" smtClean="0"/>
              <a:t>‹#›</a:t>
            </a:fld>
            <a:endParaRPr lang="zh-CN" altLang="en-US"/>
          </a:p>
        </p:txBody>
      </p:sp>
    </p:spTree>
    <p:extLst>
      <p:ext uri="{BB962C8B-B14F-4D97-AF65-F5344CB8AC3E}">
        <p14:creationId xmlns:p14="http://schemas.microsoft.com/office/powerpoint/2010/main" val="2060301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669C035-19C7-40B6-B77B-51E20AD2B3DC}" type="datetimeFigureOut">
              <a:rPr lang="zh-CN" altLang="en-US" smtClean="0"/>
              <a:t>2019/3/1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4038B0-489C-48C0-9215-2F97FE8155C8}" type="slidenum">
              <a:rPr lang="zh-CN" altLang="en-US" smtClean="0"/>
              <a:t>‹#›</a:t>
            </a:fld>
            <a:endParaRPr lang="zh-CN" altLang="en-US"/>
          </a:p>
        </p:txBody>
      </p:sp>
    </p:spTree>
    <p:extLst>
      <p:ext uri="{BB962C8B-B14F-4D97-AF65-F5344CB8AC3E}">
        <p14:creationId xmlns:p14="http://schemas.microsoft.com/office/powerpoint/2010/main" val="41745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98F78854-67E0-0E4E-A843-8AB912FEDB65}" type="datetimeFigureOut">
              <a:rPr kumimoji="1" lang="zh-CN" altLang="en-US" smtClean="0"/>
              <a:t>2019/3/1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FF92E996-C192-DE45-A5E9-87FA83E1E375}" type="slidenum">
              <a:rPr kumimoji="1" lang="zh-CN" altLang="en-US" smtClean="0"/>
              <a:t>‹#›</a:t>
            </a:fld>
            <a:endParaRPr kumimoji="1" lang="zh-CN" altLang="en-US"/>
          </a:p>
        </p:txBody>
      </p:sp>
    </p:spTree>
    <p:extLst>
      <p:ext uri="{BB962C8B-B14F-4D97-AF65-F5344CB8AC3E}">
        <p14:creationId xmlns:p14="http://schemas.microsoft.com/office/powerpoint/2010/main" val="228246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98F78854-67E0-0E4E-A843-8AB912FEDB65}" type="datetimeFigureOut">
              <a:rPr kumimoji="1" lang="zh-CN" altLang="en-US" smtClean="0"/>
              <a:t>2019/3/1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FF92E996-C192-DE45-A5E9-87FA83E1E375}" type="slidenum">
              <a:rPr kumimoji="1" lang="zh-CN" altLang="en-US" smtClean="0"/>
              <a:t>‹#›</a:t>
            </a:fld>
            <a:endParaRPr kumimoji="1" lang="zh-CN" altLang="en-US"/>
          </a:p>
        </p:txBody>
      </p:sp>
    </p:spTree>
    <p:extLst>
      <p:ext uri="{BB962C8B-B14F-4D97-AF65-F5344CB8AC3E}">
        <p14:creationId xmlns:p14="http://schemas.microsoft.com/office/powerpoint/2010/main" val="3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
第二级
第三级
第四级
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p:txBody>
          <a:bodyPr/>
          <a:lstStyle/>
          <a:p>
            <a:fld id="{98F78854-67E0-0E4E-A843-8AB912FEDB65}" type="datetimeFigureOut">
              <a:rPr kumimoji="1" lang="zh-CN" altLang="en-US" smtClean="0"/>
              <a:t>2019/3/1</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FF92E996-C192-DE45-A5E9-87FA83E1E375}" type="slidenum">
              <a:rPr kumimoji="1" lang="zh-CN" altLang="en-US" smtClean="0"/>
              <a:t>‹#›</a:t>
            </a:fld>
            <a:endParaRPr kumimoji="1" lang="zh-CN" altLang="en-US"/>
          </a:p>
        </p:txBody>
      </p:sp>
    </p:spTree>
    <p:extLst>
      <p:ext uri="{BB962C8B-B14F-4D97-AF65-F5344CB8AC3E}">
        <p14:creationId xmlns:p14="http://schemas.microsoft.com/office/powerpoint/2010/main" val="420726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8F78854-67E0-0E4E-A843-8AB912FEDB65}" type="datetimeFigureOut">
              <a:rPr kumimoji="1" lang="zh-CN" altLang="en-US" smtClean="0"/>
              <a:t>2019/3/1</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FF92E996-C192-DE45-A5E9-87FA83E1E375}" type="slidenum">
              <a:rPr kumimoji="1" lang="zh-CN" altLang="en-US" smtClean="0"/>
              <a:t>‹#›</a:t>
            </a:fld>
            <a:endParaRPr kumimoji="1" lang="zh-CN" altLang="en-US"/>
          </a:p>
        </p:txBody>
      </p:sp>
    </p:spTree>
    <p:extLst>
      <p:ext uri="{BB962C8B-B14F-4D97-AF65-F5344CB8AC3E}">
        <p14:creationId xmlns:p14="http://schemas.microsoft.com/office/powerpoint/2010/main" val="425549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78854-67E0-0E4E-A843-8AB912FEDB65}" type="datetimeFigureOut">
              <a:rPr kumimoji="1" lang="zh-CN" altLang="en-US" smtClean="0"/>
              <a:t>2019/3/1</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FF92E996-C192-DE45-A5E9-87FA83E1E375}" type="slidenum">
              <a:rPr kumimoji="1" lang="zh-CN" altLang="en-US" smtClean="0"/>
              <a:t>‹#›</a:t>
            </a:fld>
            <a:endParaRPr kumimoji="1" lang="zh-CN" altLang="en-US"/>
          </a:p>
        </p:txBody>
      </p:sp>
    </p:spTree>
    <p:extLst>
      <p:ext uri="{BB962C8B-B14F-4D97-AF65-F5344CB8AC3E}">
        <p14:creationId xmlns:p14="http://schemas.microsoft.com/office/powerpoint/2010/main" val="58514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98F78854-67E0-0E4E-A843-8AB912FEDB65}" type="datetimeFigureOut">
              <a:rPr kumimoji="1" lang="zh-CN" altLang="en-US" smtClean="0"/>
              <a:t>2019/3/1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FF92E996-C192-DE45-A5E9-87FA83E1E375}" type="slidenum">
              <a:rPr kumimoji="1" lang="zh-CN" altLang="en-US" smtClean="0"/>
              <a:t>‹#›</a:t>
            </a:fld>
            <a:endParaRPr kumimoji="1" lang="zh-CN" altLang="en-US"/>
          </a:p>
        </p:txBody>
      </p:sp>
    </p:spTree>
    <p:extLst>
      <p:ext uri="{BB962C8B-B14F-4D97-AF65-F5344CB8AC3E}">
        <p14:creationId xmlns:p14="http://schemas.microsoft.com/office/powerpoint/2010/main" val="124583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98F78854-67E0-0E4E-A843-8AB912FEDB65}" type="datetimeFigureOut">
              <a:rPr kumimoji="1" lang="zh-CN" altLang="en-US" smtClean="0"/>
              <a:t>2019/3/1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FF92E996-C192-DE45-A5E9-87FA83E1E375}" type="slidenum">
              <a:rPr kumimoji="1" lang="zh-CN" altLang="en-US" smtClean="0"/>
              <a:t>‹#›</a:t>
            </a:fld>
            <a:endParaRPr kumimoji="1" lang="zh-CN" altLang="en-US"/>
          </a:p>
        </p:txBody>
      </p:sp>
    </p:spTree>
    <p:extLst>
      <p:ext uri="{BB962C8B-B14F-4D97-AF65-F5344CB8AC3E}">
        <p14:creationId xmlns:p14="http://schemas.microsoft.com/office/powerpoint/2010/main" val="214384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78854-67E0-0E4E-A843-8AB912FEDB65}" type="datetimeFigureOut">
              <a:rPr kumimoji="1" lang="zh-CN" altLang="en-US" smtClean="0"/>
              <a:t>2019/3/1</a:t>
            </a:fld>
            <a:endParaRPr kumimoji="1"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2E996-C192-DE45-A5E9-87FA83E1E375}" type="slidenum">
              <a:rPr kumimoji="1" lang="zh-CN" altLang="en-US" smtClean="0"/>
              <a:t>‹#›</a:t>
            </a:fld>
            <a:endParaRPr kumimoji="1" lang="zh-CN" altLang="en-US"/>
          </a:p>
        </p:txBody>
      </p:sp>
    </p:spTree>
    <p:extLst>
      <p:ext uri="{BB962C8B-B14F-4D97-AF65-F5344CB8AC3E}">
        <p14:creationId xmlns:p14="http://schemas.microsoft.com/office/powerpoint/2010/main" val="3071071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9C035-19C7-40B6-B77B-51E20AD2B3DC}" type="datetimeFigureOut">
              <a:rPr lang="zh-CN" altLang="en-US" smtClean="0"/>
              <a:t>2019/3/1</a:t>
            </a:fld>
            <a:endParaRPr lang="zh-CN" altLang="en-US"/>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038B0-489C-48C0-9215-2F97FE8155C8}" type="slidenum">
              <a:rPr lang="zh-CN" altLang="en-US" smtClean="0"/>
              <a:t>‹#›</a:t>
            </a:fld>
            <a:endParaRPr lang="zh-CN" altLang="en-US"/>
          </a:p>
        </p:txBody>
      </p:sp>
    </p:spTree>
    <p:extLst>
      <p:ext uri="{BB962C8B-B14F-4D97-AF65-F5344CB8AC3E}">
        <p14:creationId xmlns:p14="http://schemas.microsoft.com/office/powerpoint/2010/main" val="4115728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1519" b="4806"/>
          <a:stretch/>
        </p:blipFill>
        <p:spPr>
          <a:xfrm>
            <a:off x="-456333" y="2"/>
            <a:ext cx="10944599" cy="7052831"/>
          </a:xfrm>
          <a:prstGeom prst="rect">
            <a:avLst/>
          </a:prstGeom>
        </p:spPr>
      </p:pic>
      <p:sp>
        <p:nvSpPr>
          <p:cNvPr id="8" name="平行四边形 7"/>
          <p:cNvSpPr/>
          <p:nvPr/>
        </p:nvSpPr>
        <p:spPr>
          <a:xfrm>
            <a:off x="-1047910" y="-194828"/>
            <a:ext cx="8611644" cy="7247659"/>
          </a:xfrm>
          <a:prstGeom prst="parallelogram">
            <a:avLst>
              <a:gd name="adj" fmla="val 37127"/>
            </a:avLst>
          </a:prstGeom>
          <a:solidFill>
            <a:schemeClr val="bg2">
              <a:lumMod val="2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平行四边形 2"/>
          <p:cNvSpPr/>
          <p:nvPr/>
        </p:nvSpPr>
        <p:spPr>
          <a:xfrm>
            <a:off x="-1815644" y="-83991"/>
            <a:ext cx="8517879" cy="7050307"/>
          </a:xfrm>
          <a:prstGeom prst="parallelogram">
            <a:avLst>
              <a:gd name="adj" fmla="val 37127"/>
            </a:avLst>
          </a:prstGeom>
          <a:solidFill>
            <a:schemeClr val="bg2">
              <a:lumMod val="2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平行四边形 6"/>
          <p:cNvSpPr/>
          <p:nvPr/>
        </p:nvSpPr>
        <p:spPr>
          <a:xfrm>
            <a:off x="-381026" y="5"/>
            <a:ext cx="8611644" cy="7147451"/>
          </a:xfrm>
          <a:prstGeom prst="parallelogram">
            <a:avLst>
              <a:gd name="adj" fmla="val 37127"/>
            </a:avLst>
          </a:prstGeom>
          <a:solidFill>
            <a:schemeClr val="bg2">
              <a:lumMod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文本框 4"/>
          <p:cNvSpPr txBox="1"/>
          <p:nvPr/>
        </p:nvSpPr>
        <p:spPr>
          <a:xfrm>
            <a:off x="5859" y="1207837"/>
            <a:ext cx="5915701" cy="3724096"/>
          </a:xfrm>
          <a:prstGeom prst="rect">
            <a:avLst/>
          </a:prstGeom>
          <a:noFill/>
        </p:spPr>
        <p:txBody>
          <a:bodyPr wrap="square" rtlCol="0">
            <a:spAutoFit/>
          </a:bodyPr>
          <a:lstStyle/>
          <a:p>
            <a:pPr algn="ctr">
              <a:spcAft>
                <a:spcPts val="2400"/>
              </a:spcAft>
            </a:pPr>
            <a:r>
              <a:rPr lang="en-US" altLang="zh-CN" sz="4800" b="1" dirty="0">
                <a:solidFill>
                  <a:schemeClr val="bg1"/>
                </a:solidFill>
                <a:latin typeface="STKaiti" panose="02010600040101010101" pitchFamily="2" charset="-122"/>
                <a:ea typeface="STKaiti" panose="02010600040101010101" pitchFamily="2" charset="-122"/>
              </a:rPr>
              <a:t>Accident Analysis Benchmarking Workshop 2018</a:t>
            </a:r>
            <a:r>
              <a:rPr lang="zh-CN" altLang="zh-CN" sz="4800" b="1" dirty="0">
                <a:solidFill>
                  <a:schemeClr val="bg1"/>
                </a:solidFill>
                <a:latin typeface="STKaiti" panose="02010600040101010101" pitchFamily="2" charset="-122"/>
                <a:ea typeface="STKaiti" panose="02010600040101010101" pitchFamily="2" charset="-122"/>
              </a:rPr>
              <a:t> </a:t>
            </a:r>
            <a:endParaRPr lang="en-US" altLang="zh-CN" sz="2800" b="1" dirty="0">
              <a:solidFill>
                <a:schemeClr val="bg1"/>
              </a:solidFill>
              <a:latin typeface="STKaiti" panose="02010600040101010101" pitchFamily="2" charset="-122"/>
              <a:ea typeface="STKaiti" panose="02010600040101010101" pitchFamily="2" charset="-122"/>
              <a:cs typeface="Arial" panose="020B0604020202020204" pitchFamily="34" charset="0"/>
            </a:endParaRPr>
          </a:p>
          <a:p>
            <a:pPr algn="ctr"/>
            <a:endParaRPr lang="en-US" altLang="zh-CN" sz="2400" b="1" dirty="0">
              <a:solidFill>
                <a:schemeClr val="bg1"/>
              </a:solidFill>
              <a:latin typeface="STKaiti" panose="02010600040101010101" pitchFamily="2" charset="-122"/>
              <a:ea typeface="STKaiti" panose="02010600040101010101" pitchFamily="2" charset="-122"/>
              <a:cs typeface="Arial" panose="020B0604020202020204" pitchFamily="34" charset="0"/>
            </a:endParaRPr>
          </a:p>
          <a:p>
            <a:pPr algn="ctr"/>
            <a:r>
              <a:rPr lang="en-US" altLang="zh-CN" sz="2400" b="1" dirty="0">
                <a:solidFill>
                  <a:schemeClr val="bg1"/>
                </a:solidFill>
                <a:latin typeface="STKaiti" panose="02010600040101010101" pitchFamily="2" charset="-122"/>
                <a:ea typeface="STKaiti" panose="02010600040101010101" pitchFamily="2" charset="-122"/>
                <a:cs typeface="Arial" panose="020B0604020202020204" pitchFamily="34" charset="0"/>
              </a:rPr>
              <a:t>Events sequence diagram /</a:t>
            </a:r>
            <a:r>
              <a:rPr lang="zh-CN" altLang="en-US" sz="2400" b="1" dirty="0">
                <a:solidFill>
                  <a:schemeClr val="bg1"/>
                </a:solidFill>
                <a:latin typeface="STKaiti" panose="02010600040101010101" pitchFamily="2" charset="-122"/>
                <a:ea typeface="STKaiti" panose="02010600040101010101" pitchFamily="2" charset="-122"/>
                <a:cs typeface="Arial" panose="020B0604020202020204" pitchFamily="34" charset="0"/>
              </a:rPr>
              <a:t> </a:t>
            </a:r>
            <a:endParaRPr lang="en-US" altLang="zh-CN" sz="2400" b="1" dirty="0">
              <a:solidFill>
                <a:schemeClr val="bg1"/>
              </a:solidFill>
              <a:latin typeface="STKaiti" panose="02010600040101010101" pitchFamily="2" charset="-122"/>
              <a:ea typeface="STKaiti" panose="02010600040101010101" pitchFamily="2" charset="-122"/>
              <a:cs typeface="Arial" panose="020B0604020202020204" pitchFamily="34" charset="0"/>
            </a:endParaRPr>
          </a:p>
          <a:p>
            <a:pPr algn="ctr"/>
            <a:r>
              <a:rPr lang="en-US" altLang="zh-CN" sz="2400" b="1" dirty="0">
                <a:solidFill>
                  <a:schemeClr val="bg1"/>
                </a:solidFill>
                <a:latin typeface="STKaiti" panose="02010600040101010101" pitchFamily="2" charset="-122"/>
                <a:ea typeface="STKaiti" panose="02010600040101010101" pitchFamily="2" charset="-122"/>
                <a:cs typeface="Arial" panose="020B0604020202020204" pitchFamily="34" charset="0"/>
              </a:rPr>
              <a:t>Bow</a:t>
            </a:r>
            <a:r>
              <a:rPr lang="zh-CN" altLang="en-US" sz="2400" b="1" dirty="0">
                <a:solidFill>
                  <a:schemeClr val="bg1"/>
                </a:solidFill>
                <a:latin typeface="STKaiti" panose="02010600040101010101" pitchFamily="2" charset="-122"/>
                <a:ea typeface="STKaiti" panose="02010600040101010101" pitchFamily="2" charset="-122"/>
                <a:cs typeface="Arial" panose="020B0604020202020204" pitchFamily="34" charset="0"/>
              </a:rPr>
              <a:t> </a:t>
            </a:r>
            <a:r>
              <a:rPr lang="en-US" altLang="zh-CN" sz="2400" b="1" dirty="0">
                <a:solidFill>
                  <a:schemeClr val="bg1"/>
                </a:solidFill>
                <a:latin typeface="STKaiti" panose="02010600040101010101" pitchFamily="2" charset="-122"/>
                <a:ea typeface="STKaiti" panose="02010600040101010101" pitchFamily="2" charset="-122"/>
                <a:cs typeface="Arial" panose="020B0604020202020204" pitchFamily="34" charset="0"/>
              </a:rPr>
              <a:t>Tie</a:t>
            </a:r>
            <a:r>
              <a:rPr lang="zh-CN" altLang="en-US" sz="2400" b="1" dirty="0">
                <a:solidFill>
                  <a:schemeClr val="bg1"/>
                </a:solidFill>
                <a:latin typeface="STKaiti" panose="02010600040101010101" pitchFamily="2" charset="-122"/>
                <a:ea typeface="STKaiti" panose="02010600040101010101" pitchFamily="2" charset="-122"/>
                <a:cs typeface="Arial" panose="020B0604020202020204" pitchFamily="34" charset="0"/>
              </a:rPr>
              <a:t> </a:t>
            </a:r>
            <a:r>
              <a:rPr lang="en-US" altLang="zh-CN" sz="2400" b="1" dirty="0">
                <a:solidFill>
                  <a:schemeClr val="bg1"/>
                </a:solidFill>
                <a:latin typeface="STKaiti" panose="02010600040101010101" pitchFamily="2" charset="-122"/>
                <a:ea typeface="STKaiti" panose="02010600040101010101" pitchFamily="2" charset="-122"/>
                <a:cs typeface="Arial" panose="020B0604020202020204" pitchFamily="34" charset="0"/>
              </a:rPr>
              <a:t>/</a:t>
            </a:r>
            <a:r>
              <a:rPr lang="zh-CN" altLang="en-US" sz="2400" b="1" dirty="0">
                <a:solidFill>
                  <a:schemeClr val="bg1"/>
                </a:solidFill>
                <a:latin typeface="STKaiti" panose="02010600040101010101" pitchFamily="2" charset="-122"/>
                <a:ea typeface="STKaiti" panose="02010600040101010101" pitchFamily="2" charset="-122"/>
                <a:cs typeface="Arial" panose="020B0604020202020204" pitchFamily="34" charset="0"/>
              </a:rPr>
              <a:t> </a:t>
            </a:r>
            <a:r>
              <a:rPr lang="en-US" altLang="zh-CN" sz="2400" b="1" dirty="0" err="1">
                <a:solidFill>
                  <a:schemeClr val="bg1"/>
                </a:solidFill>
                <a:latin typeface="STKaiti" panose="02010600040101010101" pitchFamily="2" charset="-122"/>
                <a:ea typeface="STKaiti" panose="02010600040101010101" pitchFamily="2" charset="-122"/>
                <a:cs typeface="Arial" panose="020B0604020202020204" pitchFamily="34" charset="0"/>
              </a:rPr>
              <a:t>AcciMap</a:t>
            </a:r>
            <a:endParaRPr lang="zh-CN" altLang="en-US" sz="2400" b="1" dirty="0">
              <a:solidFill>
                <a:schemeClr val="bg1"/>
              </a:solidFill>
              <a:latin typeface="STKaiti" panose="02010600040101010101" pitchFamily="2" charset="-122"/>
              <a:ea typeface="STKaiti" panose="02010600040101010101" pitchFamily="2" charset="-122"/>
              <a:cs typeface="Arial" panose="020B0604020202020204" pitchFamily="34" charset="0"/>
            </a:endParaRPr>
          </a:p>
        </p:txBody>
      </p:sp>
      <p:graphicFrame>
        <p:nvGraphicFramePr>
          <p:cNvPr id="9" name="表格 8">
            <a:extLst>
              <a:ext uri="{FF2B5EF4-FFF2-40B4-BE49-F238E27FC236}">
                <a16:creationId xmlns="" xmlns:a16="http://schemas.microsoft.com/office/drawing/2014/main" id="{7A72ED9F-05B4-2B4D-9CCC-3B60E4B9869E}"/>
              </a:ext>
            </a:extLst>
          </p:cNvPr>
          <p:cNvGraphicFramePr>
            <a:graphicFrameLocks noGrp="1"/>
          </p:cNvGraphicFramePr>
          <p:nvPr>
            <p:extLst>
              <p:ext uri="{D42A27DB-BD31-4B8C-83A1-F6EECF244321}">
                <p14:modId xmlns:p14="http://schemas.microsoft.com/office/powerpoint/2010/main" val="3043851650"/>
              </p:ext>
            </p:extLst>
          </p:nvPr>
        </p:nvGraphicFramePr>
        <p:xfrm>
          <a:off x="1968750" y="5965742"/>
          <a:ext cx="7729042" cy="1000574"/>
        </p:xfrm>
        <a:graphic>
          <a:graphicData uri="http://schemas.openxmlformats.org/drawingml/2006/table">
            <a:tbl>
              <a:tblPr firstRow="1" firstCol="1" bandRow="1">
                <a:tableStyleId>{5C22544A-7EE6-4342-B048-85BDC9FD1C3A}</a:tableStyleId>
              </a:tblPr>
              <a:tblGrid>
                <a:gridCol w="1602989">
                  <a:extLst>
                    <a:ext uri="{9D8B030D-6E8A-4147-A177-3AD203B41FA5}">
                      <a16:colId xmlns="" xmlns:a16="http://schemas.microsoft.com/office/drawing/2014/main" val="2943106012"/>
                    </a:ext>
                  </a:extLst>
                </a:gridCol>
                <a:gridCol w="2525129">
                  <a:extLst>
                    <a:ext uri="{9D8B030D-6E8A-4147-A177-3AD203B41FA5}">
                      <a16:colId xmlns="" xmlns:a16="http://schemas.microsoft.com/office/drawing/2014/main" val="2152504091"/>
                    </a:ext>
                  </a:extLst>
                </a:gridCol>
                <a:gridCol w="3600924">
                  <a:extLst>
                    <a:ext uri="{9D8B030D-6E8A-4147-A177-3AD203B41FA5}">
                      <a16:colId xmlns="" xmlns:a16="http://schemas.microsoft.com/office/drawing/2014/main" val="3958170776"/>
                    </a:ext>
                  </a:extLst>
                </a:gridCol>
              </a:tblGrid>
              <a:tr h="271113">
                <a:tc>
                  <a:txBody>
                    <a:bodyPr/>
                    <a:lstStyle/>
                    <a:p>
                      <a:pPr>
                        <a:lnSpc>
                          <a:spcPct val="105000"/>
                        </a:lnSpc>
                        <a:spcAft>
                          <a:spcPts val="0"/>
                        </a:spcAft>
                      </a:pPr>
                      <a:r>
                        <a:rPr lang="en-US" sz="1600" b="0">
                          <a:solidFill>
                            <a:schemeClr val="bg1"/>
                          </a:solidFill>
                          <a:effectLst/>
                          <a:latin typeface="STKaiti" panose="02010600040101010101" pitchFamily="2" charset="-122"/>
                          <a:ea typeface="STKaiti" panose="02010600040101010101" pitchFamily="2" charset="-122"/>
                        </a:rPr>
                        <a:t>Qiaoling Chen</a:t>
                      </a:r>
                      <a:endParaRPr lang="zh-CN" sz="1600" b="0">
                        <a:solidFill>
                          <a:schemeClr val="bg1"/>
                        </a:solidFill>
                        <a:effectLst/>
                        <a:latin typeface="STKaiti" panose="02010600040101010101" pitchFamily="2" charset="-122"/>
                        <a:ea typeface="STKaiti" panose="02010600040101010101" pitchFamily="2" charset="-122"/>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05000"/>
                        </a:lnSpc>
                        <a:spcAft>
                          <a:spcPts val="0"/>
                        </a:spcAft>
                      </a:pPr>
                      <a:r>
                        <a:rPr lang="en-US" sz="1600" b="0">
                          <a:solidFill>
                            <a:schemeClr val="bg1"/>
                          </a:solidFill>
                          <a:effectLst/>
                          <a:latin typeface="STKaiti" panose="02010600040101010101" pitchFamily="2" charset="-122"/>
                          <a:ea typeface="STKaiti" panose="02010600040101010101" pitchFamily="2" charset="-122"/>
                        </a:rPr>
                        <a:t>Tsinghua University, China</a:t>
                      </a:r>
                      <a:endParaRPr lang="zh-CN" sz="1600" b="0">
                        <a:solidFill>
                          <a:schemeClr val="bg1"/>
                        </a:solidFill>
                        <a:effectLst/>
                        <a:latin typeface="STKaiti" panose="02010600040101010101" pitchFamily="2" charset="-122"/>
                        <a:ea typeface="STKaiti" panose="02010600040101010101" pitchFamily="2" charset="-122"/>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05000"/>
                        </a:lnSpc>
                        <a:spcAft>
                          <a:spcPts val="0"/>
                        </a:spcAft>
                      </a:pPr>
                      <a:r>
                        <a:rPr lang="en-US" sz="1600" b="0" dirty="0">
                          <a:solidFill>
                            <a:schemeClr val="bg1"/>
                          </a:solidFill>
                          <a:effectLst/>
                          <a:latin typeface="STKaiti" panose="02010600040101010101" pitchFamily="2" charset="-122"/>
                          <a:ea typeface="STKaiti" panose="02010600040101010101" pitchFamily="2" charset="-122"/>
                        </a:rPr>
                        <a:t>cqlsff1995@163.com</a:t>
                      </a:r>
                      <a:endParaRPr lang="zh-CN" sz="1600" b="0" dirty="0">
                        <a:solidFill>
                          <a:schemeClr val="bg1"/>
                        </a:solidFill>
                        <a:effectLst/>
                        <a:latin typeface="STKaiti" panose="02010600040101010101" pitchFamily="2" charset="-122"/>
                        <a:ea typeface="STKaiti" panose="02010600040101010101" pitchFamily="2" charset="-122"/>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105345454"/>
                  </a:ext>
                </a:extLst>
              </a:tr>
              <a:tr h="285750">
                <a:tc>
                  <a:txBody>
                    <a:bodyPr/>
                    <a:lstStyle/>
                    <a:p>
                      <a:pPr>
                        <a:lnSpc>
                          <a:spcPct val="105000"/>
                        </a:lnSpc>
                        <a:spcAft>
                          <a:spcPts val="0"/>
                        </a:spcAft>
                      </a:pPr>
                      <a:r>
                        <a:rPr lang="en-US" sz="1600" b="0" dirty="0" err="1">
                          <a:solidFill>
                            <a:schemeClr val="bg1"/>
                          </a:solidFill>
                          <a:effectLst/>
                          <a:latin typeface="STKaiti" panose="02010600040101010101" pitchFamily="2" charset="-122"/>
                          <a:ea typeface="STKaiti" panose="02010600040101010101" pitchFamily="2" charset="-122"/>
                        </a:rPr>
                        <a:t>Zhanpeng</a:t>
                      </a:r>
                      <a:r>
                        <a:rPr lang="en-US" sz="1600" b="0" dirty="0">
                          <a:solidFill>
                            <a:schemeClr val="bg1"/>
                          </a:solidFill>
                          <a:effectLst/>
                          <a:latin typeface="STKaiti" panose="02010600040101010101" pitchFamily="2" charset="-122"/>
                          <a:ea typeface="STKaiti" panose="02010600040101010101" pitchFamily="2" charset="-122"/>
                        </a:rPr>
                        <a:t> Zhang</a:t>
                      </a:r>
                      <a:endParaRPr lang="zh-CN" sz="1600" b="0" dirty="0">
                        <a:solidFill>
                          <a:schemeClr val="bg1"/>
                        </a:solidFill>
                        <a:effectLst/>
                        <a:latin typeface="STKaiti" panose="02010600040101010101" pitchFamily="2" charset="-122"/>
                        <a:ea typeface="STKaiti" panose="02010600040101010101" pitchFamily="2" charset="-122"/>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05000"/>
                        </a:lnSpc>
                        <a:spcAft>
                          <a:spcPts val="0"/>
                        </a:spcAft>
                      </a:pPr>
                      <a:r>
                        <a:rPr lang="en-US" sz="1600" b="0" dirty="0">
                          <a:solidFill>
                            <a:schemeClr val="bg1"/>
                          </a:solidFill>
                          <a:effectLst/>
                          <a:latin typeface="STKaiti" panose="02010600040101010101" pitchFamily="2" charset="-122"/>
                          <a:ea typeface="STKaiti" panose="02010600040101010101" pitchFamily="2" charset="-122"/>
                        </a:rPr>
                        <a:t>Tsinghua University, China</a:t>
                      </a:r>
                      <a:endParaRPr lang="zh-CN" sz="1600" b="0" dirty="0">
                        <a:solidFill>
                          <a:schemeClr val="bg1"/>
                        </a:solidFill>
                        <a:effectLst/>
                        <a:latin typeface="STKaiti" panose="02010600040101010101" pitchFamily="2" charset="-122"/>
                        <a:ea typeface="STKaiti" panose="02010600040101010101" pitchFamily="2" charset="-122"/>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05000"/>
                        </a:lnSpc>
                        <a:spcAft>
                          <a:spcPts val="0"/>
                        </a:spcAft>
                      </a:pPr>
                      <a:r>
                        <a:rPr lang="en-US" sz="1600" b="0" dirty="0">
                          <a:solidFill>
                            <a:schemeClr val="bg1"/>
                          </a:solidFill>
                          <a:effectLst/>
                          <a:latin typeface="STKaiti" panose="02010600040101010101" pitchFamily="2" charset="-122"/>
                          <a:ea typeface="STKaiti" panose="02010600040101010101" pitchFamily="2" charset="-122"/>
                        </a:rPr>
                        <a:t>zzp14@mails.tsinghua.edu.cn</a:t>
                      </a:r>
                      <a:endParaRPr lang="zh-CN" sz="1600" b="0" dirty="0">
                        <a:solidFill>
                          <a:schemeClr val="bg1"/>
                        </a:solidFill>
                        <a:effectLst/>
                        <a:latin typeface="STKaiti" panose="02010600040101010101" pitchFamily="2" charset="-122"/>
                        <a:ea typeface="STKaiti" panose="02010600040101010101" pitchFamily="2" charset="-122"/>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12259852"/>
                  </a:ext>
                </a:extLst>
              </a:tr>
              <a:tr h="443711">
                <a:tc>
                  <a:txBody>
                    <a:bodyPr/>
                    <a:lstStyle/>
                    <a:p>
                      <a:pPr>
                        <a:lnSpc>
                          <a:spcPct val="105000"/>
                        </a:lnSpc>
                        <a:spcAft>
                          <a:spcPts val="0"/>
                        </a:spcAft>
                      </a:pPr>
                      <a:r>
                        <a:rPr lang="en-US" sz="1600" b="0">
                          <a:solidFill>
                            <a:schemeClr val="bg1"/>
                          </a:solidFill>
                          <a:effectLst/>
                          <a:latin typeface="STKaiti" panose="02010600040101010101" pitchFamily="2" charset="-122"/>
                          <a:ea typeface="STKaiti" panose="02010600040101010101" pitchFamily="2" charset="-122"/>
                        </a:rPr>
                        <a:t>Jinsong Zhao</a:t>
                      </a:r>
                      <a:endParaRPr lang="zh-CN" sz="1600" b="0">
                        <a:solidFill>
                          <a:schemeClr val="bg1"/>
                        </a:solidFill>
                        <a:effectLst/>
                        <a:latin typeface="STKaiti" panose="02010600040101010101" pitchFamily="2" charset="-122"/>
                        <a:ea typeface="STKaiti" panose="0201060004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05000"/>
                        </a:lnSpc>
                        <a:spcAft>
                          <a:spcPts val="0"/>
                        </a:spcAft>
                      </a:pPr>
                      <a:r>
                        <a:rPr lang="en-US" sz="1600" b="0">
                          <a:solidFill>
                            <a:schemeClr val="bg1"/>
                          </a:solidFill>
                          <a:effectLst/>
                          <a:latin typeface="STKaiti" panose="02010600040101010101" pitchFamily="2" charset="-122"/>
                          <a:ea typeface="STKaiti" panose="02010600040101010101" pitchFamily="2" charset="-122"/>
                        </a:rPr>
                        <a:t>Tsinghua University, China</a:t>
                      </a:r>
                      <a:endParaRPr lang="zh-CN" sz="1600" b="0">
                        <a:solidFill>
                          <a:schemeClr val="bg1"/>
                        </a:solidFill>
                        <a:effectLst/>
                        <a:latin typeface="STKaiti" panose="02010600040101010101" pitchFamily="2" charset="-122"/>
                        <a:ea typeface="STKaiti" panose="0201060004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05000"/>
                        </a:lnSpc>
                        <a:spcAft>
                          <a:spcPts val="0"/>
                        </a:spcAft>
                      </a:pPr>
                      <a:r>
                        <a:rPr lang="en-US" sz="1600" b="0" dirty="0" err="1">
                          <a:solidFill>
                            <a:schemeClr val="bg1"/>
                          </a:solidFill>
                          <a:effectLst/>
                          <a:latin typeface="STKaiti" panose="02010600040101010101" pitchFamily="2" charset="-122"/>
                          <a:ea typeface="STKaiti" panose="02010600040101010101" pitchFamily="2" charset="-122"/>
                        </a:rPr>
                        <a:t>jinsongzhao@tsinghua.edu.cn</a:t>
                      </a:r>
                      <a:endParaRPr lang="zh-CN" sz="1600" b="0" dirty="0">
                        <a:solidFill>
                          <a:schemeClr val="bg1"/>
                        </a:solidFill>
                        <a:effectLst/>
                        <a:latin typeface="STKaiti" panose="02010600040101010101" pitchFamily="2" charset="-122"/>
                        <a:ea typeface="STKaiti" panose="0201060004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831414644"/>
                  </a:ext>
                </a:extLst>
              </a:tr>
            </a:tbl>
          </a:graphicData>
        </a:graphic>
      </p:graphicFrame>
    </p:spTree>
    <p:extLst>
      <p:ext uri="{BB962C8B-B14F-4D97-AF65-F5344CB8AC3E}">
        <p14:creationId xmlns:p14="http://schemas.microsoft.com/office/powerpoint/2010/main" val="3232372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7098" y="278478"/>
            <a:ext cx="7886700" cy="1325563"/>
          </a:xfrm>
          <a:noFill/>
        </p:spPr>
        <p:txBody>
          <a:bodyPr>
            <a:normAutofit/>
          </a:bodyPr>
          <a:lstStyle/>
          <a:p>
            <a:r>
              <a:rPr lang="en-US" altLang="zh-CN" sz="3600" spc="-300" dirty="0">
                <a:solidFill>
                  <a:schemeClr val="bg2">
                    <a:lumMod val="25000"/>
                  </a:schemeClr>
                </a:solidFill>
                <a:latin typeface="Arial Black" panose="020B0A04020102020204" pitchFamily="34" charset="0"/>
              </a:rPr>
              <a:t>Introduction</a:t>
            </a:r>
            <a:endParaRPr lang="zh-CN" altLang="en-US" sz="3600" spc="-300" dirty="0">
              <a:solidFill>
                <a:schemeClr val="bg2">
                  <a:lumMod val="25000"/>
                </a:schemeClr>
              </a:solidFill>
              <a:latin typeface="Arial Black" panose="020B0A04020102020204" pitchFamily="34" charset="0"/>
            </a:endParaRPr>
          </a:p>
        </p:txBody>
      </p:sp>
      <p:sp>
        <p:nvSpPr>
          <p:cNvPr id="3" name="内容占位符 2"/>
          <p:cNvSpPr>
            <a:spLocks noGrp="1"/>
          </p:cNvSpPr>
          <p:nvPr>
            <p:ph idx="1"/>
          </p:nvPr>
        </p:nvSpPr>
        <p:spPr>
          <a:xfrm>
            <a:off x="354617" y="4868443"/>
            <a:ext cx="6746834" cy="1340950"/>
          </a:xfrm>
        </p:spPr>
        <p:txBody>
          <a:bodyPr>
            <a:normAutofit/>
          </a:bodyPr>
          <a:lstStyle/>
          <a:p>
            <a:r>
              <a:rPr kumimoji="1" lang="en-US" altLang="zh-CN" sz="2400" b="1" dirty="0">
                <a:solidFill>
                  <a:srgbClr val="0070C0"/>
                </a:solidFill>
                <a:latin typeface="STKaiti" panose="02010600040101010101" pitchFamily="2" charset="-122"/>
                <a:ea typeface="STKaiti" panose="02010600040101010101" pitchFamily="2" charset="-122"/>
              </a:rPr>
              <a:t>Phase</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b="1" dirty="0">
                <a:solidFill>
                  <a:srgbClr val="0070C0"/>
                </a:solidFill>
                <a:latin typeface="STKaiti" panose="02010600040101010101" pitchFamily="2" charset="-122"/>
                <a:ea typeface="STKaiti" panose="02010600040101010101" pitchFamily="2" charset="-122"/>
              </a:rPr>
              <a:t>1</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b="1" dirty="0">
                <a:solidFill>
                  <a:srgbClr val="0070C0"/>
                </a:solidFill>
                <a:latin typeface="STKaiti" panose="02010600040101010101" pitchFamily="2" charset="-122"/>
                <a:ea typeface="STKaiti" panose="02010600040101010101" pitchFamily="2" charset="-122"/>
              </a:rPr>
              <a:t>(</a:t>
            </a:r>
            <a:r>
              <a:rPr lang="en-US" altLang="zh-CN" sz="2400" b="1" dirty="0">
                <a:solidFill>
                  <a:srgbClr val="0070C0"/>
                </a:solidFill>
                <a:latin typeface="STKaiti" panose="02010600040101010101" pitchFamily="2" charset="-122"/>
                <a:ea typeface="STKaiti" panose="02010600040101010101" pitchFamily="2" charset="-122"/>
              </a:rPr>
              <a:t>Chronology</a:t>
            </a:r>
            <a:r>
              <a:rPr kumimoji="1" lang="en-US" altLang="zh-CN" sz="2400" b="1" dirty="0">
                <a:solidFill>
                  <a:srgbClr val="0070C0"/>
                </a:solidFill>
                <a:latin typeface="STKaiti" panose="02010600040101010101" pitchFamily="2" charset="-122"/>
                <a:ea typeface="STKaiti" panose="02010600040101010101" pitchFamily="2" charset="-122"/>
              </a:rPr>
              <a:t>):</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Events sequence diagram </a:t>
            </a:r>
          </a:p>
          <a:p>
            <a:r>
              <a:rPr kumimoji="1" lang="en-US" altLang="zh-CN" sz="2400" b="1" dirty="0">
                <a:solidFill>
                  <a:srgbClr val="0070C0"/>
                </a:solidFill>
                <a:latin typeface="STKaiti" panose="02010600040101010101" pitchFamily="2" charset="-122"/>
                <a:ea typeface="STKaiti" panose="02010600040101010101" pitchFamily="2" charset="-122"/>
              </a:rPr>
              <a:t>Phase</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b="1" dirty="0">
                <a:solidFill>
                  <a:srgbClr val="0070C0"/>
                </a:solidFill>
                <a:latin typeface="STKaiti" panose="02010600040101010101" pitchFamily="2" charset="-122"/>
                <a:ea typeface="STKaiti" panose="02010600040101010101" pitchFamily="2" charset="-122"/>
              </a:rPr>
              <a:t>2</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b="1" dirty="0">
                <a:solidFill>
                  <a:srgbClr val="0070C0"/>
                </a:solidFill>
                <a:latin typeface="STKaiti" panose="02010600040101010101" pitchFamily="2" charset="-122"/>
                <a:ea typeface="STKaiti" panose="02010600040101010101" pitchFamily="2" charset="-122"/>
              </a:rPr>
              <a:t>(Direct Causes):</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Bow</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Tie</a:t>
            </a:r>
          </a:p>
          <a:p>
            <a:r>
              <a:rPr kumimoji="1" lang="en-US" altLang="zh-CN" sz="2400" b="1" dirty="0">
                <a:solidFill>
                  <a:srgbClr val="0070C0"/>
                </a:solidFill>
                <a:latin typeface="STKaiti" panose="02010600040101010101" pitchFamily="2" charset="-122"/>
                <a:ea typeface="STKaiti" panose="02010600040101010101" pitchFamily="2" charset="-122"/>
              </a:rPr>
              <a:t>Phase</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b="1" dirty="0">
                <a:solidFill>
                  <a:srgbClr val="0070C0"/>
                </a:solidFill>
                <a:latin typeface="STKaiti" panose="02010600040101010101" pitchFamily="2" charset="-122"/>
                <a:ea typeface="STKaiti" panose="02010600040101010101" pitchFamily="2" charset="-122"/>
              </a:rPr>
              <a:t>3</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b="1" dirty="0">
                <a:solidFill>
                  <a:srgbClr val="0070C0"/>
                </a:solidFill>
                <a:latin typeface="STKaiti" panose="02010600040101010101" pitchFamily="2" charset="-122"/>
                <a:ea typeface="STKaiti" panose="02010600040101010101" pitchFamily="2" charset="-122"/>
              </a:rPr>
              <a:t>(</a:t>
            </a:r>
            <a:r>
              <a:rPr lang="en-US" altLang="zh-CN" sz="2400" b="1" dirty="0">
                <a:solidFill>
                  <a:srgbClr val="0070C0"/>
                </a:solidFill>
                <a:latin typeface="STKaiti" panose="02010600040101010101" pitchFamily="2" charset="-122"/>
                <a:ea typeface="STKaiti" panose="02010600040101010101" pitchFamily="2" charset="-122"/>
              </a:rPr>
              <a:t>Underlying Causes</a:t>
            </a:r>
            <a:r>
              <a:rPr kumimoji="1" lang="en-US" altLang="zh-CN" sz="2400" b="1" dirty="0">
                <a:solidFill>
                  <a:srgbClr val="0070C0"/>
                </a:solidFill>
                <a:latin typeface="STKaiti" panose="02010600040101010101" pitchFamily="2" charset="-122"/>
                <a:ea typeface="STKaiti" panose="02010600040101010101" pitchFamily="2" charset="-122"/>
              </a:rPr>
              <a:t>):</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dirty="0" err="1">
                <a:latin typeface="STKaiti" panose="02010600040101010101" pitchFamily="2" charset="-122"/>
                <a:ea typeface="STKaiti" panose="02010600040101010101" pitchFamily="2" charset="-122"/>
              </a:rPr>
              <a:t>AcciMap</a:t>
            </a:r>
            <a:endParaRPr kumimoji="1" lang="en-US" altLang="zh-CN" sz="2400" dirty="0">
              <a:latin typeface="STKaiti" panose="02010600040101010101" pitchFamily="2" charset="-122"/>
              <a:ea typeface="STKaiti" panose="02010600040101010101" pitchFamily="2" charset="-122"/>
            </a:endParaRPr>
          </a:p>
        </p:txBody>
      </p:sp>
      <p:grpSp>
        <p:nvGrpSpPr>
          <p:cNvPr id="13" name="组合 12"/>
          <p:cNvGrpSpPr/>
          <p:nvPr/>
        </p:nvGrpSpPr>
        <p:grpSpPr>
          <a:xfrm>
            <a:off x="3287334" y="540327"/>
            <a:ext cx="1177648" cy="567313"/>
            <a:chOff x="5849655" y="645094"/>
            <a:chExt cx="1177648" cy="438411"/>
          </a:xfrm>
        </p:grpSpPr>
        <p:sp>
          <p:nvSpPr>
            <p:cNvPr id="12" name="平行四边形 11"/>
            <p:cNvSpPr/>
            <p:nvPr/>
          </p:nvSpPr>
          <p:spPr>
            <a:xfrm>
              <a:off x="5849655" y="645094"/>
              <a:ext cx="407096" cy="438411"/>
            </a:xfrm>
            <a:prstGeom prst="parallelogram">
              <a:avLst>
                <a:gd name="adj" fmla="val 560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6086807" y="645094"/>
              <a:ext cx="407096" cy="438411"/>
            </a:xfrm>
            <a:prstGeom prst="parallelogram">
              <a:avLst>
                <a:gd name="adj" fmla="val 5600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6367599" y="645094"/>
              <a:ext cx="407096" cy="438411"/>
            </a:xfrm>
            <a:prstGeom prst="parallelogram">
              <a:avLst>
                <a:gd name="adj" fmla="val 5600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p:cNvSpPr/>
            <p:nvPr/>
          </p:nvSpPr>
          <p:spPr>
            <a:xfrm>
              <a:off x="6620207" y="645094"/>
              <a:ext cx="407096" cy="438411"/>
            </a:xfrm>
            <a:prstGeom prst="parallelogram">
              <a:avLst>
                <a:gd name="adj" fmla="val 5600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内容占位符 2">
            <a:extLst>
              <a:ext uri="{FF2B5EF4-FFF2-40B4-BE49-F238E27FC236}">
                <a16:creationId xmlns="" xmlns:a16="http://schemas.microsoft.com/office/drawing/2014/main" id="{03DC85E3-270D-D64E-878B-32EA5745C72D}"/>
              </a:ext>
            </a:extLst>
          </p:cNvPr>
          <p:cNvSpPr txBox="1">
            <a:spLocks/>
          </p:cNvSpPr>
          <p:nvPr/>
        </p:nvSpPr>
        <p:spPr>
          <a:xfrm>
            <a:off x="317098" y="1732531"/>
            <a:ext cx="5257800" cy="4084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sz="2400" dirty="0">
                <a:latin typeface="STKaiti" panose="02010600040101010101" pitchFamily="2" charset="-122"/>
                <a:ea typeface="STKaiti" panose="02010600040101010101" pitchFamily="2" charset="-122"/>
              </a:rPr>
              <a:t>Accident:</a:t>
            </a:r>
            <a:r>
              <a:rPr kumimoji="1" lang="zh-CN" altLang="en-US" sz="2400" dirty="0">
                <a:latin typeface="STKaiti" panose="02010600040101010101" pitchFamily="2" charset="-122"/>
                <a:ea typeface="STKaiti" panose="02010600040101010101" pitchFamily="2" charset="-122"/>
              </a:rPr>
              <a:t> </a:t>
            </a:r>
            <a:r>
              <a:rPr lang="en-US" altLang="zh-CN" sz="2400" b="1"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The fire and explosion accident of the </a:t>
            </a:r>
            <a:r>
              <a:rPr lang="en-US" altLang="zh-CN" sz="2400" dirty="0" err="1">
                <a:latin typeface="STKaiti" panose="02010600040101010101" pitchFamily="2" charset="-122"/>
                <a:ea typeface="STKaiti" panose="02010600040101010101" pitchFamily="2" charset="-122"/>
              </a:rPr>
              <a:t>Ruihai</a:t>
            </a:r>
            <a:r>
              <a:rPr lang="en-US" altLang="zh-CN" sz="2400" dirty="0">
                <a:latin typeface="STKaiti" panose="02010600040101010101" pitchFamily="2" charset="-122"/>
                <a:ea typeface="STKaiti" panose="02010600040101010101" pitchFamily="2" charset="-122"/>
              </a:rPr>
              <a:t> hazardous goods warehouse at Tianjin Port occurred on 12 August 2015 was an extremely serious accident related to work safety issues, which revealed a series of safety management and supervision defects. </a:t>
            </a:r>
            <a:endParaRPr kumimoji="1" lang="zh-CN" altLang="en-US" sz="2400" dirty="0">
              <a:latin typeface="STKaiti" panose="02010600040101010101" pitchFamily="2" charset="-122"/>
              <a:ea typeface="STKaiti" panose="02010600040101010101" pitchFamily="2" charset="-122"/>
            </a:endParaRPr>
          </a:p>
        </p:txBody>
      </p:sp>
      <p:pic>
        <p:nvPicPr>
          <p:cNvPr id="17" name="图片 16">
            <a:extLst>
              <a:ext uri="{FF2B5EF4-FFF2-40B4-BE49-F238E27FC236}">
                <a16:creationId xmlns="" xmlns:a16="http://schemas.microsoft.com/office/drawing/2014/main" id="{2A8E56C4-BDE3-A84B-A8F7-FFB1AD7E4FEE}"/>
              </a:ext>
            </a:extLst>
          </p:cNvPr>
          <p:cNvPicPr>
            <a:picLocks noChangeAspect="1"/>
          </p:cNvPicPr>
          <p:nvPr/>
        </p:nvPicPr>
        <p:blipFill>
          <a:blip r:embed="rId2"/>
          <a:stretch>
            <a:fillRect/>
          </a:stretch>
        </p:blipFill>
        <p:spPr>
          <a:xfrm>
            <a:off x="5574898" y="1732531"/>
            <a:ext cx="3362283" cy="2656804"/>
          </a:xfrm>
          <a:prstGeom prst="rect">
            <a:avLst/>
          </a:prstGeom>
        </p:spPr>
      </p:pic>
    </p:spTree>
    <p:extLst>
      <p:ext uri="{BB962C8B-B14F-4D97-AF65-F5344CB8AC3E}">
        <p14:creationId xmlns:p14="http://schemas.microsoft.com/office/powerpoint/2010/main" val="4101343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7098" y="278478"/>
            <a:ext cx="7886700" cy="1325563"/>
          </a:xfrm>
          <a:noFill/>
        </p:spPr>
        <p:txBody>
          <a:bodyPr>
            <a:normAutofit/>
          </a:bodyPr>
          <a:lstStyle/>
          <a:p>
            <a:r>
              <a:rPr lang="en-US" altLang="zh-CN" sz="3600" spc="-300" dirty="0">
                <a:solidFill>
                  <a:schemeClr val="bg2">
                    <a:lumMod val="25000"/>
                  </a:schemeClr>
                </a:solidFill>
                <a:latin typeface="Arial Black" panose="020B0A04020102020204" pitchFamily="34" charset="0"/>
              </a:rPr>
              <a:t>Phase 1 (Chronology): </a:t>
            </a:r>
            <a:br>
              <a:rPr lang="en-US" altLang="zh-CN" sz="3600" spc="-300" dirty="0">
                <a:solidFill>
                  <a:schemeClr val="bg2">
                    <a:lumMod val="25000"/>
                  </a:schemeClr>
                </a:solidFill>
                <a:latin typeface="Arial Black" panose="020B0A04020102020204" pitchFamily="34" charset="0"/>
              </a:rPr>
            </a:br>
            <a:r>
              <a:rPr lang="en-US" altLang="zh-CN" sz="3600" spc="-300" dirty="0">
                <a:solidFill>
                  <a:schemeClr val="bg2">
                    <a:lumMod val="25000"/>
                  </a:schemeClr>
                </a:solidFill>
                <a:latin typeface="Arial Black" panose="020B0A04020102020204" pitchFamily="34" charset="0"/>
              </a:rPr>
              <a:t>Events sequence diagram </a:t>
            </a:r>
            <a:endParaRPr lang="zh-CN" altLang="en-US" sz="3600" spc="-300" dirty="0">
              <a:solidFill>
                <a:schemeClr val="bg2">
                  <a:lumMod val="25000"/>
                </a:schemeClr>
              </a:solidFill>
              <a:latin typeface="Arial Black" panose="020B0A04020102020204" pitchFamily="34" charset="0"/>
            </a:endParaRPr>
          </a:p>
        </p:txBody>
      </p:sp>
      <p:grpSp>
        <p:nvGrpSpPr>
          <p:cNvPr id="13" name="组合 12"/>
          <p:cNvGrpSpPr/>
          <p:nvPr/>
        </p:nvGrpSpPr>
        <p:grpSpPr>
          <a:xfrm>
            <a:off x="6223717" y="381178"/>
            <a:ext cx="1177648" cy="974945"/>
            <a:chOff x="5849655" y="645094"/>
            <a:chExt cx="1177648" cy="438411"/>
          </a:xfrm>
        </p:grpSpPr>
        <p:sp>
          <p:nvSpPr>
            <p:cNvPr id="12" name="平行四边形 11"/>
            <p:cNvSpPr/>
            <p:nvPr/>
          </p:nvSpPr>
          <p:spPr>
            <a:xfrm>
              <a:off x="5849655" y="645094"/>
              <a:ext cx="407096" cy="438411"/>
            </a:xfrm>
            <a:prstGeom prst="parallelogram">
              <a:avLst>
                <a:gd name="adj" fmla="val 560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6086807" y="645094"/>
              <a:ext cx="407096" cy="438411"/>
            </a:xfrm>
            <a:prstGeom prst="parallelogram">
              <a:avLst>
                <a:gd name="adj" fmla="val 5600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6367599" y="645094"/>
              <a:ext cx="407096" cy="438411"/>
            </a:xfrm>
            <a:prstGeom prst="parallelogram">
              <a:avLst>
                <a:gd name="adj" fmla="val 5600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p:cNvSpPr/>
            <p:nvPr/>
          </p:nvSpPr>
          <p:spPr>
            <a:xfrm>
              <a:off x="6620207" y="645094"/>
              <a:ext cx="407096" cy="438411"/>
            </a:xfrm>
            <a:prstGeom prst="parallelogram">
              <a:avLst>
                <a:gd name="adj" fmla="val 5600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内容占位符 2">
            <a:extLst>
              <a:ext uri="{FF2B5EF4-FFF2-40B4-BE49-F238E27FC236}">
                <a16:creationId xmlns="" xmlns:a16="http://schemas.microsoft.com/office/drawing/2014/main" id="{03DC85E3-270D-D64E-878B-32EA5745C72D}"/>
              </a:ext>
            </a:extLst>
          </p:cNvPr>
          <p:cNvSpPr txBox="1">
            <a:spLocks/>
          </p:cNvSpPr>
          <p:nvPr/>
        </p:nvSpPr>
        <p:spPr>
          <a:xfrm>
            <a:off x="310100" y="2307467"/>
            <a:ext cx="4473843" cy="4084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p"/>
            </a:pPr>
            <a:r>
              <a:rPr kumimoji="1" lang="en-US" altLang="zh-CN" sz="2400" dirty="0">
                <a:latin typeface="STKaiti" panose="02010600040101010101" pitchFamily="2" charset="-122"/>
                <a:ea typeface="STKaiti" panose="02010600040101010101" pitchFamily="2" charset="-122"/>
              </a:rPr>
              <a:t>We</a:t>
            </a:r>
            <a:r>
              <a:rPr kumimoji="1"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used events sequence diagram to clarify the process of accident, including the information about timeline, explosion and emergency response.</a:t>
            </a:r>
            <a:r>
              <a:rPr lang="zh-CN" altLang="zh-CN" sz="2400" dirty="0">
                <a:latin typeface="STKaiti" panose="02010600040101010101" pitchFamily="2" charset="-122"/>
                <a:ea typeface="STKaiti" panose="02010600040101010101" pitchFamily="2" charset="-122"/>
              </a:rPr>
              <a:t> </a:t>
            </a:r>
            <a:endParaRPr lang="en-US" altLang="zh-CN" sz="2400" dirty="0">
              <a:latin typeface="STKaiti" panose="02010600040101010101" pitchFamily="2" charset="-122"/>
              <a:ea typeface="STKaiti" panose="02010600040101010101" pitchFamily="2" charset="-122"/>
            </a:endParaRPr>
          </a:p>
          <a:p>
            <a:pPr>
              <a:buFont typeface="Wingdings" pitchFamily="2" charset="2"/>
              <a:buChar char="p"/>
            </a:pPr>
            <a:r>
              <a:rPr lang="en-US" altLang="zh-CN" sz="2400" dirty="0">
                <a:latin typeface="STKaiti" panose="02010600040101010101" pitchFamily="2" charset="-122"/>
                <a:ea typeface="STKaiti" panose="02010600040101010101" pitchFamily="2" charset="-122"/>
              </a:rPr>
              <a:t>Events sequence diagrams </a:t>
            </a:r>
            <a:r>
              <a:rPr kumimoji="1" lang="en-US" altLang="zh-CN" sz="2400" dirty="0">
                <a:latin typeface="STKaiti" panose="02010600040101010101" pitchFamily="2" charset="-122"/>
                <a:ea typeface="STKaiti" panose="02010600040101010101" pitchFamily="2" charset="-122"/>
              </a:rPr>
              <a:t>only</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show</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facts</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chronologically.</a:t>
            </a:r>
            <a:r>
              <a:rPr kumimoji="1" lang="zh-CN" altLang="en-US" sz="2400" dirty="0">
                <a:latin typeface="STKaiti" panose="02010600040101010101" pitchFamily="2" charset="-122"/>
                <a:ea typeface="STKaiti" panose="02010600040101010101" pitchFamily="2" charset="-122"/>
              </a:rPr>
              <a:t> </a:t>
            </a:r>
          </a:p>
        </p:txBody>
      </p:sp>
      <p:grpSp>
        <p:nvGrpSpPr>
          <p:cNvPr id="11" name="组合 10">
            <a:extLst>
              <a:ext uri="{FF2B5EF4-FFF2-40B4-BE49-F238E27FC236}">
                <a16:creationId xmlns="" xmlns:a16="http://schemas.microsoft.com/office/drawing/2014/main" id="{B0990371-D1DC-B74A-A095-7D4F8B7DF0BE}"/>
              </a:ext>
            </a:extLst>
          </p:cNvPr>
          <p:cNvGrpSpPr/>
          <p:nvPr/>
        </p:nvGrpSpPr>
        <p:grpSpPr>
          <a:xfrm>
            <a:off x="4657359" y="1979805"/>
            <a:ext cx="4168604" cy="3606130"/>
            <a:chOff x="3914040" y="2032569"/>
            <a:chExt cx="5254580" cy="4446563"/>
          </a:xfrm>
        </p:grpSpPr>
        <p:pic>
          <p:nvPicPr>
            <p:cNvPr id="18" name="图片 17">
              <a:extLst>
                <a:ext uri="{FF2B5EF4-FFF2-40B4-BE49-F238E27FC236}">
                  <a16:creationId xmlns="" xmlns:a16="http://schemas.microsoft.com/office/drawing/2014/main" id="{5E8336AC-71B9-BF4D-A774-954C98FB1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01" y="2032569"/>
              <a:ext cx="4686982" cy="3272365"/>
            </a:xfrm>
            <a:prstGeom prst="rect">
              <a:avLst/>
            </a:prstGeom>
          </p:spPr>
        </p:pic>
        <p:sp>
          <p:nvSpPr>
            <p:cNvPr id="19" name="文本框 18">
              <a:extLst>
                <a:ext uri="{FF2B5EF4-FFF2-40B4-BE49-F238E27FC236}">
                  <a16:creationId xmlns="" xmlns:a16="http://schemas.microsoft.com/office/drawing/2014/main" id="{5AFD42DD-FD9A-3A44-8C0D-F9DD4B06878E}"/>
                </a:ext>
              </a:extLst>
            </p:cNvPr>
            <p:cNvSpPr txBox="1"/>
            <p:nvPr/>
          </p:nvSpPr>
          <p:spPr>
            <a:xfrm>
              <a:off x="3914040" y="5894357"/>
              <a:ext cx="5254580" cy="584775"/>
            </a:xfrm>
            <a:prstGeom prst="rect">
              <a:avLst/>
            </a:prstGeom>
            <a:noFill/>
          </p:spPr>
          <p:txBody>
            <a:bodyPr wrap="square" rtlCol="0">
              <a:spAutoFit/>
            </a:bodyPr>
            <a:lstStyle/>
            <a:p>
              <a:pPr algn="ctr"/>
              <a:r>
                <a:rPr lang="en-US" altLang="zh-CN" sz="1600" dirty="0">
                  <a:latin typeface="STKaiti" panose="02010600040101010101" pitchFamily="2" charset="-122"/>
                  <a:ea typeface="STKaiti" panose="02010600040101010101" pitchFamily="2" charset="-122"/>
                  <a:cs typeface="Arial" panose="020B0604020202020204" pitchFamily="34" charset="0"/>
                </a:rPr>
                <a:t>The explosion pit was considered to be the main </a:t>
              </a:r>
              <a:r>
                <a:rPr lang="en-US" altLang="zh-CN" sz="1600" dirty="0" err="1">
                  <a:latin typeface="STKaiti" panose="02010600040101010101" pitchFamily="2" charset="-122"/>
                  <a:ea typeface="STKaiti" panose="02010600040101010101" pitchFamily="2" charset="-122"/>
                  <a:cs typeface="Arial" panose="020B0604020202020204" pitchFamily="34" charset="0"/>
                </a:rPr>
                <a:t>centre</a:t>
              </a:r>
              <a:r>
                <a:rPr lang="en-US" altLang="zh-CN" sz="1600" dirty="0">
                  <a:latin typeface="STKaiti" panose="02010600040101010101" pitchFamily="2" charset="-122"/>
                  <a:ea typeface="STKaiti" panose="02010600040101010101" pitchFamily="2" charset="-122"/>
                  <a:cs typeface="Arial" panose="020B0604020202020204" pitchFamily="34" charset="0"/>
                </a:rPr>
                <a:t> of the explosion. (diameter: 97 m; depth: 2.7 m)</a:t>
              </a:r>
              <a:endParaRPr lang="zh-CN" altLang="en-US" sz="1600" dirty="0">
                <a:latin typeface="STKaiti" panose="02010600040101010101" pitchFamily="2" charset="-122"/>
                <a:ea typeface="STKaiti" panose="02010600040101010101" pitchFamily="2" charset="-122"/>
                <a:cs typeface="Arial" panose="020B0604020202020204" pitchFamily="34" charset="0"/>
              </a:endParaRPr>
            </a:p>
          </p:txBody>
        </p:sp>
      </p:grpSp>
    </p:spTree>
    <p:extLst>
      <p:ext uri="{BB962C8B-B14F-4D97-AF65-F5344CB8AC3E}">
        <p14:creationId xmlns:p14="http://schemas.microsoft.com/office/powerpoint/2010/main" val="3814577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 xmlns:a16="http://schemas.microsoft.com/office/drawing/2014/main" id="{39E22073-810A-CC41-B4F4-36B7806C583B}"/>
              </a:ext>
            </a:extLst>
          </p:cNvPr>
          <p:cNvPicPr/>
          <p:nvPr/>
        </p:nvPicPr>
        <p:blipFill rotWithShape="1">
          <a:blip r:embed="rId3" cstate="print">
            <a:extLst>
              <a:ext uri="{28A0092B-C50C-407E-A947-70E740481C1C}">
                <a14:useLocalDpi xmlns:a14="http://schemas.microsoft.com/office/drawing/2010/main" val="0"/>
              </a:ext>
            </a:extLst>
          </a:blip>
          <a:srcRect t="11575" b="19355"/>
          <a:stretch/>
        </p:blipFill>
        <p:spPr bwMode="auto">
          <a:xfrm>
            <a:off x="1764883" y="4808220"/>
            <a:ext cx="5278120" cy="2049780"/>
          </a:xfrm>
          <a:prstGeom prst="rect">
            <a:avLst/>
          </a:prstGeom>
          <a:ln>
            <a:noFill/>
          </a:ln>
          <a:extLst>
            <a:ext uri="{53640926-AAD7-44D8-BBD7-CCE9431645EC}">
              <a14:shadowObscured xmlns:a14="http://schemas.microsoft.com/office/drawing/2010/main"/>
            </a:ext>
          </a:extLst>
        </p:spPr>
      </p:pic>
      <p:sp>
        <p:nvSpPr>
          <p:cNvPr id="2" name="标题 1"/>
          <p:cNvSpPr>
            <a:spLocks noGrp="1"/>
          </p:cNvSpPr>
          <p:nvPr>
            <p:ph type="title"/>
          </p:nvPr>
        </p:nvSpPr>
        <p:spPr>
          <a:xfrm>
            <a:off x="317098" y="278478"/>
            <a:ext cx="7886700" cy="1325563"/>
          </a:xfrm>
          <a:noFill/>
        </p:spPr>
        <p:txBody>
          <a:bodyPr>
            <a:normAutofit/>
          </a:bodyPr>
          <a:lstStyle/>
          <a:p>
            <a:r>
              <a:rPr lang="en-US" altLang="zh-CN" sz="3600" spc="-300" dirty="0">
                <a:solidFill>
                  <a:schemeClr val="bg2">
                    <a:lumMod val="25000"/>
                  </a:schemeClr>
                </a:solidFill>
                <a:latin typeface="Arial Black" panose="020B0A04020102020204" pitchFamily="34" charset="0"/>
              </a:rPr>
              <a:t>Phase 2 (Direct Causes): Bow-tie</a:t>
            </a:r>
            <a:endParaRPr lang="zh-CN" altLang="en-US" sz="3600" spc="-300" dirty="0">
              <a:solidFill>
                <a:schemeClr val="bg2">
                  <a:lumMod val="25000"/>
                </a:schemeClr>
              </a:solidFill>
              <a:latin typeface="Arial Black" panose="020B0A04020102020204" pitchFamily="34" charset="0"/>
            </a:endParaRPr>
          </a:p>
        </p:txBody>
      </p:sp>
      <p:sp>
        <p:nvSpPr>
          <p:cNvPr id="20" name="内容占位符 2">
            <a:extLst>
              <a:ext uri="{FF2B5EF4-FFF2-40B4-BE49-F238E27FC236}">
                <a16:creationId xmlns="" xmlns:a16="http://schemas.microsoft.com/office/drawing/2014/main" id="{03DC85E3-270D-D64E-878B-32EA5745C72D}"/>
              </a:ext>
            </a:extLst>
          </p:cNvPr>
          <p:cNvSpPr txBox="1">
            <a:spLocks/>
          </p:cNvSpPr>
          <p:nvPr/>
        </p:nvSpPr>
        <p:spPr>
          <a:xfrm>
            <a:off x="218812" y="1423438"/>
            <a:ext cx="8370261" cy="4084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p"/>
            </a:pPr>
            <a:r>
              <a:rPr kumimoji="1" lang="en-US" altLang="zh-CN" sz="2400" b="1" dirty="0">
                <a:solidFill>
                  <a:srgbClr val="0070C0"/>
                </a:solidFill>
                <a:latin typeface="STKaiti" panose="02010600040101010101" pitchFamily="2" charset="-122"/>
                <a:ea typeface="STKaiti" panose="02010600040101010101" pitchFamily="2" charset="-122"/>
              </a:rPr>
              <a:t>Bow-tie:</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Fault</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Tree</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Analysis</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Top</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Event</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Event</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Tree</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Analysis</a:t>
            </a:r>
          </a:p>
          <a:p>
            <a:pPr>
              <a:buFont typeface="Wingdings" pitchFamily="2" charset="2"/>
              <a:buChar char="p"/>
            </a:pPr>
            <a:r>
              <a:rPr kumimoji="1" lang="en-US" altLang="zh-CN" sz="2400" b="1" dirty="0">
                <a:solidFill>
                  <a:srgbClr val="0070C0"/>
                </a:solidFill>
                <a:latin typeface="STKaiti" panose="02010600040101010101" pitchFamily="2" charset="-122"/>
                <a:ea typeface="STKaiti" panose="02010600040101010101" pitchFamily="2" charset="-122"/>
              </a:rPr>
              <a:t>Strengths:</a:t>
            </a:r>
            <a:r>
              <a:rPr kumimoji="1" lang="zh-CN" altLang="en-US" sz="2400" b="1" dirty="0">
                <a:solidFill>
                  <a:srgbClr val="0070C0"/>
                </a:solidFill>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Chronology;</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Failed barriers /</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Direct</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causes</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Graphical output with</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clear</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structures</a:t>
            </a:r>
            <a:endParaRPr kumimoji="1" lang="en-US" altLang="zh-CN" sz="2400" dirty="0">
              <a:latin typeface="STKaiti" panose="02010600040101010101" pitchFamily="2" charset="-122"/>
              <a:ea typeface="STKaiti" panose="02010600040101010101" pitchFamily="2" charset="-122"/>
            </a:endParaRPr>
          </a:p>
          <a:p>
            <a:pPr>
              <a:buFont typeface="Wingdings" pitchFamily="2" charset="2"/>
              <a:buChar char="p"/>
            </a:pPr>
            <a:r>
              <a:rPr kumimoji="1" lang="en-US" altLang="zh-CN" sz="2400" b="1" dirty="0">
                <a:solidFill>
                  <a:srgbClr val="0070C0"/>
                </a:solidFill>
                <a:latin typeface="STKaiti" panose="02010600040101010101" pitchFamily="2" charset="-122"/>
                <a:ea typeface="STKaiti" panose="02010600040101010101" pitchFamily="2" charset="-122"/>
              </a:rPr>
              <a:t>Weaknesses:</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P</a:t>
            </a:r>
            <a:r>
              <a:rPr lang="en-US" altLang="zh-CN" sz="2400" dirty="0">
                <a:latin typeface="STKaiti" panose="02010600040101010101" pitchFamily="2" charset="-122"/>
                <a:ea typeface="STKaiti" panose="02010600040101010101" pitchFamily="2" charset="-122"/>
              </a:rPr>
              <a:t>ossibility</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of</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omitting</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some</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underlying</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factors</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(such</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as</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organizational</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factors</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in</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the</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Tianjin</a:t>
            </a:r>
            <a:r>
              <a:rPr lang="zh-CN" altLang="en-US" sz="2400" dirty="0">
                <a:latin typeface="STKaiti" panose="02010600040101010101" pitchFamily="2" charset="-122"/>
                <a:ea typeface="STKaiti" panose="02010600040101010101" pitchFamily="2" charset="-122"/>
              </a:rPr>
              <a:t> </a:t>
            </a:r>
            <a:r>
              <a:rPr lang="en-US" altLang="zh-CN" sz="2400" dirty="0">
                <a:latin typeface="STKaiti" panose="02010600040101010101" pitchFamily="2" charset="-122"/>
                <a:ea typeface="STKaiti" panose="02010600040101010101" pitchFamily="2" charset="-122"/>
              </a:rPr>
              <a:t>accident)</a:t>
            </a:r>
          </a:p>
          <a:p>
            <a:pPr>
              <a:buFont typeface="Wingdings" pitchFamily="2" charset="2"/>
              <a:buChar char="p"/>
            </a:pPr>
            <a:r>
              <a:rPr kumimoji="1" lang="en-US" altLang="zh-CN" sz="2400" b="1" dirty="0">
                <a:solidFill>
                  <a:srgbClr val="0070C0"/>
                </a:solidFill>
                <a:latin typeface="STKaiti" panose="02010600040101010101" pitchFamily="2" charset="-122"/>
                <a:ea typeface="STKaiti" panose="02010600040101010101" pitchFamily="2" charset="-122"/>
              </a:rPr>
              <a:t>User-friendliness:</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Easy</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to</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learn</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to</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operate</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to</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understand;</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a</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Great</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tool</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for</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those</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accidents</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with</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relatively</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simple</a:t>
            </a:r>
            <a:r>
              <a:rPr kumimoji="1" lang="zh-CN" altLang="en-US" sz="2400" dirty="0">
                <a:latin typeface="STKaiti" panose="02010600040101010101" pitchFamily="2" charset="-122"/>
                <a:ea typeface="STKaiti" panose="02010600040101010101" pitchFamily="2" charset="-122"/>
              </a:rPr>
              <a:t> </a:t>
            </a:r>
            <a:r>
              <a:rPr kumimoji="1" lang="en-US" altLang="zh-CN" sz="2400" dirty="0">
                <a:latin typeface="STKaiti" panose="02010600040101010101" pitchFamily="2" charset="-122"/>
                <a:ea typeface="STKaiti" panose="02010600040101010101" pitchFamily="2" charset="-122"/>
              </a:rPr>
              <a:t>causes</a:t>
            </a:r>
          </a:p>
          <a:p>
            <a:pPr>
              <a:buFont typeface="Wingdings" pitchFamily="2" charset="2"/>
              <a:buChar char="p"/>
            </a:pPr>
            <a:r>
              <a:rPr kumimoji="1" lang="en-US" altLang="zh-CN" sz="2400" b="1" dirty="0">
                <a:solidFill>
                  <a:srgbClr val="0070C0"/>
                </a:solidFill>
                <a:latin typeface="STKaiti" panose="02010600040101010101" pitchFamily="2" charset="-122"/>
                <a:ea typeface="STKaiti" panose="02010600040101010101" pitchFamily="2" charset="-122"/>
              </a:rPr>
              <a:t>Find</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b="1" dirty="0">
                <a:solidFill>
                  <a:srgbClr val="0070C0"/>
                </a:solidFill>
                <a:latin typeface="STKaiti" panose="02010600040101010101" pitchFamily="2" charset="-122"/>
                <a:ea typeface="STKaiti" panose="02010600040101010101" pitchFamily="2" charset="-122"/>
              </a:rPr>
              <a:t>the</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b="1" dirty="0">
                <a:solidFill>
                  <a:srgbClr val="0070C0"/>
                </a:solidFill>
                <a:latin typeface="STKaiti" panose="02010600040101010101" pitchFamily="2" charset="-122"/>
                <a:ea typeface="STKaiti" panose="02010600040101010101" pitchFamily="2" charset="-122"/>
              </a:rPr>
              <a:t>Top</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b="1" dirty="0">
                <a:solidFill>
                  <a:srgbClr val="0070C0"/>
                </a:solidFill>
                <a:latin typeface="STKaiti" panose="02010600040101010101" pitchFamily="2" charset="-122"/>
                <a:ea typeface="STKaiti" panose="02010600040101010101" pitchFamily="2" charset="-122"/>
              </a:rPr>
              <a:t>Event</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b="1" dirty="0">
                <a:solidFill>
                  <a:srgbClr val="0070C0"/>
                </a:solidFill>
                <a:latin typeface="STKaiti" panose="02010600040101010101" pitchFamily="2" charset="-122"/>
                <a:ea typeface="STKaiti" panose="02010600040101010101" pitchFamily="2" charset="-122"/>
              </a:rPr>
              <a:t>is</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b="1" dirty="0">
                <a:solidFill>
                  <a:srgbClr val="0070C0"/>
                </a:solidFill>
                <a:latin typeface="STKaiti" panose="02010600040101010101" pitchFamily="2" charset="-122"/>
                <a:ea typeface="STKaiti" panose="02010600040101010101" pitchFamily="2" charset="-122"/>
              </a:rPr>
              <a:t>a</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b="1" dirty="0">
                <a:solidFill>
                  <a:srgbClr val="0070C0"/>
                </a:solidFill>
                <a:latin typeface="STKaiti" panose="02010600040101010101" pitchFamily="2" charset="-122"/>
                <a:ea typeface="STKaiti" panose="02010600040101010101" pitchFamily="2" charset="-122"/>
              </a:rPr>
              <a:t>crucial</a:t>
            </a:r>
            <a:r>
              <a:rPr kumimoji="1" lang="zh-CN" altLang="en-US" sz="2400" b="1" dirty="0">
                <a:solidFill>
                  <a:srgbClr val="0070C0"/>
                </a:solidFill>
                <a:latin typeface="STKaiti" panose="02010600040101010101" pitchFamily="2" charset="-122"/>
                <a:ea typeface="STKaiti" panose="02010600040101010101" pitchFamily="2" charset="-122"/>
              </a:rPr>
              <a:t> </a:t>
            </a:r>
            <a:r>
              <a:rPr kumimoji="1" lang="en-US" altLang="zh-CN" sz="2400" b="1" dirty="0">
                <a:solidFill>
                  <a:srgbClr val="0070C0"/>
                </a:solidFill>
                <a:latin typeface="STKaiti" panose="02010600040101010101" pitchFamily="2" charset="-122"/>
                <a:ea typeface="STKaiti" panose="02010600040101010101" pitchFamily="2" charset="-122"/>
              </a:rPr>
              <a:t>step.</a:t>
            </a:r>
            <a:r>
              <a:rPr kumimoji="1" lang="zh-CN" altLang="en-US" sz="2400" b="1" dirty="0">
                <a:solidFill>
                  <a:srgbClr val="0070C0"/>
                </a:solidFill>
                <a:latin typeface="STKaiti" panose="02010600040101010101" pitchFamily="2" charset="-122"/>
                <a:ea typeface="STKaiti" panose="02010600040101010101" pitchFamily="2" charset="-122"/>
              </a:rPr>
              <a:t> </a:t>
            </a:r>
            <a:endParaRPr kumimoji="1" lang="en-US" altLang="zh-CN" sz="2400" b="1" dirty="0">
              <a:solidFill>
                <a:srgbClr val="0070C0"/>
              </a:solidFill>
              <a:latin typeface="STKaiti" panose="02010600040101010101" pitchFamily="2" charset="-122"/>
              <a:ea typeface="STKaiti" panose="02010600040101010101" pitchFamily="2" charset="-122"/>
            </a:endParaRPr>
          </a:p>
        </p:txBody>
      </p:sp>
      <p:grpSp>
        <p:nvGrpSpPr>
          <p:cNvPr id="17" name="组合 16">
            <a:extLst>
              <a:ext uri="{FF2B5EF4-FFF2-40B4-BE49-F238E27FC236}">
                <a16:creationId xmlns="" xmlns:a16="http://schemas.microsoft.com/office/drawing/2014/main" id="{1F832D56-5C3D-D646-B3BE-42119BB449BE}"/>
              </a:ext>
            </a:extLst>
          </p:cNvPr>
          <p:cNvGrpSpPr/>
          <p:nvPr/>
        </p:nvGrpSpPr>
        <p:grpSpPr>
          <a:xfrm>
            <a:off x="7614974" y="601954"/>
            <a:ext cx="1177648" cy="567313"/>
            <a:chOff x="5849655" y="645094"/>
            <a:chExt cx="1177648" cy="438411"/>
          </a:xfrm>
        </p:grpSpPr>
        <p:sp>
          <p:nvSpPr>
            <p:cNvPr id="21" name="平行四边形 20">
              <a:extLst>
                <a:ext uri="{FF2B5EF4-FFF2-40B4-BE49-F238E27FC236}">
                  <a16:creationId xmlns="" xmlns:a16="http://schemas.microsoft.com/office/drawing/2014/main" id="{5EEA4E14-C309-2340-9B10-4F506F11B1DE}"/>
                </a:ext>
              </a:extLst>
            </p:cNvPr>
            <p:cNvSpPr/>
            <p:nvPr/>
          </p:nvSpPr>
          <p:spPr>
            <a:xfrm>
              <a:off x="5849655" y="645094"/>
              <a:ext cx="407096" cy="438411"/>
            </a:xfrm>
            <a:prstGeom prst="parallelogram">
              <a:avLst>
                <a:gd name="adj" fmla="val 560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a:extLst>
                <a:ext uri="{FF2B5EF4-FFF2-40B4-BE49-F238E27FC236}">
                  <a16:creationId xmlns="" xmlns:a16="http://schemas.microsoft.com/office/drawing/2014/main" id="{2C95DAC8-C6D5-9046-A5CD-157D1C7C7B75}"/>
                </a:ext>
              </a:extLst>
            </p:cNvPr>
            <p:cNvSpPr/>
            <p:nvPr/>
          </p:nvSpPr>
          <p:spPr>
            <a:xfrm>
              <a:off x="6086807" y="645094"/>
              <a:ext cx="407096" cy="438411"/>
            </a:xfrm>
            <a:prstGeom prst="parallelogram">
              <a:avLst>
                <a:gd name="adj" fmla="val 5600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a:extLst>
                <a:ext uri="{FF2B5EF4-FFF2-40B4-BE49-F238E27FC236}">
                  <a16:creationId xmlns="" xmlns:a16="http://schemas.microsoft.com/office/drawing/2014/main" id="{C2316C79-BC48-394E-99F9-A71637210662}"/>
                </a:ext>
              </a:extLst>
            </p:cNvPr>
            <p:cNvSpPr/>
            <p:nvPr/>
          </p:nvSpPr>
          <p:spPr>
            <a:xfrm>
              <a:off x="6367599" y="645094"/>
              <a:ext cx="407096" cy="438411"/>
            </a:xfrm>
            <a:prstGeom prst="parallelogram">
              <a:avLst>
                <a:gd name="adj" fmla="val 5600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a:extLst>
                <a:ext uri="{FF2B5EF4-FFF2-40B4-BE49-F238E27FC236}">
                  <a16:creationId xmlns="" xmlns:a16="http://schemas.microsoft.com/office/drawing/2014/main" id="{EED60EDF-3534-BC49-AA1F-BF635FED564D}"/>
                </a:ext>
              </a:extLst>
            </p:cNvPr>
            <p:cNvSpPr/>
            <p:nvPr/>
          </p:nvSpPr>
          <p:spPr>
            <a:xfrm>
              <a:off x="6620207" y="645094"/>
              <a:ext cx="407096" cy="438411"/>
            </a:xfrm>
            <a:prstGeom prst="parallelogram">
              <a:avLst>
                <a:gd name="adj" fmla="val 5600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781568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7097" y="278478"/>
            <a:ext cx="8659477" cy="1325563"/>
          </a:xfrm>
          <a:noFill/>
        </p:spPr>
        <p:txBody>
          <a:bodyPr>
            <a:normAutofit/>
          </a:bodyPr>
          <a:lstStyle/>
          <a:p>
            <a:r>
              <a:rPr lang="en-US" altLang="zh-CN" sz="3600" spc="-300" dirty="0">
                <a:solidFill>
                  <a:schemeClr val="bg2">
                    <a:lumMod val="25000"/>
                  </a:schemeClr>
                </a:solidFill>
                <a:latin typeface="Arial Black" panose="020B0A04020102020204" pitchFamily="34" charset="0"/>
              </a:rPr>
              <a:t>Phase 3 (Underlying Causes): </a:t>
            </a:r>
            <a:r>
              <a:rPr lang="en-US" altLang="zh-CN" sz="3600" spc="-300" dirty="0" err="1">
                <a:solidFill>
                  <a:schemeClr val="bg2">
                    <a:lumMod val="25000"/>
                  </a:schemeClr>
                </a:solidFill>
                <a:latin typeface="Arial Black" panose="020B0A04020102020204" pitchFamily="34" charset="0"/>
              </a:rPr>
              <a:t>AcciMap</a:t>
            </a:r>
            <a:endParaRPr lang="zh-CN" altLang="en-US" sz="3600" spc="-300" dirty="0">
              <a:solidFill>
                <a:schemeClr val="bg2">
                  <a:lumMod val="25000"/>
                </a:schemeClr>
              </a:solidFill>
              <a:latin typeface="Arial Black" panose="020B0A04020102020204" pitchFamily="34" charset="0"/>
            </a:endParaRPr>
          </a:p>
        </p:txBody>
      </p:sp>
      <p:sp>
        <p:nvSpPr>
          <p:cNvPr id="20" name="内容占位符 2">
            <a:extLst>
              <a:ext uri="{FF2B5EF4-FFF2-40B4-BE49-F238E27FC236}">
                <a16:creationId xmlns="" xmlns:a16="http://schemas.microsoft.com/office/drawing/2014/main" id="{03DC85E3-270D-D64E-878B-32EA5745C72D}"/>
              </a:ext>
            </a:extLst>
          </p:cNvPr>
          <p:cNvSpPr txBox="1">
            <a:spLocks/>
          </p:cNvSpPr>
          <p:nvPr/>
        </p:nvSpPr>
        <p:spPr>
          <a:xfrm>
            <a:off x="226569" y="1739901"/>
            <a:ext cx="5040890" cy="2849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p"/>
            </a:pPr>
            <a:r>
              <a:rPr kumimoji="1" lang="en-US" altLang="zh-CN" sz="2000" b="1" dirty="0" err="1">
                <a:solidFill>
                  <a:srgbClr val="0070C0"/>
                </a:solidFill>
                <a:latin typeface="STKaiti" panose="02010600040101010101" pitchFamily="2" charset="-122"/>
                <a:ea typeface="STKaiti" panose="02010600040101010101" pitchFamily="2" charset="-122"/>
              </a:rPr>
              <a:t>AcciMap</a:t>
            </a:r>
            <a:r>
              <a:rPr kumimoji="1" lang="en-US" altLang="zh-CN" sz="2000" b="1" dirty="0">
                <a:solidFill>
                  <a:srgbClr val="0070C0"/>
                </a:solidFill>
                <a:latin typeface="STKaiti" panose="02010600040101010101" pitchFamily="2" charset="-122"/>
                <a:ea typeface="STKaiti" panose="02010600040101010101" pitchFamily="2" charset="-122"/>
              </a:rPr>
              <a:t>: </a:t>
            </a:r>
            <a:r>
              <a:rPr kumimoji="1" lang="en-US" altLang="zh-CN" sz="2000" dirty="0">
                <a:latin typeface="STKaiti" panose="02010600040101010101" pitchFamily="2" charset="-122"/>
                <a:ea typeface="STKaiti" panose="02010600040101010101" pitchFamily="2" charset="-122"/>
              </a:rPr>
              <a:t>6 Levels including factors of government policy, regulatory bodies, company management. </a:t>
            </a:r>
          </a:p>
          <a:p>
            <a:pPr>
              <a:buFont typeface="Wingdings" pitchFamily="2" charset="2"/>
              <a:buChar char="p"/>
            </a:pPr>
            <a:r>
              <a:rPr kumimoji="1" lang="en-US" altLang="zh-CN" sz="2000" b="1" dirty="0">
                <a:solidFill>
                  <a:srgbClr val="0070C0"/>
                </a:solidFill>
                <a:latin typeface="STKaiti" panose="02010600040101010101" pitchFamily="2" charset="-122"/>
                <a:ea typeface="STKaiti" panose="02010600040101010101" pitchFamily="2" charset="-122"/>
              </a:rPr>
              <a:t>Strengths: </a:t>
            </a:r>
            <a:r>
              <a:rPr kumimoji="1" lang="en-US" altLang="zh-CN" sz="2000" dirty="0">
                <a:latin typeface="STKaiti" panose="02010600040101010101" pitchFamily="2" charset="-122"/>
                <a:ea typeface="STKaiti" panose="02010600040101010101" pitchFamily="2" charset="-122"/>
              </a:rPr>
              <a:t>Comprehensive analysis involving the management and supervision level. </a:t>
            </a:r>
          </a:p>
          <a:p>
            <a:pPr>
              <a:buFont typeface="Wingdings" pitchFamily="2" charset="2"/>
              <a:buChar char="p"/>
            </a:pPr>
            <a:r>
              <a:rPr kumimoji="1" lang="en-US" altLang="zh-CN" sz="2000" b="1" dirty="0">
                <a:solidFill>
                  <a:srgbClr val="0070C0"/>
                </a:solidFill>
                <a:latin typeface="STKaiti" panose="02010600040101010101" pitchFamily="2" charset="-122"/>
                <a:ea typeface="STKaiti" panose="02010600040101010101" pitchFamily="2" charset="-122"/>
              </a:rPr>
              <a:t>Weaknesses: </a:t>
            </a:r>
            <a:r>
              <a:rPr kumimoji="1" lang="en-US" altLang="zh-CN" sz="2000" dirty="0">
                <a:latin typeface="STKaiti" panose="02010600040101010101" pitchFamily="2" charset="-122"/>
                <a:ea typeface="STKaiti" panose="02010600040101010101" pitchFamily="2" charset="-122"/>
              </a:rPr>
              <a:t>The chronological order of events is not clear. The Graphical output may be too complicated. </a:t>
            </a:r>
          </a:p>
        </p:txBody>
      </p:sp>
      <p:sp>
        <p:nvSpPr>
          <p:cNvPr id="5" name="矩形 4">
            <a:extLst>
              <a:ext uri="{FF2B5EF4-FFF2-40B4-BE49-F238E27FC236}">
                <a16:creationId xmlns="" xmlns:a16="http://schemas.microsoft.com/office/drawing/2014/main" id="{94A4421D-4302-FF48-8856-D20F7BFCF674}"/>
              </a:ext>
            </a:extLst>
          </p:cNvPr>
          <p:cNvSpPr/>
          <p:nvPr/>
        </p:nvSpPr>
        <p:spPr>
          <a:xfrm>
            <a:off x="226569" y="4798676"/>
            <a:ext cx="8260233" cy="1323439"/>
          </a:xfrm>
          <a:prstGeom prst="rect">
            <a:avLst/>
          </a:prstGeom>
        </p:spPr>
        <p:txBody>
          <a:bodyPr wrap="square">
            <a:spAutoFit/>
          </a:bodyPr>
          <a:lstStyle/>
          <a:p>
            <a:pPr marL="285750" indent="-285750">
              <a:buFont typeface="Wingdings" pitchFamily="2" charset="2"/>
              <a:buChar char="p"/>
            </a:pPr>
            <a:r>
              <a:rPr kumimoji="1" lang="en-US" altLang="zh-CN" sz="2000" b="1" dirty="0">
                <a:solidFill>
                  <a:srgbClr val="0070C0"/>
                </a:solidFill>
                <a:latin typeface="STKaiti" panose="02010600040101010101" pitchFamily="2" charset="-122"/>
                <a:ea typeface="STKaiti" panose="02010600040101010101" pitchFamily="2" charset="-122"/>
              </a:rPr>
              <a:t>User-friendliness: </a:t>
            </a:r>
            <a:r>
              <a:rPr kumimoji="1" lang="en-US" altLang="zh-CN" sz="2000" dirty="0">
                <a:latin typeface="STKaiti" panose="02010600040101010101" pitchFamily="2" charset="-122"/>
                <a:ea typeface="STKaiti" panose="02010600040101010101" pitchFamily="2" charset="-122"/>
              </a:rPr>
              <a:t>Easy to learn, but difficult  to operate / to understand; a better tool for those accidents with complex causes (especially involving the management and supervision level)</a:t>
            </a:r>
          </a:p>
          <a:p>
            <a:pPr marL="285750" indent="-285750">
              <a:buFont typeface="Wingdings" pitchFamily="2" charset="2"/>
              <a:buChar char="p"/>
            </a:pPr>
            <a:r>
              <a:rPr kumimoji="1" lang="en-US" altLang="zh-CN" sz="2000" dirty="0">
                <a:latin typeface="STKaiti" panose="02010600040101010101" pitchFamily="2" charset="-122"/>
                <a:ea typeface="STKaiti" panose="02010600040101010101" pitchFamily="2" charset="-122"/>
              </a:rPr>
              <a:t>Helpful for developing countries to improve their safety management</a:t>
            </a:r>
          </a:p>
        </p:txBody>
      </p:sp>
      <p:pic>
        <p:nvPicPr>
          <p:cNvPr id="6" name="图片 5">
            <a:extLst>
              <a:ext uri="{FF2B5EF4-FFF2-40B4-BE49-F238E27FC236}">
                <a16:creationId xmlns="" xmlns:a16="http://schemas.microsoft.com/office/drawing/2014/main" id="{F4A81FDB-DFA7-5441-B947-6F44297FD054}"/>
              </a:ext>
            </a:extLst>
          </p:cNvPr>
          <p:cNvPicPr>
            <a:picLocks noChangeAspect="1"/>
          </p:cNvPicPr>
          <p:nvPr/>
        </p:nvPicPr>
        <p:blipFill>
          <a:blip r:embed="rId3"/>
          <a:stretch>
            <a:fillRect/>
          </a:stretch>
        </p:blipFill>
        <p:spPr>
          <a:xfrm>
            <a:off x="5130294" y="2245740"/>
            <a:ext cx="3756128" cy="1725613"/>
          </a:xfrm>
          <a:prstGeom prst="rect">
            <a:avLst/>
          </a:prstGeom>
        </p:spPr>
      </p:pic>
    </p:spTree>
    <p:extLst>
      <p:ext uri="{BB962C8B-B14F-4D97-AF65-F5344CB8AC3E}">
        <p14:creationId xmlns:p14="http://schemas.microsoft.com/office/powerpoint/2010/main" val="631625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 y="1995297"/>
            <a:ext cx="9144001" cy="288785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endParaRPr>
          </a:p>
        </p:txBody>
      </p:sp>
      <p:sp>
        <p:nvSpPr>
          <p:cNvPr id="5" name="文本框 4"/>
          <p:cNvSpPr txBox="1"/>
          <p:nvPr/>
        </p:nvSpPr>
        <p:spPr>
          <a:xfrm>
            <a:off x="-161704" y="2416192"/>
            <a:ext cx="9467408"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cs typeface="Times New Roman" panose="02020603050405020304" pitchFamily="18" charset="0"/>
              </a:rPr>
              <a:t>Thank you for your attention!</a:t>
            </a:r>
            <a:r>
              <a:rPr kumimoji="0" lang="en-US" altLang="zh-CN" sz="4400" b="1"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cs typeface="Times New Roman" panose="02020603050405020304" pitchFamily="18" charset="0"/>
              </a:rPr>
              <a:t/>
            </a:r>
            <a:br>
              <a:rPr kumimoji="0" lang="en-US" altLang="zh-CN" sz="4400" b="1"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cs typeface="Times New Roman" panose="02020603050405020304" pitchFamily="18" charset="0"/>
              </a:rPr>
            </a:br>
            <a:r>
              <a:rPr kumimoji="0" lang="en-US" altLang="zh-CN" sz="4400" b="1"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cs typeface="Times New Roman" panose="02020603050405020304" pitchFamily="18" charset="0"/>
              </a:rPr>
              <a:t/>
            </a:r>
            <a:br>
              <a:rPr kumimoji="0" lang="en-US" altLang="zh-CN" sz="4400" b="1"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cs typeface="Times New Roman" panose="02020603050405020304" pitchFamily="18" charset="0"/>
              </a:rPr>
            </a:br>
            <a:endParaRPr kumimoji="0" lang="zh-CN" altLang="en-US" sz="2800" b="1"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cs typeface="Times New Roman" panose="02020603050405020304" pitchFamily="18" charset="0"/>
            </a:endParaRPr>
          </a:p>
        </p:txBody>
      </p:sp>
      <p:sp>
        <p:nvSpPr>
          <p:cNvPr id="6" name="Content Placeholder 2"/>
          <p:cNvSpPr txBox="1">
            <a:spLocks/>
          </p:cNvSpPr>
          <p:nvPr/>
        </p:nvSpPr>
        <p:spPr>
          <a:xfrm>
            <a:off x="3378563" y="5476549"/>
            <a:ext cx="5540231" cy="923331"/>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4472C4">
                  <a:lumMod val="75000"/>
                </a:srgbClr>
              </a:solidFill>
              <a:effectLst/>
              <a:uLnTx/>
              <a:uFillTx/>
              <a:latin typeface="STKaiti" panose="02010600040101010101" pitchFamily="2" charset="-122"/>
              <a:ea typeface="STKaiti" panose="02010600040101010101" pitchFamily="2" charset="-122"/>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44546A">
                    <a:lumMod val="75000"/>
                  </a:srgbClr>
                </a:solidFill>
                <a:effectLst/>
                <a:uLnTx/>
                <a:uFillTx/>
                <a:latin typeface="STKaiti" panose="02010600040101010101" pitchFamily="2" charset="-122"/>
                <a:ea typeface="STKaiti" panose="02010600040101010101" pitchFamily="2" charset="-122"/>
                <a:cs typeface="Arial" panose="020B0604020202020204" pitchFamily="34" charset="0"/>
              </a:rPr>
              <a:t>Qiaoling</a:t>
            </a:r>
            <a:r>
              <a:rPr kumimoji="0" lang="en-US" sz="2000" b="1" i="0" u="none" strike="noStrike" kern="1200" cap="none" spc="0" normalizeH="0" baseline="0" noProof="0" dirty="0">
                <a:ln>
                  <a:noFill/>
                </a:ln>
                <a:solidFill>
                  <a:srgbClr val="44546A">
                    <a:lumMod val="75000"/>
                  </a:srgbClr>
                </a:solidFill>
                <a:effectLst/>
                <a:uLnTx/>
                <a:uFillTx/>
                <a:latin typeface="STKaiti" panose="02010600040101010101" pitchFamily="2" charset="-122"/>
                <a:ea typeface="STKaiti" panose="02010600040101010101" pitchFamily="2" charset="-122"/>
                <a:cs typeface="Arial" panose="020B0604020202020204" pitchFamily="34" charset="0"/>
              </a:rPr>
              <a:t> CHEN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lumMod val="75000"/>
                  </a:srgbClr>
                </a:solidFill>
                <a:effectLst/>
                <a:uLnTx/>
                <a:uFillTx/>
                <a:latin typeface="STKaiti" panose="02010600040101010101" pitchFamily="2" charset="-122"/>
                <a:ea typeface="STKaiti" panose="02010600040101010101" pitchFamily="2" charset="-122"/>
                <a:cs typeface="Arial" panose="020B0604020202020204" pitchFamily="34" charset="0"/>
              </a:rPr>
              <a:t>Tsinghua University, China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lumMod val="75000"/>
                  </a:srgbClr>
                </a:solidFill>
                <a:effectLst/>
                <a:uLnTx/>
                <a:uFillTx/>
                <a:latin typeface="STKaiti" panose="02010600040101010101" pitchFamily="2" charset="-122"/>
                <a:ea typeface="STKaiti" panose="02010600040101010101" pitchFamily="2" charset="-122"/>
                <a:cs typeface="Arial" panose="020B0604020202020204" pitchFamily="34" charset="0"/>
              </a:rPr>
              <a:t>Email: cqlsff1995@163.com</a:t>
            </a:r>
          </a:p>
        </p:txBody>
      </p:sp>
    </p:spTree>
    <p:extLst>
      <p:ext uri="{BB962C8B-B14F-4D97-AF65-F5344CB8AC3E}">
        <p14:creationId xmlns:p14="http://schemas.microsoft.com/office/powerpoint/2010/main" val="4071596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2102</TotalTime>
  <Words>546</Words>
  <Application>Microsoft Office PowerPoint</Application>
  <PresentationFormat>On-screen Show (4:3)</PresentationFormat>
  <Paragraphs>45</Paragraphs>
  <Slides>6</Slides>
  <Notes>3</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主题​​</vt:lpstr>
      <vt:lpstr>1_Office 主题​​</vt:lpstr>
      <vt:lpstr>PowerPoint Presentation</vt:lpstr>
      <vt:lpstr>Introduction</vt:lpstr>
      <vt:lpstr>Phase 1 (Chronology):  Events sequence diagram </vt:lpstr>
      <vt:lpstr>Phase 2 (Direct Causes): Bow-tie</vt:lpstr>
      <vt:lpstr>Phase 3 (Underlying Causes): AcciMap</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 Analysis Benchmarking Workshop 2018 </dc:title>
  <dc:creator>Hail Hydra</dc:creator>
  <cp:lastModifiedBy>Wood Maureen</cp:lastModifiedBy>
  <cp:revision>24</cp:revision>
  <cp:lastPrinted>2019-03-01T17:08:09Z</cp:lastPrinted>
  <dcterms:created xsi:type="dcterms:W3CDTF">2018-12-06T14:59:03Z</dcterms:created>
  <dcterms:modified xsi:type="dcterms:W3CDTF">2019-03-01T17:08:17Z</dcterms:modified>
</cp:coreProperties>
</file>