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69" r:id="rId16"/>
    <p:sldId id="277" r:id="rId17"/>
    <p:sldId id="271" r:id="rId18"/>
    <p:sldId id="279" r:id="rId19"/>
    <p:sldId id="272" r:id="rId20"/>
    <p:sldId id="285" r:id="rId21"/>
    <p:sldId id="278" r:id="rId22"/>
    <p:sldId id="274" r:id="rId23"/>
    <p:sldId id="287" r:id="rId24"/>
    <p:sldId id="273" r:id="rId25"/>
    <p:sldId id="288" r:id="rId26"/>
    <p:sldId id="275" r:id="rId27"/>
    <p:sldId id="280" r:id="rId28"/>
    <p:sldId id="284" r:id="rId29"/>
    <p:sldId id="276" r:id="rId30"/>
    <p:sldId id="281" r:id="rId31"/>
    <p:sldId id="282" r:id="rId32"/>
    <p:sldId id="28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58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0DDE6-7E99-44E0-B45C-0304534AD88C}" type="datetimeFigureOut">
              <a:rPr lang="fr-FR" smtClean="0"/>
              <a:t>03/11/2015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96AA8E-FF6C-4EA3-A4B3-503E45734E5C}" type="slidenum">
              <a:rPr lang="fr-FR" smtClean="0"/>
              <a:t>‹N°›</a:t>
            </a:fld>
            <a:endParaRPr lang="fr-FR"/>
          </a:p>
        </p:txBody>
      </p:sp>
    </p:spTree>
    <p:extLst>
      <p:ext uri="{BB962C8B-B14F-4D97-AF65-F5344CB8AC3E}">
        <p14:creationId xmlns:p14="http://schemas.microsoft.com/office/powerpoint/2010/main" val="2582012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smtClean="0"/>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r>
              <a:rPr lang="fr-FR" smtClean="0"/>
              <a:t>November 5-6, 2015</a:t>
            </a:r>
            <a:endParaRPr lang="en-US" dirty="0"/>
          </a:p>
        </p:txBody>
      </p:sp>
      <p:sp>
        <p:nvSpPr>
          <p:cNvPr id="5" name="Footer Placeholder 4"/>
          <p:cNvSpPr>
            <a:spLocks noGrp="1"/>
          </p:cNvSpPr>
          <p:nvPr>
            <p:ph type="ftr" sz="quarter" idx="11"/>
          </p:nvPr>
        </p:nvSpPr>
        <p:spPr>
          <a:xfrm>
            <a:off x="1876424" y="5410201"/>
            <a:ext cx="5124886" cy="365125"/>
          </a:xfrm>
        </p:spPr>
        <p:txBody>
          <a:bodyPr/>
          <a:lstStyle/>
          <a:p>
            <a:r>
              <a:rPr lang="en-US" smtClean="0"/>
              <a:t>JRC ISPra Benchmarking Exercise</a:t>
            </a:r>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smtClean="0"/>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smtClean="0"/>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r>
              <a:rPr lang="fr-FR" smtClean="0"/>
              <a:t>November 5-6, 2015</a:t>
            </a:r>
            <a:endParaRPr lang="en-US" dirty="0"/>
          </a:p>
        </p:txBody>
      </p:sp>
      <p:sp>
        <p:nvSpPr>
          <p:cNvPr id="4" name="Footer Placeholder 3"/>
          <p:cNvSpPr>
            <a:spLocks noGrp="1"/>
          </p:cNvSpPr>
          <p:nvPr>
            <p:ph type="ftr" sz="quarter" idx="11"/>
          </p:nvPr>
        </p:nvSpPr>
        <p:spPr/>
        <p:txBody>
          <a:bodyPr/>
          <a:lstStyle/>
          <a:p>
            <a:r>
              <a:rPr lang="en-US" smtClean="0"/>
              <a:t>JRC ISPra Benchmarking Exercise</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r>
              <a:rPr lang="fr-FR" smtClean="0"/>
              <a:t>November 5-6, 2015</a:t>
            </a:r>
            <a:endParaRPr lang="en-US" dirty="0"/>
          </a:p>
        </p:txBody>
      </p:sp>
      <p:sp>
        <p:nvSpPr>
          <p:cNvPr id="4" name="Footer Placeholder 3"/>
          <p:cNvSpPr>
            <a:spLocks noGrp="1"/>
          </p:cNvSpPr>
          <p:nvPr>
            <p:ph type="ftr" sz="quarter" idx="11"/>
          </p:nvPr>
        </p:nvSpPr>
        <p:spPr/>
        <p:txBody>
          <a:bodyPr/>
          <a:lstStyle/>
          <a:p>
            <a:r>
              <a:rPr lang="en-US" smtClean="0"/>
              <a:t>JRC ISPra Benchmarking Exercise</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r>
              <a:rPr lang="fr-FR" smtClean="0"/>
              <a:t>November 5-6, 2015</a:t>
            </a:r>
            <a:endParaRPr lang="en-US" dirty="0"/>
          </a:p>
        </p:txBody>
      </p:sp>
      <p:sp>
        <p:nvSpPr>
          <p:cNvPr id="5" name="Footer Placeholder 4"/>
          <p:cNvSpPr>
            <a:spLocks noGrp="1"/>
          </p:cNvSpPr>
          <p:nvPr>
            <p:ph type="ftr" sz="quarter" idx="11"/>
          </p:nvPr>
        </p:nvSpPr>
        <p:spPr/>
        <p:txBody>
          <a:bodyPr/>
          <a:lstStyle/>
          <a:p>
            <a:r>
              <a:rPr lang="en-US" smtClean="0"/>
              <a:t>JRC ISPra Benchmarking Exercise</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r>
              <a:rPr lang="fr-FR" smtClean="0"/>
              <a:t>November 5-6, 2015</a:t>
            </a:r>
            <a:endParaRPr lang="en-US" dirty="0"/>
          </a:p>
        </p:txBody>
      </p:sp>
      <p:sp>
        <p:nvSpPr>
          <p:cNvPr id="5" name="Footer Placeholder 4"/>
          <p:cNvSpPr>
            <a:spLocks noGrp="1"/>
          </p:cNvSpPr>
          <p:nvPr>
            <p:ph type="ftr" sz="quarter" idx="11"/>
          </p:nvPr>
        </p:nvSpPr>
        <p:spPr/>
        <p:txBody>
          <a:bodyPr/>
          <a:lstStyle/>
          <a:p>
            <a:r>
              <a:rPr lang="en-US" smtClean="0"/>
              <a:t>JRC ISPra Benchmarking Exercise</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err="1" smtClean="0"/>
              <a:t>Modifiez</a:t>
            </a:r>
            <a:r>
              <a:rPr lang="en-GB" noProof="0" dirty="0" smtClean="0"/>
              <a:t> le style du titre</a:t>
            </a:r>
            <a:endParaRPr lang="en-GB" noProof="0" dirty="0"/>
          </a:p>
        </p:txBody>
      </p:sp>
      <p:sp>
        <p:nvSpPr>
          <p:cNvPr id="3" name="Content Placeholder 2"/>
          <p:cNvSpPr>
            <a:spLocks noGrp="1"/>
          </p:cNvSpPr>
          <p:nvPr>
            <p:ph idx="1"/>
          </p:nvPr>
        </p:nvSpPr>
        <p:spPr/>
        <p:txBody>
          <a:bodyPr/>
          <a:lstStyle/>
          <a:p>
            <a:pPr lvl="0"/>
            <a:r>
              <a:rPr lang="en-GB" noProof="0" dirty="0" err="1" smtClean="0"/>
              <a:t>Modifiez</a:t>
            </a:r>
            <a:r>
              <a:rPr lang="en-GB" noProof="0" dirty="0" smtClean="0"/>
              <a:t> les styles du </a:t>
            </a:r>
            <a:r>
              <a:rPr lang="en-GB" noProof="0" dirty="0" err="1" smtClean="0"/>
              <a:t>texte</a:t>
            </a:r>
            <a:r>
              <a:rPr lang="en-GB" noProof="0" dirty="0" smtClean="0"/>
              <a:t> du masque</a:t>
            </a:r>
          </a:p>
          <a:p>
            <a:pPr lvl="1"/>
            <a:r>
              <a:rPr lang="en-GB" noProof="0" dirty="0" err="1" smtClean="0"/>
              <a:t>Deuxième</a:t>
            </a:r>
            <a:r>
              <a:rPr lang="en-GB" noProof="0" dirty="0" smtClean="0"/>
              <a:t> </a:t>
            </a:r>
            <a:r>
              <a:rPr lang="en-GB" noProof="0" dirty="0" err="1" smtClean="0"/>
              <a:t>niveau</a:t>
            </a:r>
            <a:endParaRPr lang="en-GB" noProof="0" dirty="0" smtClean="0"/>
          </a:p>
          <a:p>
            <a:pPr lvl="2"/>
            <a:r>
              <a:rPr lang="en-GB" noProof="0" dirty="0" err="1" smtClean="0"/>
              <a:t>Troisième</a:t>
            </a:r>
            <a:r>
              <a:rPr lang="en-GB" noProof="0" dirty="0" smtClean="0"/>
              <a:t> </a:t>
            </a:r>
            <a:r>
              <a:rPr lang="en-GB" noProof="0" dirty="0" err="1" smtClean="0"/>
              <a:t>niveau</a:t>
            </a:r>
            <a:endParaRPr lang="en-GB" noProof="0" dirty="0" smtClean="0"/>
          </a:p>
          <a:p>
            <a:pPr lvl="3"/>
            <a:r>
              <a:rPr lang="en-GB" noProof="0" dirty="0" err="1" smtClean="0"/>
              <a:t>Quatrième</a:t>
            </a:r>
            <a:r>
              <a:rPr lang="en-GB" noProof="0" dirty="0" smtClean="0"/>
              <a:t> </a:t>
            </a:r>
            <a:r>
              <a:rPr lang="en-GB" noProof="0" dirty="0" err="1" smtClean="0"/>
              <a:t>niveau</a:t>
            </a:r>
            <a:endParaRPr lang="en-GB" noProof="0" dirty="0" smtClean="0"/>
          </a:p>
          <a:p>
            <a:pPr lvl="4"/>
            <a:r>
              <a:rPr lang="en-GB" noProof="0" dirty="0" err="1" smtClean="0"/>
              <a:t>Cinquième</a:t>
            </a:r>
            <a:r>
              <a:rPr lang="en-GB" noProof="0" dirty="0" smtClean="0"/>
              <a:t> </a:t>
            </a:r>
            <a:r>
              <a:rPr lang="en-GB" noProof="0" dirty="0" err="1" smtClean="0"/>
              <a:t>niveau</a:t>
            </a:r>
            <a:endParaRPr lang="en-GB" noProof="0" dirty="0"/>
          </a:p>
        </p:txBody>
      </p:sp>
      <p:sp>
        <p:nvSpPr>
          <p:cNvPr id="4" name="Date Placeholder 3"/>
          <p:cNvSpPr>
            <a:spLocks noGrp="1"/>
          </p:cNvSpPr>
          <p:nvPr>
            <p:ph type="dt" sz="half" idx="10"/>
          </p:nvPr>
        </p:nvSpPr>
        <p:spPr/>
        <p:txBody>
          <a:bodyPr/>
          <a:lstStyle/>
          <a:p>
            <a:r>
              <a:rPr lang="fr-FR" smtClean="0"/>
              <a:t>November 5-6, 2015</a:t>
            </a:r>
            <a:endParaRPr lang="en-US" dirty="0"/>
          </a:p>
        </p:txBody>
      </p:sp>
      <p:sp>
        <p:nvSpPr>
          <p:cNvPr id="5" name="Footer Placeholder 4"/>
          <p:cNvSpPr>
            <a:spLocks noGrp="1"/>
          </p:cNvSpPr>
          <p:nvPr>
            <p:ph type="ftr" sz="quarter" idx="11"/>
          </p:nvPr>
        </p:nvSpPr>
        <p:spPr/>
        <p:txBody>
          <a:bodyPr/>
          <a:lstStyle/>
          <a:p>
            <a:r>
              <a:rPr lang="en-US" dirty="0" smtClean="0"/>
              <a:t>JRC </a:t>
            </a:r>
            <a:r>
              <a:rPr lang="en-US" dirty="0" err="1" smtClean="0"/>
              <a:t>ISPra</a:t>
            </a:r>
            <a:r>
              <a:rPr lang="en-US" dirty="0" smtClean="0"/>
              <a:t> Benchmarking Exercise</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November 5-6, 2015</a:t>
            </a:r>
            <a:endParaRPr lang="en-US" dirty="0"/>
          </a:p>
        </p:txBody>
      </p:sp>
      <p:sp>
        <p:nvSpPr>
          <p:cNvPr id="5" name="Footer Placeholder 4"/>
          <p:cNvSpPr>
            <a:spLocks noGrp="1"/>
          </p:cNvSpPr>
          <p:nvPr>
            <p:ph type="ftr" sz="quarter" idx="11"/>
          </p:nvPr>
        </p:nvSpPr>
        <p:spPr/>
        <p:txBody>
          <a:bodyPr/>
          <a:lstStyle/>
          <a:p>
            <a:r>
              <a:rPr lang="en-US" smtClean="0"/>
              <a:t>JRC ISPra Benchmarking Exercise</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r>
              <a:rPr lang="fr-FR" smtClean="0"/>
              <a:t>November 5-6, 2015</a:t>
            </a:r>
            <a:endParaRPr lang="en-US" dirty="0"/>
          </a:p>
        </p:txBody>
      </p:sp>
      <p:sp>
        <p:nvSpPr>
          <p:cNvPr id="8" name="Footer Placeholder 7"/>
          <p:cNvSpPr>
            <a:spLocks noGrp="1"/>
          </p:cNvSpPr>
          <p:nvPr>
            <p:ph type="ftr" sz="quarter" idx="11"/>
          </p:nvPr>
        </p:nvSpPr>
        <p:spPr/>
        <p:txBody>
          <a:bodyPr/>
          <a:lstStyle/>
          <a:p>
            <a:r>
              <a:rPr lang="en-US" smtClean="0"/>
              <a:t>JRC ISPra Benchmarking Exercise</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r>
              <a:rPr lang="fr-FR" smtClean="0"/>
              <a:t>November 5-6, 2015</a:t>
            </a:r>
            <a:endParaRPr lang="en-US" dirty="0"/>
          </a:p>
        </p:txBody>
      </p:sp>
      <p:sp>
        <p:nvSpPr>
          <p:cNvPr id="4" name="Footer Placeholder 3"/>
          <p:cNvSpPr>
            <a:spLocks noGrp="1"/>
          </p:cNvSpPr>
          <p:nvPr>
            <p:ph type="ftr" sz="quarter" idx="11"/>
          </p:nvPr>
        </p:nvSpPr>
        <p:spPr/>
        <p:txBody>
          <a:bodyPr/>
          <a:lstStyle/>
          <a:p>
            <a:r>
              <a:rPr lang="en-US" smtClean="0"/>
              <a:t>JRC ISPra Benchmarking Exercise</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t>November 5-6, 2015</a:t>
            </a:r>
            <a:endParaRPr lang="en-US" dirty="0"/>
          </a:p>
        </p:txBody>
      </p:sp>
      <p:sp>
        <p:nvSpPr>
          <p:cNvPr id="3" name="Footer Placeholder 2"/>
          <p:cNvSpPr>
            <a:spLocks noGrp="1"/>
          </p:cNvSpPr>
          <p:nvPr>
            <p:ph type="ftr" sz="quarter" idx="11"/>
          </p:nvPr>
        </p:nvSpPr>
        <p:spPr/>
        <p:txBody>
          <a:bodyPr/>
          <a:lstStyle/>
          <a:p>
            <a:r>
              <a:rPr lang="en-US" smtClean="0"/>
              <a:t>JRC ISPra Benchmarking Exercise</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November 5-6, 2015</a:t>
            </a:r>
            <a:endParaRPr lang="en-US" dirty="0"/>
          </a:p>
        </p:txBody>
      </p:sp>
      <p:sp>
        <p:nvSpPr>
          <p:cNvPr id="6" name="Footer Placeholder 5"/>
          <p:cNvSpPr>
            <a:spLocks noGrp="1"/>
          </p:cNvSpPr>
          <p:nvPr>
            <p:ph type="ftr" sz="quarter" idx="11"/>
          </p:nvPr>
        </p:nvSpPr>
        <p:spPr/>
        <p:txBody>
          <a:bodyPr/>
          <a:lstStyle/>
          <a:p>
            <a:r>
              <a:rPr lang="en-US" smtClean="0"/>
              <a:t>JRC ISPra Benchmarking Exercise</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r>
              <a:rPr lang="fr-FR" smtClean="0"/>
              <a:t>November 5-6, 2015</a:t>
            </a:r>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en-US" smtClean="0"/>
              <a:t>JRC ISPra Benchmarking Exercise</a:t>
            </a:r>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ransition spd="slow">
    <p:wipe/>
  </p:transition>
  <p:hf hdr="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GB" dirty="0" smtClean="0"/>
              <a:t>Event Analysis Methods</a:t>
            </a:r>
            <a:endParaRPr lang="en-GB" dirty="0"/>
          </a:p>
        </p:txBody>
      </p:sp>
      <p:sp>
        <p:nvSpPr>
          <p:cNvPr id="3" name="Sous-titre 2"/>
          <p:cNvSpPr>
            <a:spLocks noGrp="1"/>
          </p:cNvSpPr>
          <p:nvPr>
            <p:ph type="subTitle" idx="1"/>
          </p:nvPr>
        </p:nvSpPr>
        <p:spPr/>
        <p:txBody>
          <a:bodyPr>
            <a:normAutofit fontScale="62500" lnSpcReduction="20000"/>
          </a:bodyPr>
          <a:lstStyle/>
          <a:p>
            <a:r>
              <a:rPr lang="fr-FR" dirty="0"/>
              <a:t>Yves </a:t>
            </a:r>
            <a:r>
              <a:rPr lang="fr-FR" dirty="0" err="1"/>
              <a:t>Dien</a:t>
            </a:r>
            <a:endParaRPr lang="fr-FR" dirty="0"/>
          </a:p>
          <a:p>
            <a:r>
              <a:rPr lang="fr-FR" dirty="0"/>
              <a:t>	EDF </a:t>
            </a:r>
            <a:r>
              <a:rPr lang="fr-FR" dirty="0" smtClean="0"/>
              <a:t>R&amp;D, </a:t>
            </a:r>
            <a:r>
              <a:rPr lang="fr-FR" cap="none" dirty="0"/>
              <a:t>yves.dien@edf.fr</a:t>
            </a:r>
          </a:p>
          <a:p>
            <a:r>
              <a:rPr lang="fr-FR" dirty="0"/>
              <a:t>	</a:t>
            </a:r>
            <a:r>
              <a:rPr lang="fr-FR" dirty="0" smtClean="0"/>
              <a:t>CHAOS, </a:t>
            </a:r>
            <a:r>
              <a:rPr lang="fr-FR" cap="none" dirty="0"/>
              <a:t>yves.dien@hotmail.fr</a:t>
            </a:r>
          </a:p>
          <a:p>
            <a:r>
              <a:rPr lang="fr-FR" dirty="0"/>
              <a:t>Nicolas Dechy</a:t>
            </a:r>
          </a:p>
          <a:p>
            <a:r>
              <a:rPr lang="fr-FR" dirty="0"/>
              <a:t>	</a:t>
            </a:r>
            <a:r>
              <a:rPr lang="fr-FR" dirty="0" smtClean="0"/>
              <a:t>IRSN, </a:t>
            </a:r>
            <a:r>
              <a:rPr lang="fr-FR" cap="none" dirty="0"/>
              <a:t>nicolas.dechy@irsn.fr</a:t>
            </a:r>
          </a:p>
          <a:p>
            <a:endParaRPr lang="fr-FR" dirty="0"/>
          </a:p>
        </p:txBody>
      </p:sp>
    </p:spTree>
    <p:extLst>
      <p:ext uri="{BB962C8B-B14F-4D97-AF65-F5344CB8AC3E}">
        <p14:creationId xmlns:p14="http://schemas.microsoft.com/office/powerpoint/2010/main" val="109560590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CausAL</a:t>
            </a:r>
            <a:r>
              <a:rPr lang="en-GB" dirty="0" smtClean="0"/>
              <a:t> </a:t>
            </a:r>
            <a:r>
              <a:rPr lang="en-GB" dirty="0"/>
              <a:t>tree analysis (</a:t>
            </a:r>
            <a:r>
              <a:rPr lang="en-GB" dirty="0" err="1"/>
              <a:t>c'</a:t>
            </a:r>
            <a:r>
              <a:rPr lang="en-GB" cap="none" dirty="0" err="1"/>
              <a:t>td</a:t>
            </a:r>
            <a:r>
              <a:rPr lang="en-GB" dirty="0"/>
              <a: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err="1"/>
              <a:t>Example</a:t>
            </a:r>
            <a:r>
              <a:rPr lang="fr-FR" dirty="0"/>
              <a:t> of a "</a:t>
            </a:r>
            <a:r>
              <a:rPr lang="fr-FR" dirty="0" smtClean="0"/>
              <a:t>causal </a:t>
            </a:r>
            <a:r>
              <a:rPr lang="fr-FR" dirty="0" err="1"/>
              <a:t>tree</a:t>
            </a:r>
            <a:r>
              <a:rPr lang="fr-FR" dirty="0"/>
              <a:t>"</a:t>
            </a:r>
          </a:p>
          <a:p>
            <a:pPr lvl="1"/>
            <a:r>
              <a:rPr lang="en-US" dirty="0" smtClean="0"/>
              <a:t>A</a:t>
            </a:r>
            <a:r>
              <a:rPr lang="en-US" dirty="0"/>
              <a:t> farm worker has to hitch a trailer </a:t>
            </a:r>
            <a:r>
              <a:rPr lang="en-US" dirty="0" err="1"/>
              <a:t>Ti</a:t>
            </a:r>
            <a:r>
              <a:rPr lang="en-US" dirty="0"/>
              <a:t> to a tractor Tc1. Tc1, the usual tractor is out of order. Worker decides to use tractor Tc2 that he does not usually drive. Yet, Tc2,  contrary to Tc1, has a height difference with the trailer connecting device. So, coupling becomes uneasy. Therefore, worker places himself between Tc2 and </a:t>
            </a:r>
            <a:r>
              <a:rPr lang="en-US" dirty="0" err="1"/>
              <a:t>Ti</a:t>
            </a:r>
            <a:r>
              <a:rPr lang="en-US" dirty="0"/>
              <a:t> in order to lift </a:t>
            </a:r>
            <a:r>
              <a:rPr lang="en-US" dirty="0" err="1"/>
              <a:t>Ti</a:t>
            </a:r>
            <a:r>
              <a:rPr lang="en-US" dirty="0"/>
              <a:t> and to achieve hanging. But Tc2 parking brake has not been applied and because its engine was still running, it is subject to jarring. Moreover, ground is sloping. It leads that Tc2 moves back (unexpectedly) and that the worker, “stuck” between </a:t>
            </a:r>
            <a:r>
              <a:rPr lang="en-US" dirty="0" err="1"/>
              <a:t>Ti</a:t>
            </a:r>
            <a:r>
              <a:rPr lang="en-US" dirty="0"/>
              <a:t> and Tc2, is injured.</a:t>
            </a:r>
            <a:endParaRPr lang="fr-FR"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216630387"/>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CausAL</a:t>
            </a:r>
            <a:r>
              <a:rPr lang="en-GB" dirty="0" smtClean="0"/>
              <a:t> </a:t>
            </a:r>
            <a:r>
              <a:rPr lang="en-GB" dirty="0"/>
              <a:t>tree analysis (</a:t>
            </a:r>
            <a:r>
              <a:rPr lang="en-GB" dirty="0" err="1"/>
              <a:t>c'</a:t>
            </a:r>
            <a:r>
              <a:rPr lang="en-GB" cap="none" dirty="0" err="1"/>
              <a:t>td</a:t>
            </a:r>
            <a:r>
              <a:rPr lang="en-GB" dirty="0"/>
              <a:t>)</a:t>
            </a:r>
            <a:endParaRPr lang="fr-FR" dirty="0"/>
          </a:p>
        </p:txBody>
      </p:sp>
      <p:sp>
        <p:nvSpPr>
          <p:cNvPr id="3" name="Espace réservé du contenu 2"/>
          <p:cNvSpPr>
            <a:spLocks noGrp="1"/>
          </p:cNvSpPr>
          <p:nvPr>
            <p:ph idx="1"/>
          </p:nvPr>
        </p:nvSpPr>
        <p:spPr>
          <a:xfrm>
            <a:off x="1398007" y="1730032"/>
            <a:ext cx="9905999" cy="3541714"/>
          </a:xfrm>
        </p:spPr>
        <p:txBody>
          <a:bodyPr/>
          <a:lstStyle/>
          <a:p>
            <a:r>
              <a:rPr lang="fr-FR" dirty="0" err="1" smtClean="0"/>
              <a:t>Example</a:t>
            </a:r>
            <a:r>
              <a:rPr lang="fr-FR" dirty="0" smtClean="0"/>
              <a:t> of a "causal </a:t>
            </a:r>
            <a:r>
              <a:rPr lang="fr-FR" dirty="0" err="1" smtClean="0"/>
              <a:t>tree</a:t>
            </a:r>
            <a:r>
              <a:rPr lang="fr-FR" dirty="0" smtClean="0"/>
              <a:t>"</a:t>
            </a:r>
            <a:endParaRPr lang="fr-FR"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11</a:t>
            </a:fld>
            <a:endParaRPr lang="en-US" dirty="0"/>
          </a:p>
        </p:txBody>
      </p:sp>
      <p:grpSp>
        <p:nvGrpSpPr>
          <p:cNvPr id="7" name="Groupe 6"/>
          <p:cNvGrpSpPr/>
          <p:nvPr/>
        </p:nvGrpSpPr>
        <p:grpSpPr>
          <a:xfrm>
            <a:off x="1656844" y="2450242"/>
            <a:ext cx="8878313" cy="3888420"/>
            <a:chOff x="-32" y="1565992"/>
            <a:chExt cx="9001188" cy="4434776"/>
          </a:xfrm>
        </p:grpSpPr>
        <p:sp>
          <p:nvSpPr>
            <p:cNvPr id="8" name="Text Box 30"/>
            <p:cNvSpPr txBox="1">
              <a:spLocks noChangeArrowheads="1"/>
            </p:cNvSpPr>
            <p:nvPr/>
          </p:nvSpPr>
          <p:spPr bwMode="auto">
            <a:xfrm>
              <a:off x="2364824" y="2285992"/>
              <a:ext cx="1381424" cy="8572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ct val="0"/>
                </a:spcAft>
              </a:pPr>
              <a:r>
                <a:rPr lang="en-US" sz="1400" dirty="0" smtClean="0">
                  <a:effectLst>
                    <a:outerShdw blurRad="50800" dist="38100" dir="2700000" algn="tl" rotWithShape="0">
                      <a:prstClr val="black">
                        <a:alpha val="40000"/>
                      </a:prstClr>
                    </a:outerShdw>
                  </a:effectLst>
                </a:rPr>
                <a:t>Height difference between Tc2 and Ti</a:t>
              </a:r>
              <a:endParaRPr kumimoji="0" lang="fr-FR"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9" name="Text Box 33"/>
            <p:cNvSpPr txBox="1">
              <a:spLocks noChangeArrowheads="1"/>
            </p:cNvSpPr>
            <p:nvPr/>
          </p:nvSpPr>
          <p:spPr bwMode="auto">
            <a:xfrm>
              <a:off x="1285852" y="2285992"/>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Tc2 unusual</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cxnSp>
          <p:nvCxnSpPr>
            <p:cNvPr id="10" name="AutoShape 48"/>
            <p:cNvCxnSpPr>
              <a:cxnSpLocks noChangeShapeType="1"/>
            </p:cNvCxnSpPr>
            <p:nvPr/>
          </p:nvCxnSpPr>
          <p:spPr bwMode="auto">
            <a:xfrm>
              <a:off x="6977778" y="2951795"/>
              <a:ext cx="135572" cy="0"/>
            </a:xfrm>
            <a:prstGeom prst="straightConnector1">
              <a:avLst/>
            </a:prstGeom>
            <a:noFill/>
            <a:ln w="28575">
              <a:solidFill>
                <a:srgbClr val="FFFFFF"/>
              </a:solidFill>
              <a:round/>
              <a:headEnd/>
              <a:tailEnd/>
            </a:ln>
          </p:spPr>
        </p:cxnSp>
        <p:cxnSp>
          <p:nvCxnSpPr>
            <p:cNvPr id="11" name="AutoShape 49"/>
            <p:cNvCxnSpPr>
              <a:cxnSpLocks noChangeShapeType="1"/>
            </p:cNvCxnSpPr>
            <p:nvPr/>
          </p:nvCxnSpPr>
          <p:spPr bwMode="auto">
            <a:xfrm>
              <a:off x="6983630" y="3391206"/>
              <a:ext cx="135572" cy="0"/>
            </a:xfrm>
            <a:prstGeom prst="straightConnector1">
              <a:avLst/>
            </a:prstGeom>
            <a:noFill/>
            <a:ln w="19050">
              <a:solidFill>
                <a:srgbClr val="FFFFFF"/>
              </a:solidFill>
              <a:round/>
              <a:headEnd/>
              <a:tailEnd/>
            </a:ln>
          </p:spPr>
        </p:cxnSp>
        <p:cxnSp>
          <p:nvCxnSpPr>
            <p:cNvPr id="12" name="Connecteur droit 11"/>
            <p:cNvCxnSpPr/>
            <p:nvPr/>
          </p:nvCxnSpPr>
          <p:spPr>
            <a:xfrm>
              <a:off x="6986068" y="2167425"/>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35"/>
            <p:cNvSpPr>
              <a:spLocks noChangeArrowheads="1"/>
            </p:cNvSpPr>
            <p:nvPr/>
          </p:nvSpPr>
          <p:spPr bwMode="auto">
            <a:xfrm>
              <a:off x="142844" y="1565992"/>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4" name="Connecteur droit avec flèche 13"/>
            <p:cNvCxnSpPr/>
            <p:nvPr/>
          </p:nvCxnSpPr>
          <p:spPr>
            <a:xfrm>
              <a:off x="857224" y="1928802"/>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 Box 36"/>
            <p:cNvSpPr txBox="1">
              <a:spLocks noChangeArrowheads="1"/>
            </p:cNvSpPr>
            <p:nvPr/>
          </p:nvSpPr>
          <p:spPr bwMode="auto">
            <a:xfrm>
              <a:off x="-32" y="2374092"/>
              <a:ext cx="978711" cy="4119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Tc1</a:t>
              </a:r>
              <a:r>
                <a:rPr kumimoji="0" lang="en-US" sz="1400" b="0" i="0" u="none" strike="noStrike" cap="none" normalizeH="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 out of order</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6" name="Oval 35"/>
            <p:cNvSpPr>
              <a:spLocks noChangeArrowheads="1"/>
            </p:cNvSpPr>
            <p:nvPr/>
          </p:nvSpPr>
          <p:spPr bwMode="auto">
            <a:xfrm>
              <a:off x="1378629" y="1571612"/>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7" name="Connecteur droit avec flèche 16"/>
            <p:cNvCxnSpPr/>
            <p:nvPr/>
          </p:nvCxnSpPr>
          <p:spPr>
            <a:xfrm>
              <a:off x="2098629" y="1928802"/>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Oval 35"/>
            <p:cNvSpPr>
              <a:spLocks noChangeArrowheads="1"/>
            </p:cNvSpPr>
            <p:nvPr/>
          </p:nvSpPr>
          <p:spPr bwMode="auto">
            <a:xfrm>
              <a:off x="2669058" y="1565992"/>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19" name="Connecteur droit avec flèche 18"/>
            <p:cNvCxnSpPr/>
            <p:nvPr/>
          </p:nvCxnSpPr>
          <p:spPr>
            <a:xfrm>
              <a:off x="3389058" y="1927611"/>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Oval 35"/>
            <p:cNvSpPr>
              <a:spLocks noChangeArrowheads="1"/>
            </p:cNvSpPr>
            <p:nvPr/>
          </p:nvSpPr>
          <p:spPr bwMode="auto">
            <a:xfrm>
              <a:off x="3954942" y="1565992"/>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1" name="Text Box 33"/>
            <p:cNvSpPr txBox="1">
              <a:spLocks noChangeArrowheads="1"/>
            </p:cNvSpPr>
            <p:nvPr/>
          </p:nvSpPr>
          <p:spPr bwMode="auto">
            <a:xfrm>
              <a:off x="3862165" y="2285992"/>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Difficult coupling </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22" name="Oval 35"/>
            <p:cNvSpPr>
              <a:spLocks noChangeArrowheads="1"/>
            </p:cNvSpPr>
            <p:nvPr/>
          </p:nvSpPr>
          <p:spPr bwMode="auto">
            <a:xfrm>
              <a:off x="5236281" y="1565992"/>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3" name="Text Box 33"/>
            <p:cNvSpPr txBox="1">
              <a:spLocks noChangeArrowheads="1"/>
            </p:cNvSpPr>
            <p:nvPr/>
          </p:nvSpPr>
          <p:spPr bwMode="auto">
            <a:xfrm>
              <a:off x="5143504" y="2301558"/>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Worker between Tc2 &amp; Ti</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cxnSp>
          <p:nvCxnSpPr>
            <p:cNvPr id="24" name="Connecteur droit avec flèche 23"/>
            <p:cNvCxnSpPr/>
            <p:nvPr/>
          </p:nvCxnSpPr>
          <p:spPr>
            <a:xfrm>
              <a:off x="4674942" y="1928802"/>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5929322" y="1928802"/>
              <a:ext cx="396000" cy="397"/>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Oval 35"/>
            <p:cNvSpPr>
              <a:spLocks noChangeArrowheads="1"/>
            </p:cNvSpPr>
            <p:nvPr/>
          </p:nvSpPr>
          <p:spPr bwMode="auto">
            <a:xfrm>
              <a:off x="1065918" y="3209066"/>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7" name="Text Box 33"/>
            <p:cNvSpPr txBox="1">
              <a:spLocks noChangeArrowheads="1"/>
            </p:cNvSpPr>
            <p:nvPr/>
          </p:nvSpPr>
          <p:spPr bwMode="auto">
            <a:xfrm>
              <a:off x="142844" y="3373128"/>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Brake off</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28" name="Oval 35"/>
            <p:cNvSpPr>
              <a:spLocks noChangeArrowheads="1"/>
            </p:cNvSpPr>
            <p:nvPr/>
          </p:nvSpPr>
          <p:spPr bwMode="auto">
            <a:xfrm>
              <a:off x="1065918" y="4214818"/>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33"/>
            <p:cNvSpPr txBox="1">
              <a:spLocks noChangeArrowheads="1"/>
            </p:cNvSpPr>
            <p:nvPr/>
          </p:nvSpPr>
          <p:spPr bwMode="auto">
            <a:xfrm>
              <a:off x="142844" y="4378880"/>
              <a:ext cx="928694"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ct val="0"/>
                </a:spcAft>
              </a:pPr>
              <a:r>
                <a:rPr lang="en-US" sz="1400" dirty="0" smtClean="0">
                  <a:effectLst>
                    <a:outerShdw blurRad="50800" dist="38100" dir="2700000" algn="tl" rotWithShape="0">
                      <a:prstClr val="black">
                        <a:alpha val="40000"/>
                      </a:prstClr>
                    </a:outerShdw>
                  </a:effectLst>
                  <a:latin typeface="Calibri" pitchFamily="34" charset="0"/>
                  <a:cs typeface="Arial" pitchFamily="34" charset="0"/>
                </a:rPr>
                <a:t>Tc2 Engine </a:t>
              </a: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on</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30" name="Text Box 33"/>
            <p:cNvSpPr txBox="1">
              <a:spLocks noChangeArrowheads="1"/>
            </p:cNvSpPr>
            <p:nvPr/>
          </p:nvSpPr>
          <p:spPr bwMode="auto">
            <a:xfrm>
              <a:off x="142844" y="5373392"/>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Sloping</a:t>
              </a:r>
              <a:r>
                <a:rPr lang="en-US" sz="1400" dirty="0" smtClean="0">
                  <a:effectLst>
                    <a:outerShdw blurRad="50800" dist="38100" dir="2700000" algn="tl" rotWithShape="0">
                      <a:prstClr val="black">
                        <a:alpha val="40000"/>
                      </a:prstClr>
                    </a:outerShdw>
                  </a:effectLst>
                  <a:latin typeface="Calibri" pitchFamily="34" charset="0"/>
                  <a:cs typeface="Arial" pitchFamily="34" charset="0"/>
                </a:rPr>
                <a:t> ground</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31" name="Rectangle 20"/>
            <p:cNvSpPr>
              <a:spLocks noChangeArrowheads="1"/>
            </p:cNvSpPr>
            <p:nvPr/>
          </p:nvSpPr>
          <p:spPr bwMode="auto">
            <a:xfrm>
              <a:off x="1071538" y="5280768"/>
              <a:ext cx="720000" cy="72000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2" name="Text Box 33"/>
            <p:cNvSpPr txBox="1">
              <a:spLocks noChangeArrowheads="1"/>
            </p:cNvSpPr>
            <p:nvPr/>
          </p:nvSpPr>
          <p:spPr bwMode="auto">
            <a:xfrm>
              <a:off x="2285984" y="4929198"/>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Tc2 “shakes”</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33" name="Oval 35"/>
            <p:cNvSpPr>
              <a:spLocks noChangeArrowheads="1"/>
            </p:cNvSpPr>
            <p:nvPr/>
          </p:nvSpPr>
          <p:spPr bwMode="auto">
            <a:xfrm>
              <a:off x="2378761" y="4214818"/>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34" name="Connecteur droit avec flèche 33"/>
            <p:cNvCxnSpPr/>
            <p:nvPr/>
          </p:nvCxnSpPr>
          <p:spPr>
            <a:xfrm>
              <a:off x="1785918" y="4572008"/>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3143240" y="4571611"/>
              <a:ext cx="357190" cy="397"/>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rot="16200000" flipH="1">
              <a:off x="4996083" y="3210141"/>
              <a:ext cx="2653884" cy="69850"/>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a:off x="1772430" y="3571876"/>
              <a:ext cx="1764000" cy="397"/>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rot="5400000">
              <a:off x="2458032" y="4601180"/>
              <a:ext cx="2082380" cy="2417"/>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1785918" y="5643578"/>
              <a:ext cx="1764000" cy="397"/>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a:off x="3531934" y="4572008"/>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Text Box 33"/>
            <p:cNvSpPr txBox="1">
              <a:spLocks noChangeArrowheads="1"/>
            </p:cNvSpPr>
            <p:nvPr/>
          </p:nvSpPr>
          <p:spPr bwMode="auto">
            <a:xfrm>
              <a:off x="4000496" y="4944764"/>
              <a:ext cx="1000132"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Tc2 moves back</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42" name="Oval 35"/>
            <p:cNvSpPr>
              <a:spLocks noChangeArrowheads="1"/>
            </p:cNvSpPr>
            <p:nvPr/>
          </p:nvSpPr>
          <p:spPr bwMode="auto">
            <a:xfrm>
              <a:off x="4093273" y="4230384"/>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43" name="Connecteur droit 42"/>
            <p:cNvCxnSpPr/>
            <p:nvPr/>
          </p:nvCxnSpPr>
          <p:spPr>
            <a:xfrm>
              <a:off x="4786314" y="4572008"/>
              <a:ext cx="1602000" cy="1588"/>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p:nvPr/>
          </p:nvCxnSpPr>
          <p:spPr>
            <a:xfrm>
              <a:off x="6318016" y="3142057"/>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Oval 35"/>
            <p:cNvSpPr>
              <a:spLocks noChangeArrowheads="1"/>
            </p:cNvSpPr>
            <p:nvPr/>
          </p:nvSpPr>
          <p:spPr bwMode="auto">
            <a:xfrm>
              <a:off x="6852396" y="2780438"/>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6" name="Text Box 33"/>
            <p:cNvSpPr txBox="1">
              <a:spLocks noChangeArrowheads="1"/>
            </p:cNvSpPr>
            <p:nvPr/>
          </p:nvSpPr>
          <p:spPr bwMode="auto">
            <a:xfrm>
              <a:off x="6545305" y="3500438"/>
              <a:ext cx="1312843"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Worker  “stuck” between Tc2 &amp; Ti</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cxnSp>
          <p:nvCxnSpPr>
            <p:cNvPr id="47" name="Connecteur droit avec flèche 46"/>
            <p:cNvCxnSpPr/>
            <p:nvPr/>
          </p:nvCxnSpPr>
          <p:spPr>
            <a:xfrm>
              <a:off x="7603900" y="3143248"/>
              <a:ext cx="540000" cy="1191"/>
            </a:xfrm>
            <a:prstGeom prst="straightConnector1">
              <a:avLst/>
            </a:prstGeom>
            <a:ln w="952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Oval 35"/>
            <p:cNvSpPr>
              <a:spLocks noChangeArrowheads="1"/>
            </p:cNvSpPr>
            <p:nvPr/>
          </p:nvSpPr>
          <p:spPr bwMode="auto">
            <a:xfrm>
              <a:off x="8143900" y="2780438"/>
              <a:ext cx="720000" cy="720000"/>
            </a:xfrm>
            <a:prstGeom prst="ellipse">
              <a:avLst/>
            </a:prstGeom>
            <a:solidFill>
              <a:srgbClr val="FBD4B4"/>
            </a:solidFill>
            <a:ln w="9525">
              <a:solidFill>
                <a:srgbClr val="FBD4B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9" name="Text Box 33"/>
            <p:cNvSpPr txBox="1">
              <a:spLocks noChangeArrowheads="1"/>
            </p:cNvSpPr>
            <p:nvPr/>
          </p:nvSpPr>
          <p:spPr bwMode="auto">
            <a:xfrm>
              <a:off x="8116941" y="3516004"/>
              <a:ext cx="884215" cy="41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Calibri" pitchFamily="34" charset="0"/>
                  <a:cs typeface="Arial" pitchFamily="34" charset="0"/>
                </a:rPr>
                <a:t>Injury</a:t>
              </a:r>
              <a:endParaRPr kumimoji="0" lang="en-US" sz="14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grpSp>
      <p:sp>
        <p:nvSpPr>
          <p:cNvPr id="4" name="Espace réservé de la date 3"/>
          <p:cNvSpPr>
            <a:spLocks noGrp="1"/>
          </p:cNvSpPr>
          <p:nvPr>
            <p:ph type="dt" sz="half" idx="10"/>
          </p:nvPr>
        </p:nvSpPr>
        <p:spPr/>
        <p:txBody>
          <a:bodyPr/>
          <a:lstStyle/>
          <a:p>
            <a:r>
              <a:rPr lang="fr-FR" smtClean="0"/>
              <a:t>November 5-6, 2015</a:t>
            </a:r>
            <a:endParaRPr lang="en-US" dirty="0"/>
          </a:p>
        </p:txBody>
      </p:sp>
    </p:spTree>
    <p:extLst>
      <p:ext uri="{BB962C8B-B14F-4D97-AF65-F5344CB8AC3E}">
        <p14:creationId xmlns:p14="http://schemas.microsoft.com/office/powerpoint/2010/main" val="361529491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dirty="0" smtClean="0"/>
              <a:t>Barrier analysis</a:t>
            </a:r>
            <a:endParaRPr lang="en-GB" dirty="0"/>
          </a:p>
        </p:txBody>
      </p:sp>
      <p:sp>
        <p:nvSpPr>
          <p:cNvPr id="3" name="Espace réservé du contenu 2"/>
          <p:cNvSpPr>
            <a:spLocks noGrp="1"/>
          </p:cNvSpPr>
          <p:nvPr>
            <p:ph idx="1"/>
          </p:nvPr>
        </p:nvSpPr>
        <p:spPr/>
        <p:txBody>
          <a:bodyPr>
            <a:normAutofit fontScale="70000" lnSpcReduction="20000"/>
          </a:bodyPr>
          <a:lstStyle/>
          <a:p>
            <a:r>
              <a:rPr lang="en-GB" dirty="0" smtClean="0"/>
              <a:t>Goal</a:t>
            </a:r>
          </a:p>
          <a:p>
            <a:pPr lvl="1"/>
            <a:r>
              <a:rPr lang="en-GB" dirty="0" smtClean="0"/>
              <a:t>To identify hazards linked to an event and barriers (and controls as well) which led to it</a:t>
            </a:r>
          </a:p>
          <a:p>
            <a:r>
              <a:rPr lang="en-GB" dirty="0" smtClean="0"/>
              <a:t>Focus on</a:t>
            </a:r>
          </a:p>
          <a:p>
            <a:pPr lvl="1"/>
            <a:r>
              <a:rPr lang="en-GB" dirty="0" smtClean="0"/>
              <a:t>Performance of barriers in place</a:t>
            </a:r>
          </a:p>
          <a:p>
            <a:pPr lvl="1"/>
            <a:r>
              <a:rPr lang="en-GB" dirty="0" smtClean="0"/>
              <a:t>Barriers not used</a:t>
            </a:r>
          </a:p>
          <a:p>
            <a:pPr lvl="1"/>
            <a:r>
              <a:rPr lang="en-GB" dirty="0" smtClean="0"/>
              <a:t>Missing barriers</a:t>
            </a:r>
          </a:p>
          <a:p>
            <a:pPr lvl="1"/>
            <a:r>
              <a:rPr lang="en-GB" dirty="0" smtClean="0"/>
              <a:t>Barriers which need evolved</a:t>
            </a:r>
          </a:p>
          <a:p>
            <a:r>
              <a:rPr lang="en-GB" dirty="0" smtClean="0"/>
              <a:t>Types of barriers</a:t>
            </a:r>
          </a:p>
          <a:p>
            <a:pPr lvl="1"/>
            <a:r>
              <a:rPr lang="en-GB" b="1" dirty="0" smtClean="0">
                <a:effectLst>
                  <a:outerShdw blurRad="38100" dist="38100" dir="2700000" algn="tl">
                    <a:srgbClr val="000000">
                      <a:alpha val="43137"/>
                    </a:srgbClr>
                  </a:outerShdw>
                </a:effectLst>
              </a:rPr>
              <a:t>Physical</a:t>
            </a:r>
            <a:r>
              <a:rPr lang="en-GB" dirty="0" smtClean="0"/>
              <a:t>: Equipment and engineering design, Safety devices, Protective clothing, Warning devices…</a:t>
            </a:r>
          </a:p>
          <a:p>
            <a:pPr lvl="1"/>
            <a:r>
              <a:rPr lang="en-GB" b="1" dirty="0" smtClean="0">
                <a:effectLst>
                  <a:outerShdw blurRad="38100" dist="38100" dir="2700000" algn="tl">
                    <a:srgbClr val="000000">
                      <a:alpha val="43137"/>
                    </a:srgbClr>
                  </a:outerShdw>
                </a:effectLst>
              </a:rPr>
              <a:t>Management</a:t>
            </a:r>
            <a:r>
              <a:rPr lang="en-GB" dirty="0" smtClean="0"/>
              <a:t>: Hazard analysis, Knowledge/skills, Line management oversight, Training, Work planning, and procedures…</a:t>
            </a:r>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12</a:t>
            </a:fld>
            <a:endParaRPr lang="en-US" dirty="0"/>
          </a:p>
        </p:txBody>
      </p:sp>
      <p:grpSp>
        <p:nvGrpSpPr>
          <p:cNvPr id="7" name="Groupe 6"/>
          <p:cNvGrpSpPr/>
          <p:nvPr/>
        </p:nvGrpSpPr>
        <p:grpSpPr>
          <a:xfrm>
            <a:off x="7004953" y="142043"/>
            <a:ext cx="3279924" cy="2261186"/>
            <a:chOff x="1011299" y="1000108"/>
            <a:chExt cx="7121401" cy="4795819"/>
          </a:xfrm>
        </p:grpSpPr>
        <p:grpSp>
          <p:nvGrpSpPr>
            <p:cNvPr id="8" name="Groupe 16"/>
            <p:cNvGrpSpPr/>
            <p:nvPr/>
          </p:nvGrpSpPr>
          <p:grpSpPr>
            <a:xfrm>
              <a:off x="1011299" y="1000108"/>
              <a:ext cx="7121401" cy="4795819"/>
              <a:chOff x="1011299" y="1031090"/>
              <a:chExt cx="7121401" cy="4795819"/>
            </a:xfrm>
          </p:grpSpPr>
          <p:pic>
            <p:nvPicPr>
              <p:cNvPr id="14" name="Picture 2" descr="http://upload.wikimedia.org/wikipedia/commons/thumb/e/e8/Swiss_cheese_model_of_accident_causation.png/1280px-Swiss_cheese_model_of_accident_causation.png"/>
              <p:cNvPicPr>
                <a:picLocks noChangeAspect="1" noChangeArrowheads="1"/>
              </p:cNvPicPr>
              <p:nvPr/>
            </p:nvPicPr>
            <p:blipFill>
              <a:blip r:embed="rId2" cstate="print"/>
              <a:srcRect/>
              <a:stretch>
                <a:fillRect/>
              </a:stretch>
            </p:blipFill>
            <p:spPr bwMode="auto">
              <a:xfrm>
                <a:off x="1011299" y="1031090"/>
                <a:ext cx="7121401" cy="4795819"/>
              </a:xfrm>
              <a:prstGeom prst="rect">
                <a:avLst/>
              </a:prstGeom>
              <a:noFill/>
              <a:ln w="19050">
                <a:solidFill>
                  <a:schemeClr val="tx1"/>
                </a:solidFill>
              </a:ln>
            </p:spPr>
          </p:pic>
          <p:cxnSp>
            <p:nvCxnSpPr>
              <p:cNvPr id="15" name="Connecteur droit 14"/>
              <p:cNvCxnSpPr/>
              <p:nvPr/>
            </p:nvCxnSpPr>
            <p:spPr>
              <a:xfrm>
                <a:off x="2143108" y="2000240"/>
                <a:ext cx="357190" cy="214314"/>
              </a:xfrm>
              <a:prstGeom prst="line">
                <a:avLst/>
              </a:prstGeom>
              <a:ln w="76200">
                <a:solidFill>
                  <a:srgbClr val="CC33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2890825" y="1928802"/>
                <a:ext cx="752481" cy="451489"/>
              </a:xfrm>
              <a:prstGeom prst="line">
                <a:avLst/>
              </a:prstGeom>
              <a:ln w="76200">
                <a:solidFill>
                  <a:srgbClr val="CC3300"/>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2285984" y="1571612"/>
                <a:ext cx="238127" cy="142876"/>
              </a:xfrm>
              <a:prstGeom prst="line">
                <a:avLst/>
              </a:prstGeom>
              <a:ln w="76200">
                <a:solidFill>
                  <a:srgbClr val="CC3300"/>
                </a:solidFill>
              </a:ln>
            </p:spPr>
            <p:style>
              <a:lnRef idx="1">
                <a:schemeClr val="accent1"/>
              </a:lnRef>
              <a:fillRef idx="0">
                <a:schemeClr val="accent1"/>
              </a:fillRef>
              <a:effectRef idx="0">
                <a:schemeClr val="accent1"/>
              </a:effectRef>
              <a:fontRef idx="minor">
                <a:schemeClr val="tx1"/>
              </a:fontRef>
            </p:style>
          </p:cxnSp>
        </p:grpSp>
        <p:sp>
          <p:nvSpPr>
            <p:cNvPr id="9" name="ZoneTexte 8"/>
            <p:cNvSpPr txBox="1"/>
            <p:nvPr/>
          </p:nvSpPr>
          <p:spPr>
            <a:xfrm>
              <a:off x="1961663" y="4368564"/>
              <a:ext cx="1858323" cy="554857"/>
            </a:xfrm>
            <a:prstGeom prst="rect">
              <a:avLst/>
            </a:prstGeom>
            <a:noFill/>
          </p:spPr>
          <p:txBody>
            <a:bodyPr wrap="square" rtlCol="0">
              <a:spAutoFit/>
            </a:bodyPr>
            <a:lstStyle/>
            <a:p>
              <a:pPr algn="ctr"/>
              <a:r>
                <a:rPr lang="en-GB" sz="1100" b="1" dirty="0" smtClean="0">
                  <a:solidFill>
                    <a:srgbClr val="FF0000"/>
                  </a:solidFill>
                </a:rPr>
                <a:t>Barriers</a:t>
              </a:r>
              <a:endParaRPr lang="en-GB" sz="1100" b="1" dirty="0">
                <a:solidFill>
                  <a:srgbClr val="FF0000"/>
                </a:solidFill>
              </a:endParaRPr>
            </a:p>
          </p:txBody>
        </p:sp>
        <p:cxnSp>
          <p:nvCxnSpPr>
            <p:cNvPr id="10" name="Connecteur droit avec flèche 9"/>
            <p:cNvCxnSpPr/>
            <p:nvPr/>
          </p:nvCxnSpPr>
          <p:spPr>
            <a:xfrm rot="16200000" flipV="1">
              <a:off x="2464579" y="3821909"/>
              <a:ext cx="928694" cy="28575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4143372" y="4729143"/>
              <a:ext cx="1357322" cy="4143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5400000" flipH="1" flipV="1">
              <a:off x="3352792" y="4210056"/>
              <a:ext cx="438152" cy="14287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3929058" y="4500570"/>
              <a:ext cx="642942" cy="952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8681606"/>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dirty="0" smtClean="0"/>
              <a:t>Barrier </a:t>
            </a:r>
            <a:r>
              <a:rPr lang="en-GB" dirty="0"/>
              <a:t>analysis (</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r>
              <a:rPr lang="en-GB" dirty="0" smtClean="0"/>
              <a:t>A several steps analysis</a:t>
            </a:r>
          </a:p>
          <a:p>
            <a:pPr lvl="1"/>
            <a:r>
              <a:rPr lang="en-US" dirty="0"/>
              <a:t>Step </a:t>
            </a:r>
            <a:r>
              <a:rPr lang="en-US" dirty="0" smtClean="0"/>
              <a:t>1: </a:t>
            </a:r>
            <a:r>
              <a:rPr lang="en-US" dirty="0"/>
              <a:t>Identify the hazard and the target. </a:t>
            </a:r>
            <a:endParaRPr lang="en-US" dirty="0" smtClean="0"/>
          </a:p>
          <a:p>
            <a:pPr lvl="1"/>
            <a:r>
              <a:rPr lang="en-US" dirty="0" smtClean="0"/>
              <a:t>Step 2: </a:t>
            </a:r>
            <a:r>
              <a:rPr lang="en-US" dirty="0"/>
              <a:t>Identify each barrier. </a:t>
            </a:r>
            <a:endParaRPr lang="en-US" dirty="0" smtClean="0"/>
          </a:p>
          <a:p>
            <a:pPr lvl="1"/>
            <a:r>
              <a:rPr lang="en-US" dirty="0" smtClean="0"/>
              <a:t>Step 3: </a:t>
            </a:r>
            <a:r>
              <a:rPr lang="en-US" dirty="0"/>
              <a:t>Identify how the barrier </a:t>
            </a:r>
            <a:r>
              <a:rPr lang="en-US" dirty="0" smtClean="0"/>
              <a:t>performed</a:t>
            </a:r>
            <a:endParaRPr lang="fr-FR" dirty="0"/>
          </a:p>
          <a:p>
            <a:pPr lvl="1"/>
            <a:r>
              <a:rPr lang="en-US" dirty="0"/>
              <a:t>Step </a:t>
            </a:r>
            <a:r>
              <a:rPr lang="en-US" dirty="0" smtClean="0"/>
              <a:t>4: </a:t>
            </a:r>
            <a:r>
              <a:rPr lang="en-US" dirty="0"/>
              <a:t>Identify and consider probable causes of the barrier </a:t>
            </a:r>
            <a:r>
              <a:rPr lang="en-US" dirty="0" smtClean="0"/>
              <a:t>failure</a:t>
            </a:r>
            <a:endParaRPr lang="fr-FR" dirty="0"/>
          </a:p>
          <a:p>
            <a:pPr lvl="1"/>
            <a:r>
              <a:rPr lang="en-US" dirty="0"/>
              <a:t>Step </a:t>
            </a:r>
            <a:r>
              <a:rPr lang="en-US" dirty="0" smtClean="0"/>
              <a:t>5: </a:t>
            </a:r>
            <a:r>
              <a:rPr lang="en-US" dirty="0"/>
              <a:t>Evaluate the consequences of the failure in this </a:t>
            </a:r>
            <a:r>
              <a:rPr lang="en-US" dirty="0" smtClean="0"/>
              <a:t>accident</a:t>
            </a:r>
            <a:endParaRPr lang="en-GB" dirty="0" smtClean="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03596252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dirty="0" smtClean="0"/>
              <a:t>Barrier </a:t>
            </a:r>
            <a:r>
              <a:rPr lang="en-GB" dirty="0"/>
              <a:t>analysis (</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r>
              <a:rPr lang="en-GB" dirty="0" smtClean="0"/>
              <a:t>Barrier Analysis sheet</a:t>
            </a:r>
          </a:p>
          <a:p>
            <a:endParaRPr lang="en-GB" dirty="0" smtClean="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14</a:t>
            </a:fld>
            <a:endParaRPr lang="en-US" dirty="0"/>
          </a:p>
        </p:txBody>
      </p:sp>
      <p:graphicFrame>
        <p:nvGraphicFramePr>
          <p:cNvPr id="8" name="Tableau 7"/>
          <p:cNvGraphicFramePr>
            <a:graphicFrameLocks noGrp="1"/>
          </p:cNvGraphicFramePr>
          <p:nvPr>
            <p:extLst>
              <p:ext uri="{D42A27DB-BD31-4B8C-83A1-F6EECF244321}">
                <p14:modId xmlns:p14="http://schemas.microsoft.com/office/powerpoint/2010/main" val="1652840336"/>
              </p:ext>
            </p:extLst>
          </p:nvPr>
        </p:nvGraphicFramePr>
        <p:xfrm>
          <a:off x="1747914" y="3207545"/>
          <a:ext cx="8128000" cy="36576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fr-FR" dirty="0" smtClean="0"/>
                        <a:t>Hazard</a:t>
                      </a:r>
                      <a:endParaRPr lang="fr-FR" dirty="0"/>
                    </a:p>
                  </a:txBody>
                  <a:tcPr/>
                </a:tc>
                <a:tc>
                  <a:txBody>
                    <a:bodyPr/>
                    <a:lstStyle/>
                    <a:p>
                      <a:pPr algn="ctr"/>
                      <a:r>
                        <a:rPr lang="fr-FR" dirty="0" smtClean="0"/>
                        <a:t>Target</a:t>
                      </a:r>
                      <a:endParaRPr lang="fr-FR" dirty="0"/>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408343607"/>
              </p:ext>
            </p:extLst>
          </p:nvPr>
        </p:nvGraphicFramePr>
        <p:xfrm>
          <a:off x="1747914" y="3592708"/>
          <a:ext cx="8128000" cy="91440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en-GB" noProof="0" dirty="0" smtClean="0"/>
                        <a:t>(required) Barriers Identification</a:t>
                      </a:r>
                      <a:endParaRPr lang="en-GB" noProof="0" dirty="0"/>
                    </a:p>
                  </a:txBody>
                  <a:tcPr anchor="ctr"/>
                </a:tc>
                <a:tc>
                  <a:txBody>
                    <a:bodyPr/>
                    <a:lstStyle/>
                    <a:p>
                      <a:pPr algn="ctr"/>
                      <a:r>
                        <a:rPr lang="en-GB" noProof="0" dirty="0" smtClean="0"/>
                        <a:t>Performance of Barriers</a:t>
                      </a:r>
                      <a:endParaRPr lang="en-GB" noProof="0" dirty="0"/>
                    </a:p>
                  </a:txBody>
                  <a:tcPr anchor="ctr"/>
                </a:tc>
                <a:tc>
                  <a:txBody>
                    <a:bodyPr/>
                    <a:lstStyle/>
                    <a:p>
                      <a:pPr algn="ctr"/>
                      <a:r>
                        <a:rPr lang="en-GB" noProof="0" dirty="0" smtClean="0"/>
                        <a:t>Cause of Failure (if any)</a:t>
                      </a:r>
                      <a:endParaRPr lang="en-GB" noProof="0" dirty="0"/>
                    </a:p>
                  </a:txBody>
                  <a:tcPr anchor="ctr"/>
                </a:tc>
                <a:tc>
                  <a:txBody>
                    <a:bodyPr/>
                    <a:lstStyle/>
                    <a:p>
                      <a:pPr algn="ctr"/>
                      <a:r>
                        <a:rPr lang="en-GB" noProof="0" dirty="0" smtClean="0"/>
                        <a:t>Effect on the event occurrence</a:t>
                      </a:r>
                      <a:endParaRPr lang="en-GB" noProof="0" dirty="0"/>
                    </a:p>
                  </a:txBody>
                  <a:tcPr anchor="ctr"/>
                </a:tc>
              </a:tr>
            </a:tbl>
          </a:graphicData>
        </a:graphic>
      </p:graphicFrame>
    </p:spTree>
    <p:extLst>
      <p:ext uri="{BB962C8B-B14F-4D97-AF65-F5344CB8AC3E}">
        <p14:creationId xmlns:p14="http://schemas.microsoft.com/office/powerpoint/2010/main" val="1104715760"/>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dirty="0" smtClean="0"/>
              <a:t>CHANGE analysis</a:t>
            </a:r>
            <a:endParaRPr lang="en-GB" dirty="0"/>
          </a:p>
        </p:txBody>
      </p:sp>
      <p:sp>
        <p:nvSpPr>
          <p:cNvPr id="3" name="Espace réservé du contenu 2"/>
          <p:cNvSpPr>
            <a:spLocks noGrp="1"/>
          </p:cNvSpPr>
          <p:nvPr>
            <p:ph idx="1"/>
          </p:nvPr>
        </p:nvSpPr>
        <p:spPr/>
        <p:txBody>
          <a:bodyPr>
            <a:normAutofit/>
          </a:bodyPr>
          <a:lstStyle/>
          <a:p>
            <a:r>
              <a:rPr lang="en-GB" dirty="0" smtClean="0"/>
              <a:t>Goal</a:t>
            </a:r>
          </a:p>
          <a:p>
            <a:pPr lvl="1"/>
            <a:r>
              <a:rPr lang="en-GB" dirty="0" smtClean="0"/>
              <a:t>To figure out every change (planned and unplanned that led to the event occurrence</a:t>
            </a:r>
          </a:p>
          <a:p>
            <a:r>
              <a:rPr lang="en-GB" dirty="0" smtClean="0"/>
              <a:t>Change analysis can be seen as a "first step" of another method</a:t>
            </a:r>
          </a:p>
          <a:p>
            <a:pPr lvl="1"/>
            <a:r>
              <a:rPr lang="en-GB" dirty="0" smtClean="0"/>
              <a:t>Not a "self-supporting" method</a:t>
            </a:r>
          </a:p>
          <a:p>
            <a:r>
              <a:rPr lang="en-GB" dirty="0" smtClean="0"/>
              <a:t>Change analysis is a process</a:t>
            </a:r>
          </a:p>
          <a:p>
            <a:pPr lvl="1"/>
            <a:r>
              <a:rPr lang="en-GB" dirty="0" smtClean="0"/>
              <a:t>Impact of changes on event occurrence</a:t>
            </a: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671686493"/>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dirty="0" smtClean="0"/>
              <a:t>CHANGE analysis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r>
              <a:rPr lang="en-GB" dirty="0" smtClean="0"/>
              <a:t>Change Analysis Process</a:t>
            </a: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16</a:t>
            </a:fld>
            <a:endParaRPr lang="en-US" dirty="0"/>
          </a:p>
        </p:txBody>
      </p:sp>
      <p:graphicFrame>
        <p:nvGraphicFramePr>
          <p:cNvPr id="7" name="Tableau 6"/>
          <p:cNvGraphicFramePr>
            <a:graphicFrameLocks noGrp="1"/>
          </p:cNvGraphicFramePr>
          <p:nvPr>
            <p:extLst>
              <p:ext uri="{D42A27DB-BD31-4B8C-83A1-F6EECF244321}">
                <p14:modId xmlns:p14="http://schemas.microsoft.com/office/powerpoint/2010/main" val="742762493"/>
              </p:ext>
            </p:extLst>
          </p:nvPr>
        </p:nvGraphicFramePr>
        <p:xfrm>
          <a:off x="653133" y="3027860"/>
          <a:ext cx="2507313" cy="579120"/>
        </p:xfrm>
        <a:graphic>
          <a:graphicData uri="http://schemas.openxmlformats.org/drawingml/2006/table">
            <a:tbl>
              <a:tblPr firstRow="1" bandRow="1">
                <a:tableStyleId>{5940675A-B579-460E-94D1-54222C63F5DA}</a:tableStyleId>
              </a:tblPr>
              <a:tblGrid>
                <a:gridCol w="2507313"/>
              </a:tblGrid>
              <a:tr h="370840">
                <a:tc>
                  <a:txBody>
                    <a:bodyPr/>
                    <a:lstStyle/>
                    <a:p>
                      <a:pPr algn="ctr"/>
                      <a:r>
                        <a:rPr lang="fr-FR" sz="1600" b="0" i="0" u="none" strike="noStrike" kern="1200" baseline="0" dirty="0" smtClean="0">
                          <a:solidFill>
                            <a:schemeClr val="tx1"/>
                          </a:solidFill>
                          <a:latin typeface="+mn-lt"/>
                          <a:ea typeface="+mn-ea"/>
                          <a:cs typeface="+mn-cs"/>
                        </a:rPr>
                        <a:t>Description of accident</a:t>
                      </a:r>
                    </a:p>
                    <a:p>
                      <a:pPr algn="ctr"/>
                      <a:r>
                        <a:rPr lang="fr-FR" sz="1600" b="0" i="0" u="none" strike="noStrike" kern="1200" baseline="0" dirty="0" smtClean="0">
                          <a:solidFill>
                            <a:schemeClr val="tx1"/>
                          </a:solidFill>
                          <a:latin typeface="+mn-lt"/>
                          <a:ea typeface="+mn-ea"/>
                          <a:cs typeface="+mn-cs"/>
                        </a:rPr>
                        <a:t>situation</a:t>
                      </a:r>
                      <a:endParaRPr lang="fr-FR" sz="1600" dirty="0"/>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1947387748"/>
              </p:ext>
            </p:extLst>
          </p:nvPr>
        </p:nvGraphicFramePr>
        <p:xfrm>
          <a:off x="672363" y="4068027"/>
          <a:ext cx="2507313" cy="1066800"/>
        </p:xfrm>
        <a:graphic>
          <a:graphicData uri="http://schemas.openxmlformats.org/drawingml/2006/table">
            <a:tbl>
              <a:tblPr firstRow="1" bandRow="1">
                <a:tableStyleId>{5940675A-B579-460E-94D1-54222C63F5DA}</a:tableStyleId>
              </a:tblPr>
              <a:tblGrid>
                <a:gridCol w="2507313"/>
              </a:tblGrid>
              <a:tr h="370840">
                <a:tc>
                  <a:txBody>
                    <a:bodyPr/>
                    <a:lstStyle/>
                    <a:p>
                      <a:pPr algn="ctr"/>
                      <a:r>
                        <a:rPr lang="fr-FR" sz="1600" b="0" i="0" u="none" strike="noStrike" kern="1200" baseline="0" dirty="0" smtClean="0">
                          <a:solidFill>
                            <a:schemeClr val="tx1"/>
                          </a:solidFill>
                          <a:latin typeface="+mn-lt"/>
                          <a:ea typeface="+mn-ea"/>
                          <a:cs typeface="+mn-cs"/>
                        </a:rPr>
                        <a:t>Description of comparable accident-free</a:t>
                      </a:r>
                    </a:p>
                    <a:p>
                      <a:pPr algn="ctr"/>
                      <a:r>
                        <a:rPr lang="fr-FR" sz="1600" b="0" i="0" u="none" strike="noStrike" kern="1200" baseline="0" dirty="0" smtClean="0">
                          <a:solidFill>
                            <a:schemeClr val="tx1"/>
                          </a:solidFill>
                          <a:latin typeface="+mn-lt"/>
                          <a:ea typeface="+mn-ea"/>
                          <a:cs typeface="+mn-cs"/>
                        </a:rPr>
                        <a:t>situation</a:t>
                      </a:r>
                      <a:endParaRPr lang="fr-FR" sz="1600" dirty="0"/>
                    </a:p>
                  </a:txBody>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3304222966"/>
              </p:ext>
            </p:extLst>
          </p:nvPr>
        </p:nvGraphicFramePr>
        <p:xfrm>
          <a:off x="3612351" y="3559946"/>
          <a:ext cx="2507313" cy="335280"/>
        </p:xfrm>
        <a:graphic>
          <a:graphicData uri="http://schemas.openxmlformats.org/drawingml/2006/table">
            <a:tbl>
              <a:tblPr firstRow="1" bandRow="1">
                <a:tableStyleId>{5940675A-B579-460E-94D1-54222C63F5DA}</a:tableStyleId>
              </a:tblPr>
              <a:tblGrid>
                <a:gridCol w="2507313"/>
              </a:tblGrid>
              <a:tr h="146070">
                <a:tc>
                  <a:txBody>
                    <a:bodyPr/>
                    <a:lstStyle/>
                    <a:p>
                      <a:pPr algn="ctr"/>
                      <a:r>
                        <a:rPr lang="fr-FR" sz="1600" b="0" i="0" u="none" strike="noStrike" kern="1200" baseline="0" dirty="0" smtClean="0">
                          <a:solidFill>
                            <a:schemeClr val="tx1"/>
                          </a:solidFill>
                          <a:latin typeface="+mn-lt"/>
                          <a:ea typeface="+mn-ea"/>
                          <a:cs typeface="+mn-cs"/>
                        </a:rPr>
                        <a:t>Comparaison</a:t>
                      </a:r>
                      <a:endParaRPr lang="fr-FR" sz="16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623107973"/>
              </p:ext>
            </p:extLst>
          </p:nvPr>
        </p:nvGraphicFramePr>
        <p:xfrm>
          <a:off x="6426586" y="3430313"/>
          <a:ext cx="2507313" cy="579120"/>
        </p:xfrm>
        <a:graphic>
          <a:graphicData uri="http://schemas.openxmlformats.org/drawingml/2006/table">
            <a:tbl>
              <a:tblPr firstRow="1" bandRow="1">
                <a:tableStyleId>{5940675A-B579-460E-94D1-54222C63F5DA}</a:tableStyleId>
              </a:tblPr>
              <a:tblGrid>
                <a:gridCol w="2507313"/>
              </a:tblGrid>
              <a:tr h="370840">
                <a:tc>
                  <a:txBody>
                    <a:bodyPr/>
                    <a:lstStyle/>
                    <a:p>
                      <a:pPr algn="ctr"/>
                      <a:r>
                        <a:rPr lang="fr-FR" sz="1600" b="0" i="0" u="none" strike="noStrike" kern="1200" baseline="0" dirty="0" smtClean="0">
                          <a:solidFill>
                            <a:schemeClr val="tx1"/>
                          </a:solidFill>
                          <a:latin typeface="+mn-lt"/>
                          <a:ea typeface="+mn-ea"/>
                          <a:cs typeface="+mn-cs"/>
                        </a:rPr>
                        <a:t>Identification of</a:t>
                      </a:r>
                    </a:p>
                    <a:p>
                      <a:pPr algn="ctr"/>
                      <a:r>
                        <a:rPr lang="fr-FR" sz="1600" b="0" i="0" u="none" strike="noStrike" kern="1200" baseline="0" dirty="0" err="1" smtClean="0">
                          <a:solidFill>
                            <a:schemeClr val="tx1"/>
                          </a:solidFill>
                          <a:latin typeface="+mn-lt"/>
                          <a:ea typeface="+mn-ea"/>
                          <a:cs typeface="+mn-cs"/>
                        </a:rPr>
                        <a:t>differences</a:t>
                      </a:r>
                      <a:endParaRPr lang="fr-FR" sz="1600" dirty="0"/>
                    </a:p>
                  </a:txBody>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2021919592"/>
              </p:ext>
            </p:extLst>
          </p:nvPr>
        </p:nvGraphicFramePr>
        <p:xfrm>
          <a:off x="9408208" y="3209426"/>
          <a:ext cx="2507313" cy="1036320"/>
        </p:xfrm>
        <a:graphic>
          <a:graphicData uri="http://schemas.openxmlformats.org/drawingml/2006/table">
            <a:tbl>
              <a:tblPr firstRow="1" bandRow="1">
                <a:tableStyleId>{5940675A-B579-460E-94D1-54222C63F5DA}</a:tableStyleId>
              </a:tblPr>
              <a:tblGrid>
                <a:gridCol w="2507313"/>
              </a:tblGrid>
              <a:tr h="370840">
                <a:tc>
                  <a:txBody>
                    <a:bodyPr/>
                    <a:lstStyle/>
                    <a:p>
                      <a:pPr algn="ctr"/>
                      <a:r>
                        <a:rPr lang="fr-FR" sz="1600" b="0" i="0" u="none" strike="noStrike" kern="1200" baseline="0" dirty="0" smtClean="0">
                          <a:solidFill>
                            <a:schemeClr val="tx1"/>
                          </a:solidFill>
                          <a:latin typeface="+mn-lt"/>
                          <a:ea typeface="+mn-ea"/>
                          <a:cs typeface="+mn-cs"/>
                        </a:rPr>
                        <a:t>Impact on</a:t>
                      </a:r>
                    </a:p>
                    <a:p>
                      <a:pPr marL="0" marR="0" indent="0" algn="ctr" defTabSz="914400" rtl="0" eaLnBrk="1" fontAlgn="auto" latinLnBrk="0" hangingPunct="1">
                        <a:lnSpc>
                          <a:spcPct val="100000"/>
                        </a:lnSpc>
                        <a:spcBef>
                          <a:spcPts val="0"/>
                        </a:spcBef>
                        <a:spcAft>
                          <a:spcPts val="0"/>
                        </a:spcAft>
                        <a:buClrTx/>
                        <a:buSzTx/>
                        <a:buFontTx/>
                        <a:buNone/>
                        <a:tabLst/>
                        <a:defRPr/>
                      </a:pPr>
                      <a:r>
                        <a:rPr lang="fr-FR" sz="1600" b="0" i="0" u="none" strike="noStrike" kern="1200" baseline="0" dirty="0" smtClean="0">
                          <a:solidFill>
                            <a:schemeClr val="tx1"/>
                          </a:solidFill>
                          <a:latin typeface="+mn-lt"/>
                          <a:ea typeface="+mn-ea"/>
                          <a:cs typeface="+mn-cs"/>
                        </a:rPr>
                        <a:t>Accident Analyse </a:t>
                      </a:r>
                      <a:r>
                        <a:rPr lang="fr-FR" sz="1600" b="0" i="0" u="none" strike="noStrike" kern="1200" baseline="0" dirty="0" err="1" smtClean="0">
                          <a:solidFill>
                            <a:schemeClr val="tx1"/>
                          </a:solidFill>
                          <a:latin typeface="+mn-lt"/>
                          <a:ea typeface="+mn-ea"/>
                          <a:cs typeface="+mn-cs"/>
                        </a:rPr>
                        <a:t>differences</a:t>
                      </a:r>
                      <a:endParaRPr lang="fr-FR" sz="1600" b="0" i="0" u="none" strike="noStrike" kern="1200" baseline="0" dirty="0" smtClean="0">
                        <a:solidFill>
                          <a:schemeClr val="tx1"/>
                        </a:solidFill>
                        <a:latin typeface="+mn-lt"/>
                        <a:ea typeface="+mn-ea"/>
                        <a:cs typeface="+mn-cs"/>
                      </a:endParaRPr>
                    </a:p>
                    <a:p>
                      <a:pPr algn="ctr"/>
                      <a:endParaRPr lang="fr-FR" sz="1400" dirty="0"/>
                    </a:p>
                  </a:txBody>
                  <a:tcPr/>
                </a:tc>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3226889930"/>
              </p:ext>
            </p:extLst>
          </p:nvPr>
        </p:nvGraphicFramePr>
        <p:xfrm>
          <a:off x="6426585" y="4820574"/>
          <a:ext cx="2507313" cy="688476"/>
        </p:xfrm>
        <a:graphic>
          <a:graphicData uri="http://schemas.openxmlformats.org/drawingml/2006/table">
            <a:tbl>
              <a:tblPr firstRow="1" bandRow="1">
                <a:tableStyleId>{5940675A-B579-460E-94D1-54222C63F5DA}</a:tableStyleId>
              </a:tblPr>
              <a:tblGrid>
                <a:gridCol w="2507313"/>
              </a:tblGrid>
              <a:tr h="688476">
                <a:tc>
                  <a:txBody>
                    <a:bodyPr/>
                    <a:lstStyle/>
                    <a:p>
                      <a:pPr algn="ctr"/>
                      <a:r>
                        <a:rPr lang="fr-FR" sz="1600" b="0" i="0" u="none" strike="noStrike" kern="1200" baseline="0" dirty="0" err="1" smtClean="0">
                          <a:solidFill>
                            <a:schemeClr val="tx1"/>
                          </a:solidFill>
                          <a:latin typeface="+mn-lt"/>
                          <a:ea typeface="+mn-ea"/>
                          <a:cs typeface="+mn-cs"/>
                        </a:rPr>
                        <a:t>Results</a:t>
                      </a:r>
                      <a:r>
                        <a:rPr lang="fr-FR" sz="1600" b="0" i="0" u="none" strike="noStrike" kern="1200" baseline="0" dirty="0" smtClean="0">
                          <a:solidFill>
                            <a:schemeClr val="tx1"/>
                          </a:solidFill>
                          <a:latin typeface="+mn-lt"/>
                          <a:ea typeface="+mn-ea"/>
                          <a:cs typeface="+mn-cs"/>
                        </a:rPr>
                        <a:t> as input </a:t>
                      </a:r>
                      <a:r>
                        <a:rPr lang="fr-FR" sz="1600" b="0" i="0" u="none" strike="noStrike" kern="1200" baseline="0" dirty="0" err="1" smtClean="0">
                          <a:solidFill>
                            <a:schemeClr val="tx1"/>
                          </a:solidFill>
                          <a:latin typeface="+mn-lt"/>
                          <a:ea typeface="+mn-ea"/>
                          <a:cs typeface="+mn-cs"/>
                        </a:rPr>
                        <a:t>into</a:t>
                      </a:r>
                      <a:endParaRPr lang="fr-FR" sz="1600" b="0" i="0" u="none" strike="noStrike" kern="1200" baseline="0" dirty="0" smtClean="0">
                        <a:solidFill>
                          <a:schemeClr val="tx1"/>
                        </a:solidFill>
                        <a:latin typeface="+mn-lt"/>
                        <a:ea typeface="+mn-ea"/>
                        <a:cs typeface="+mn-cs"/>
                      </a:endParaRPr>
                    </a:p>
                    <a:p>
                      <a:pPr algn="ctr"/>
                      <a:r>
                        <a:rPr lang="fr-FR" sz="1600" b="0" i="0" u="none" strike="noStrike" kern="1200" baseline="0" dirty="0" err="1" smtClean="0">
                          <a:solidFill>
                            <a:schemeClr val="tx1"/>
                          </a:solidFill>
                          <a:latin typeface="+mn-lt"/>
                          <a:ea typeface="+mn-ea"/>
                          <a:cs typeface="+mn-cs"/>
                        </a:rPr>
                        <a:t>events</a:t>
                      </a:r>
                      <a:r>
                        <a:rPr lang="fr-FR" sz="1600" b="0" i="0" u="none" strike="noStrike" kern="1200" baseline="0" dirty="0" smtClean="0">
                          <a:solidFill>
                            <a:schemeClr val="tx1"/>
                          </a:solidFill>
                          <a:latin typeface="+mn-lt"/>
                          <a:ea typeface="+mn-ea"/>
                          <a:cs typeface="+mn-cs"/>
                        </a:rPr>
                        <a:t> chart</a:t>
                      </a:r>
                      <a:endParaRPr lang="fr-FR" sz="1400" dirty="0"/>
                    </a:p>
                  </a:txBody>
                  <a:tcPr/>
                </a:tc>
              </a:tr>
            </a:tbl>
          </a:graphicData>
        </a:graphic>
      </p:graphicFrame>
      <p:cxnSp>
        <p:nvCxnSpPr>
          <p:cNvPr id="14" name="Connecteur droit avec flèche 13"/>
          <p:cNvCxnSpPr/>
          <p:nvPr/>
        </p:nvCxnSpPr>
        <p:spPr>
          <a:xfrm>
            <a:off x="3179676" y="3293652"/>
            <a:ext cx="432675" cy="26629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3186757" y="3895226"/>
            <a:ext cx="425594" cy="7062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endCxn id="10" idx="1"/>
          </p:cNvCxnSpPr>
          <p:nvPr/>
        </p:nvCxnSpPr>
        <p:spPr>
          <a:xfrm>
            <a:off x="6146307" y="3712385"/>
            <a:ext cx="280279" cy="74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endCxn id="11" idx="1"/>
          </p:cNvCxnSpPr>
          <p:nvPr/>
        </p:nvCxnSpPr>
        <p:spPr>
          <a:xfrm flipV="1">
            <a:off x="8926507" y="3727586"/>
            <a:ext cx="481701" cy="217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H="1">
            <a:off x="7847860" y="4245746"/>
            <a:ext cx="2692886" cy="5748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9162682"/>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MTO</a:t>
            </a:r>
            <a:endParaRPr lang="en-GB" dirty="0"/>
          </a:p>
        </p:txBody>
      </p:sp>
      <p:sp>
        <p:nvSpPr>
          <p:cNvPr id="3" name="Espace réservé du contenu 2"/>
          <p:cNvSpPr>
            <a:spLocks noGrp="1"/>
          </p:cNvSpPr>
          <p:nvPr>
            <p:ph idx="1"/>
          </p:nvPr>
        </p:nvSpPr>
        <p:spPr/>
        <p:txBody>
          <a:bodyPr>
            <a:normAutofit fontScale="70000" lnSpcReduction="20000"/>
          </a:bodyPr>
          <a:lstStyle/>
          <a:p>
            <a:r>
              <a:rPr lang="fr-FR" dirty="0"/>
              <a:t>(Hu)</a:t>
            </a:r>
            <a:r>
              <a:rPr lang="fr-FR" b="1" dirty="0"/>
              <a:t>M</a:t>
            </a:r>
            <a:r>
              <a:rPr lang="fr-FR" dirty="0"/>
              <a:t>an, </a:t>
            </a:r>
            <a:r>
              <a:rPr lang="fr-FR" b="1" dirty="0" err="1"/>
              <a:t>T</a:t>
            </a:r>
            <a:r>
              <a:rPr lang="fr-FR" dirty="0" err="1"/>
              <a:t>echnology</a:t>
            </a:r>
            <a:r>
              <a:rPr lang="fr-FR" dirty="0"/>
              <a:t> and </a:t>
            </a:r>
            <a:r>
              <a:rPr lang="fr-FR" b="1" dirty="0" smtClean="0"/>
              <a:t>O</a:t>
            </a:r>
            <a:r>
              <a:rPr lang="fr-FR" dirty="0" smtClean="0"/>
              <a:t>rganisation </a:t>
            </a:r>
            <a:r>
              <a:rPr lang="fr-FR" dirty="0" err="1" smtClean="0"/>
              <a:t>Analysis</a:t>
            </a:r>
            <a:endParaRPr lang="fr-FR" dirty="0" smtClean="0"/>
          </a:p>
          <a:p>
            <a:r>
              <a:rPr lang="en-US" dirty="0"/>
              <a:t>The MTO-analysis is based on three methods:</a:t>
            </a:r>
          </a:p>
          <a:p>
            <a:pPr lvl="1"/>
            <a:r>
              <a:rPr lang="en-US" dirty="0" smtClean="0"/>
              <a:t>Structured </a:t>
            </a:r>
            <a:r>
              <a:rPr lang="en-US" dirty="0"/>
              <a:t>analysis by use of an </a:t>
            </a:r>
            <a:r>
              <a:rPr lang="en-US" dirty="0" smtClean="0"/>
              <a:t>event tree.</a:t>
            </a:r>
            <a:endParaRPr lang="en-US" dirty="0"/>
          </a:p>
          <a:p>
            <a:pPr lvl="1"/>
            <a:r>
              <a:rPr lang="en-US" dirty="0" smtClean="0"/>
              <a:t>Change </a:t>
            </a:r>
            <a:r>
              <a:rPr lang="en-US" dirty="0"/>
              <a:t>analysis </a:t>
            </a:r>
            <a:endParaRPr lang="en-US" dirty="0" smtClean="0"/>
          </a:p>
          <a:p>
            <a:pPr lvl="1"/>
            <a:r>
              <a:rPr lang="en-US" dirty="0" smtClean="0"/>
              <a:t>Barrier </a:t>
            </a:r>
            <a:r>
              <a:rPr lang="en-US" dirty="0"/>
              <a:t>analysis </a:t>
            </a:r>
            <a:r>
              <a:rPr lang="en-US" dirty="0" smtClean="0"/>
              <a:t>(technological </a:t>
            </a:r>
            <a:r>
              <a:rPr lang="en-US" dirty="0"/>
              <a:t>and </a:t>
            </a:r>
            <a:r>
              <a:rPr lang="en-US" dirty="0" smtClean="0"/>
              <a:t>administrative barriers)</a:t>
            </a:r>
          </a:p>
          <a:p>
            <a:r>
              <a:rPr lang="en-US" dirty="0" smtClean="0"/>
              <a:t>Identification </a:t>
            </a:r>
            <a:r>
              <a:rPr lang="en-US" dirty="0"/>
              <a:t>of failure causes </a:t>
            </a:r>
            <a:r>
              <a:rPr lang="en-US" dirty="0" smtClean="0"/>
              <a:t>based on a checklist (10 items)</a:t>
            </a:r>
          </a:p>
          <a:p>
            <a:pPr lvl="1"/>
            <a:r>
              <a:rPr lang="fr-FR" dirty="0" smtClean="0"/>
              <a:t>Organisation, </a:t>
            </a:r>
            <a:r>
              <a:rPr lang="fr-FR" dirty="0" err="1" smtClean="0"/>
              <a:t>Work</a:t>
            </a:r>
            <a:r>
              <a:rPr lang="fr-FR" dirty="0" smtClean="0"/>
              <a:t> organisation </a:t>
            </a:r>
            <a:r>
              <a:rPr lang="fr-FR" dirty="0" err="1" smtClean="0"/>
              <a:t>Work</a:t>
            </a:r>
            <a:r>
              <a:rPr lang="fr-FR" dirty="0" smtClean="0"/>
              <a:t> practice, Management  </a:t>
            </a:r>
            <a:r>
              <a:rPr lang="fr-FR" dirty="0" err="1" smtClean="0"/>
              <a:t>work</a:t>
            </a:r>
            <a:r>
              <a:rPr lang="fr-FR" dirty="0" smtClean="0"/>
              <a:t>, Change </a:t>
            </a:r>
            <a:r>
              <a:rPr lang="fr-FR" dirty="0" err="1" smtClean="0"/>
              <a:t>procedures</a:t>
            </a:r>
            <a:r>
              <a:rPr lang="fr-FR" dirty="0" smtClean="0"/>
              <a:t>,</a:t>
            </a:r>
            <a:r>
              <a:rPr lang="en-US" dirty="0" smtClean="0"/>
              <a:t>Ergonomic / deficiencies in the technology,</a:t>
            </a:r>
            <a:r>
              <a:rPr lang="fr-FR" dirty="0" smtClean="0"/>
              <a:t> Communication, Instructions/</a:t>
            </a:r>
            <a:r>
              <a:rPr lang="fr-FR" dirty="0" err="1" smtClean="0"/>
              <a:t>procedures</a:t>
            </a:r>
            <a:r>
              <a:rPr lang="fr-FR" dirty="0" smtClean="0"/>
              <a:t>, </a:t>
            </a:r>
            <a:r>
              <a:rPr lang="fr-FR" dirty="0" err="1" smtClean="0"/>
              <a:t>Education</a:t>
            </a:r>
            <a:r>
              <a:rPr lang="fr-FR" dirty="0" smtClean="0"/>
              <a:t>/</a:t>
            </a:r>
            <a:r>
              <a:rPr lang="fr-FR" dirty="0" err="1" smtClean="0"/>
              <a:t>competence</a:t>
            </a:r>
            <a:r>
              <a:rPr lang="fr-FR" dirty="0" smtClean="0"/>
              <a:t>, </a:t>
            </a:r>
            <a:r>
              <a:rPr lang="fr-FR" dirty="0" err="1"/>
              <a:t>Work</a:t>
            </a:r>
            <a:r>
              <a:rPr lang="fr-FR" dirty="0"/>
              <a:t> </a:t>
            </a:r>
            <a:r>
              <a:rPr lang="fr-FR" dirty="0" err="1" smtClean="0"/>
              <a:t>environment</a:t>
            </a:r>
            <a:endParaRPr lang="fr-FR" dirty="0" smtClean="0"/>
          </a:p>
          <a:p>
            <a:r>
              <a:rPr lang="fr-FR" dirty="0" err="1" smtClean="0"/>
              <a:t>Each</a:t>
            </a:r>
            <a:r>
              <a:rPr lang="fr-FR" dirty="0" smtClean="0"/>
              <a:t> </a:t>
            </a:r>
            <a:r>
              <a:rPr lang="en-US" dirty="0"/>
              <a:t>failure </a:t>
            </a:r>
            <a:r>
              <a:rPr lang="en-US" dirty="0" smtClean="0"/>
              <a:t>cause is </a:t>
            </a:r>
            <a:r>
              <a:rPr lang="en-US" dirty="0" err="1" smtClean="0"/>
              <a:t>analysed</a:t>
            </a:r>
            <a:r>
              <a:rPr lang="en-US" dirty="0" smtClean="0"/>
              <a:t> according to its </a:t>
            </a:r>
            <a:r>
              <a:rPr lang="fr-FR" dirty="0" smtClean="0"/>
              <a:t>basic(</a:t>
            </a:r>
            <a:r>
              <a:rPr lang="fr-FR" dirty="0" err="1" smtClean="0"/>
              <a:t>root</a:t>
            </a:r>
            <a:r>
              <a:rPr lang="fr-FR" dirty="0" smtClean="0"/>
              <a:t>) causes</a:t>
            </a:r>
          </a:p>
          <a:p>
            <a:pPr lvl="1"/>
            <a:r>
              <a:rPr lang="fr-FR" dirty="0" smtClean="0"/>
              <a:t>A </a:t>
            </a:r>
            <a:r>
              <a:rPr lang="fr-FR" dirty="0" err="1" smtClean="0"/>
              <a:t>specific</a:t>
            </a:r>
            <a:r>
              <a:rPr lang="fr-FR" dirty="0" smtClean="0"/>
              <a:t> checklist for </a:t>
            </a:r>
            <a:r>
              <a:rPr lang="fr-FR" dirty="0" err="1" smtClean="0"/>
              <a:t>every</a:t>
            </a:r>
            <a:r>
              <a:rPr lang="fr-FR" dirty="0" smtClean="0"/>
              <a:t> "</a:t>
            </a:r>
            <a:r>
              <a:rPr lang="fr-FR" dirty="0" err="1" smtClean="0"/>
              <a:t>failure</a:t>
            </a:r>
            <a:r>
              <a:rPr lang="fr-FR" dirty="0" smtClean="0"/>
              <a:t> cause"</a:t>
            </a: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3234255245"/>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MTO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r>
              <a:rPr lang="en-GB" dirty="0" smtClean="0"/>
              <a:t>Last step: definition of corrective measures</a:t>
            </a:r>
          </a:p>
          <a:p>
            <a:pPr lvl="1"/>
            <a:r>
              <a:rPr lang="en-GB" dirty="0" smtClean="0"/>
              <a:t>Realistic and specific measures</a:t>
            </a:r>
          </a:p>
          <a:p>
            <a:pPr lvl="1"/>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186403498"/>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Acci</a:t>
            </a:r>
            <a:r>
              <a:rPr lang="en-GB" dirty="0" smtClean="0"/>
              <a:t>-Map</a:t>
            </a:r>
            <a:endParaRPr lang="en-GB" dirty="0"/>
          </a:p>
        </p:txBody>
      </p:sp>
      <p:sp>
        <p:nvSpPr>
          <p:cNvPr id="3" name="Espace réservé du contenu 2"/>
          <p:cNvSpPr>
            <a:spLocks noGrp="1"/>
          </p:cNvSpPr>
          <p:nvPr>
            <p:ph idx="1"/>
          </p:nvPr>
        </p:nvSpPr>
        <p:spPr/>
        <p:txBody>
          <a:bodyPr/>
          <a:lstStyle/>
          <a:p>
            <a:r>
              <a:rPr lang="en-GB" dirty="0" smtClean="0"/>
              <a:t>Jens Rasmussen and Inge </a:t>
            </a:r>
            <a:r>
              <a:rPr lang="en-GB" dirty="0" err="1" smtClean="0"/>
              <a:t>Svedung</a:t>
            </a:r>
            <a:r>
              <a:rPr lang="en-GB" dirty="0" smtClean="0"/>
              <a:t> work</a:t>
            </a:r>
          </a:p>
          <a:p>
            <a:r>
              <a:rPr lang="en-GB" dirty="0" smtClean="0"/>
              <a:t>More a "risk management method" rather than an "event analysis method"</a:t>
            </a:r>
          </a:p>
          <a:p>
            <a:r>
              <a:rPr lang="en-GB" dirty="0" smtClean="0"/>
              <a:t>Nevertheless outputs of the method useful for event analysts</a:t>
            </a:r>
          </a:p>
          <a:p>
            <a:pPr lvl="1"/>
            <a:r>
              <a:rPr lang="en-GB" dirty="0" smtClean="0"/>
              <a:t>Stress on importance of decision making at every level and interaction between levels</a:t>
            </a:r>
          </a:p>
          <a:p>
            <a:pPr lvl="1"/>
            <a:r>
              <a:rPr lang="en-GB" dirty="0"/>
              <a:t>Stress on importance </a:t>
            </a:r>
            <a:r>
              <a:rPr lang="en-GB" dirty="0" smtClean="0"/>
              <a:t>of past events analysis</a:t>
            </a:r>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dirty="0" smtClean="0"/>
              <a:t>JRC </a:t>
            </a:r>
            <a:r>
              <a:rPr lang="en-US" dirty="0" err="1" smtClean="0"/>
              <a:t>ISPra</a:t>
            </a:r>
            <a:r>
              <a:rPr lang="en-US" dirty="0" smtClean="0"/>
              <a:t>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04883134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Assumption 1</a:t>
            </a:r>
            <a:endParaRPr lang="en-GB" dirty="0"/>
          </a:p>
        </p:txBody>
      </p:sp>
      <p:sp>
        <p:nvSpPr>
          <p:cNvPr id="3" name="Espace réservé du contenu 2"/>
          <p:cNvSpPr>
            <a:spLocks noGrp="1"/>
          </p:cNvSpPr>
          <p:nvPr>
            <p:ph idx="1"/>
          </p:nvPr>
        </p:nvSpPr>
        <p:spPr/>
        <p:txBody>
          <a:bodyPr>
            <a:normAutofit/>
          </a:bodyPr>
          <a:lstStyle/>
          <a:p>
            <a:r>
              <a:rPr lang="en-GB" sz="2200" dirty="0" smtClean="0"/>
              <a:t>Appropriate investigation/analysis is of upmost importance in term of safety (improvement)</a:t>
            </a:r>
          </a:p>
          <a:p>
            <a:pPr lvl="1"/>
            <a:r>
              <a:rPr lang="en-GB" sz="1800" i="1" dirty="0" smtClean="0"/>
              <a:t>We can learn from </a:t>
            </a:r>
            <a:r>
              <a:rPr lang="en-GB" sz="1800" i="1" dirty="0" smtClean="0"/>
              <a:t>our</a:t>
            </a:r>
            <a:r>
              <a:rPr lang="en-GB" sz="1800" i="1" dirty="0" smtClean="0"/>
              <a:t> </a:t>
            </a:r>
            <a:r>
              <a:rPr lang="en-GB" sz="1800" i="1" dirty="0" smtClean="0"/>
              <a:t>own failures /  errors</a:t>
            </a:r>
          </a:p>
          <a:p>
            <a:r>
              <a:rPr lang="en-GB" sz="2200" dirty="0" smtClean="0"/>
              <a:t>Need to figure out </a:t>
            </a:r>
          </a:p>
          <a:p>
            <a:pPr lvl="1"/>
            <a:r>
              <a:rPr lang="en-GB" sz="1800" b="1" dirty="0">
                <a:effectLst>
                  <a:outerShdw blurRad="38100" dist="38100" dir="2700000" algn="tl">
                    <a:srgbClr val="000000">
                      <a:alpha val="43137"/>
                    </a:srgbClr>
                  </a:outerShdw>
                </a:effectLst>
              </a:rPr>
              <a:t>W</a:t>
            </a:r>
            <a:r>
              <a:rPr lang="en-GB" sz="1800" b="1" dirty="0" smtClean="0">
                <a:effectLst>
                  <a:outerShdw blurRad="38100" dist="38100" dir="2700000" algn="tl">
                    <a:srgbClr val="000000">
                      <a:alpha val="43137"/>
                    </a:srgbClr>
                  </a:outerShdw>
                </a:effectLst>
              </a:rPr>
              <a:t>hat actually went wrong</a:t>
            </a:r>
          </a:p>
          <a:p>
            <a:pPr lvl="1"/>
            <a:r>
              <a:rPr lang="en-GB" sz="1800" b="1" dirty="0" smtClean="0">
                <a:effectLst>
                  <a:outerShdw blurRad="38100" dist="38100" dir="2700000" algn="tl">
                    <a:srgbClr val="000000">
                      <a:alpha val="43137"/>
                    </a:srgbClr>
                  </a:outerShdw>
                </a:effectLst>
              </a:rPr>
              <a:t>Why it went wrong</a:t>
            </a:r>
          </a:p>
          <a:p>
            <a:pPr lvl="1"/>
            <a:endParaRPr lang="en-GB" sz="1800" b="1" dirty="0" smtClean="0">
              <a:effectLst>
                <a:outerShdw blurRad="38100" dist="38100" dir="2700000" algn="tl">
                  <a:srgbClr val="000000">
                    <a:alpha val="43137"/>
                  </a:srgbClr>
                </a:outerShdw>
              </a:effectLst>
            </a:endParaRP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073334505"/>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Acci</a:t>
            </a:r>
            <a:r>
              <a:rPr lang="en-GB" dirty="0" smtClean="0"/>
              <a:t>-Map </a:t>
            </a:r>
            <a:r>
              <a:rPr lang="en-GB" dirty="0"/>
              <a:t>(</a:t>
            </a:r>
            <a:r>
              <a:rPr lang="en-GB" dirty="0" err="1"/>
              <a:t>c'</a:t>
            </a:r>
            <a:r>
              <a:rPr lang="en-GB" cap="none" dirty="0" err="1"/>
              <a:t>td</a:t>
            </a:r>
            <a:r>
              <a:rPr lang="en-GB" dirty="0"/>
              <a:t>)</a:t>
            </a:r>
            <a:endParaRPr lang="fr-FR" dirty="0"/>
          </a:p>
        </p:txBody>
      </p:sp>
      <p:sp>
        <p:nvSpPr>
          <p:cNvPr id="4" name="Espace réservé du pied de page 3"/>
          <p:cNvSpPr>
            <a:spLocks noGrp="1"/>
          </p:cNvSpPr>
          <p:nvPr>
            <p:ph type="ftr" sz="quarter" idx="11"/>
          </p:nvPr>
        </p:nvSpPr>
        <p:spPr/>
        <p:txBody>
          <a:bodyPr/>
          <a:lstStyle/>
          <a:p>
            <a:r>
              <a:rPr lang="en-US" smtClean="0"/>
              <a:t>JRC ISPra Benchmarking Exercise</a:t>
            </a:r>
            <a:endParaRPr lang="en-US" dirty="0"/>
          </a:p>
        </p:txBody>
      </p:sp>
      <p:sp>
        <p:nvSpPr>
          <p:cNvPr id="5" name="Espace réservé du numéro de diapositive 4"/>
          <p:cNvSpPr>
            <a:spLocks noGrp="1"/>
          </p:cNvSpPr>
          <p:nvPr>
            <p:ph type="sldNum" sz="quarter" idx="12"/>
          </p:nvPr>
        </p:nvSpPr>
        <p:spPr/>
        <p:txBody>
          <a:bodyPr/>
          <a:lstStyle/>
          <a:p>
            <a:fld id="{6D22F896-40B5-4ADD-8801-0D06FADFA095}" type="slidenum">
              <a:rPr lang="en-US" smtClean="0"/>
              <a:t>20</a:t>
            </a:fld>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1982" b="8556"/>
          <a:stretch>
            <a:fillRect/>
          </a:stretch>
        </p:blipFill>
        <p:spPr bwMode="auto">
          <a:xfrm>
            <a:off x="4775660" y="618518"/>
            <a:ext cx="6676534" cy="612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544797"/>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MORT</a:t>
            </a:r>
            <a:endParaRPr lang="en-GB" dirty="0"/>
          </a:p>
        </p:txBody>
      </p:sp>
      <p:sp>
        <p:nvSpPr>
          <p:cNvPr id="3" name="Espace réservé du contenu 2"/>
          <p:cNvSpPr>
            <a:spLocks noGrp="1"/>
          </p:cNvSpPr>
          <p:nvPr>
            <p:ph idx="1"/>
          </p:nvPr>
        </p:nvSpPr>
        <p:spPr>
          <a:xfrm>
            <a:off x="1141411" y="2258365"/>
            <a:ext cx="9905999" cy="3541714"/>
          </a:xfrm>
        </p:spPr>
        <p:txBody>
          <a:bodyPr>
            <a:normAutofit lnSpcReduction="10000"/>
          </a:bodyPr>
          <a:lstStyle/>
          <a:p>
            <a:r>
              <a:rPr lang="en-GB" dirty="0" smtClean="0"/>
              <a:t>MORT is a systematic method for planning, organising, and conducting a comprehensive accident investigation</a:t>
            </a:r>
          </a:p>
          <a:p>
            <a:r>
              <a:rPr lang="en-GB" dirty="0" smtClean="0"/>
              <a:t>MORT is a graphical checklist with generic questions that investigators attempt to answer using available factual data</a:t>
            </a:r>
          </a:p>
          <a:p>
            <a:r>
              <a:rPr lang="en-GB" dirty="0" smtClean="0"/>
              <a:t>Use of a colour coding for events</a:t>
            </a:r>
          </a:p>
          <a:p>
            <a:r>
              <a:rPr lang="en-GB" dirty="0" smtClean="0"/>
              <a:t>An </a:t>
            </a:r>
            <a:r>
              <a:rPr lang="en-US" dirty="0"/>
              <a:t>extensive </a:t>
            </a:r>
            <a:r>
              <a:rPr lang="en-US" dirty="0" smtClean="0"/>
              <a:t>training (few days) is needed for performing </a:t>
            </a:r>
            <a:r>
              <a:rPr lang="en-US" dirty="0"/>
              <a:t>an </a:t>
            </a:r>
            <a:r>
              <a:rPr lang="en-US" dirty="0" smtClean="0"/>
              <a:t>in-depth </a:t>
            </a:r>
            <a:r>
              <a:rPr lang="fr-FR" dirty="0" err="1" smtClean="0"/>
              <a:t>analysis</a:t>
            </a:r>
            <a:r>
              <a:rPr lang="fr-FR" dirty="0" smtClean="0"/>
              <a:t> </a:t>
            </a:r>
            <a:r>
              <a:rPr lang="fr-FR" dirty="0"/>
              <a:t>of </a:t>
            </a:r>
            <a:r>
              <a:rPr lang="fr-FR" dirty="0" err="1"/>
              <a:t>complex</a:t>
            </a:r>
            <a:r>
              <a:rPr lang="fr-FR" dirty="0"/>
              <a:t> accidents</a:t>
            </a:r>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1224551280"/>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TRIPOD</a:t>
            </a:r>
            <a:endParaRPr lang="en-GB" dirty="0"/>
          </a:p>
        </p:txBody>
      </p:sp>
      <p:sp>
        <p:nvSpPr>
          <p:cNvPr id="3" name="Espace réservé du contenu 2"/>
          <p:cNvSpPr>
            <a:spLocks noGrp="1"/>
          </p:cNvSpPr>
          <p:nvPr>
            <p:ph idx="1"/>
          </p:nvPr>
        </p:nvSpPr>
        <p:spPr>
          <a:xfrm>
            <a:off x="1141412" y="2249486"/>
            <a:ext cx="9905999" cy="3828323"/>
          </a:xfrm>
        </p:spPr>
        <p:txBody>
          <a:bodyPr>
            <a:normAutofit fontScale="62500" lnSpcReduction="20000"/>
          </a:bodyPr>
          <a:lstStyle/>
          <a:p>
            <a:r>
              <a:rPr lang="en-US" sz="2900" dirty="0" smtClean="0"/>
              <a:t>James Reason work</a:t>
            </a:r>
          </a:p>
          <a:p>
            <a:r>
              <a:rPr lang="en-US" sz="2900" dirty="0" err="1" smtClean="0"/>
              <a:t>Organisational</a:t>
            </a:r>
            <a:r>
              <a:rPr lang="en-US" sz="2900" dirty="0" smtClean="0"/>
              <a:t> </a:t>
            </a:r>
            <a:r>
              <a:rPr lang="en-US" sz="2900" dirty="0"/>
              <a:t>failures are the </a:t>
            </a:r>
            <a:r>
              <a:rPr lang="en-US" sz="2900" dirty="0" smtClean="0"/>
              <a:t>main </a:t>
            </a:r>
            <a:r>
              <a:rPr lang="fr-FR" sz="2900" dirty="0" err="1" smtClean="0"/>
              <a:t>factors</a:t>
            </a:r>
            <a:r>
              <a:rPr lang="fr-FR" sz="2900" dirty="0" smtClean="0"/>
              <a:t> </a:t>
            </a:r>
            <a:r>
              <a:rPr lang="fr-FR" sz="2900" dirty="0"/>
              <a:t>in accident </a:t>
            </a:r>
            <a:r>
              <a:rPr lang="fr-FR" sz="2900" dirty="0" smtClean="0"/>
              <a:t>occurrence</a:t>
            </a:r>
          </a:p>
          <a:p>
            <a:r>
              <a:rPr lang="en-GB" sz="2900" dirty="0" smtClean="0"/>
              <a:t>Event is generated by </a:t>
            </a:r>
            <a:r>
              <a:rPr lang="fr-FR" sz="2900" dirty="0" err="1"/>
              <a:t>mechanisms</a:t>
            </a:r>
            <a:r>
              <a:rPr lang="fr-FR" sz="2900" dirty="0"/>
              <a:t> </a:t>
            </a:r>
            <a:r>
              <a:rPr lang="fr-FR" sz="2900" dirty="0" err="1" smtClean="0"/>
              <a:t>resulting</a:t>
            </a:r>
            <a:r>
              <a:rPr lang="fr-FR" sz="2900" dirty="0" smtClean="0"/>
              <a:t> </a:t>
            </a:r>
            <a:r>
              <a:rPr lang="fr-FR" sz="2900" dirty="0" err="1"/>
              <a:t>from</a:t>
            </a:r>
            <a:r>
              <a:rPr lang="fr-FR" sz="2900" dirty="0"/>
              <a:t> </a:t>
            </a:r>
            <a:r>
              <a:rPr lang="fr-FR" sz="2900" dirty="0" err="1" smtClean="0"/>
              <a:t>decisions</a:t>
            </a:r>
            <a:r>
              <a:rPr lang="fr-FR" sz="2900" dirty="0" smtClean="0"/>
              <a:t> </a:t>
            </a:r>
            <a:r>
              <a:rPr lang="fr-FR" sz="2900" dirty="0" err="1"/>
              <a:t>mechanisms</a:t>
            </a:r>
            <a:r>
              <a:rPr lang="fr-FR" sz="2900" dirty="0"/>
              <a:t> </a:t>
            </a:r>
            <a:r>
              <a:rPr lang="fr-FR" sz="2900" dirty="0" err="1"/>
              <a:t>result</a:t>
            </a:r>
            <a:r>
              <a:rPr lang="fr-FR" sz="2900" dirty="0"/>
              <a:t> </a:t>
            </a:r>
            <a:r>
              <a:rPr lang="fr-FR" sz="2900" dirty="0" err="1"/>
              <a:t>from</a:t>
            </a:r>
            <a:r>
              <a:rPr lang="fr-FR" sz="2900" dirty="0"/>
              <a:t> </a:t>
            </a:r>
            <a:r>
              <a:rPr lang="fr-FR" sz="2900" dirty="0" err="1" smtClean="0"/>
              <a:t>decisions</a:t>
            </a:r>
            <a:r>
              <a:rPr lang="fr-FR" sz="2900" dirty="0" smtClean="0"/>
              <a:t>: the Basic </a:t>
            </a:r>
            <a:r>
              <a:rPr lang="fr-FR" sz="2900" dirty="0" err="1" smtClean="0"/>
              <a:t>Risks</a:t>
            </a:r>
            <a:r>
              <a:rPr lang="fr-FR" sz="2900" dirty="0" smtClean="0"/>
              <a:t> </a:t>
            </a:r>
            <a:r>
              <a:rPr lang="fr-FR" sz="2900" dirty="0" err="1" smtClean="0"/>
              <a:t>Factors</a:t>
            </a:r>
            <a:r>
              <a:rPr lang="fr-FR" sz="2900" dirty="0" smtClean="0"/>
              <a:t> (BRF)</a:t>
            </a:r>
          </a:p>
          <a:p>
            <a:r>
              <a:rPr lang="fr-FR" sz="2900" dirty="0" err="1" smtClean="0"/>
              <a:t>BRFs</a:t>
            </a:r>
            <a:r>
              <a:rPr lang="fr-FR" sz="2900" dirty="0" smtClean="0"/>
              <a:t> are latent </a:t>
            </a:r>
            <a:r>
              <a:rPr lang="fr-FR" sz="2900" dirty="0" err="1" smtClean="0"/>
              <a:t>failures</a:t>
            </a:r>
            <a:endParaRPr lang="fr-FR" sz="2900" dirty="0" smtClean="0"/>
          </a:p>
          <a:p>
            <a:r>
              <a:rPr lang="fr-FR" sz="2900" dirty="0" smtClean="0"/>
              <a:t>"</a:t>
            </a:r>
            <a:r>
              <a:rPr lang="fr-FR" sz="2900" dirty="0" err="1" smtClean="0"/>
              <a:t>Generic</a:t>
            </a:r>
            <a:r>
              <a:rPr lang="fr-FR" sz="2900" dirty="0" smtClean="0"/>
              <a:t>" </a:t>
            </a:r>
            <a:r>
              <a:rPr lang="fr-FR" sz="2900" dirty="0" err="1" smtClean="0"/>
              <a:t>factors</a:t>
            </a:r>
            <a:r>
              <a:rPr lang="fr-FR" sz="2900" dirty="0" smtClean="0"/>
              <a:t> </a:t>
            </a:r>
            <a:r>
              <a:rPr lang="fr-FR" sz="2900" dirty="0" err="1" smtClean="0"/>
              <a:t>have"specific</a:t>
            </a:r>
            <a:r>
              <a:rPr lang="fr-FR" sz="2900" dirty="0" smtClean="0"/>
              <a:t>" impacts (at "</a:t>
            </a:r>
            <a:r>
              <a:rPr lang="fr-FR" sz="2900" dirty="0" err="1" smtClean="0"/>
              <a:t>lower</a:t>
            </a:r>
            <a:r>
              <a:rPr lang="fr-FR" sz="2900" dirty="0" smtClean="0"/>
              <a:t> </a:t>
            </a:r>
            <a:r>
              <a:rPr lang="fr-FR" sz="2900" dirty="0" err="1" smtClean="0"/>
              <a:t>levels</a:t>
            </a:r>
            <a:r>
              <a:rPr lang="fr-FR" sz="2900" dirty="0" smtClean="0"/>
              <a:t>)</a:t>
            </a:r>
          </a:p>
          <a:p>
            <a:r>
              <a:rPr lang="en-GB" sz="2900" dirty="0" smtClean="0"/>
              <a:t>11 BRFs</a:t>
            </a:r>
          </a:p>
          <a:p>
            <a:pPr lvl="1"/>
            <a:r>
              <a:rPr lang="fr-FR" sz="2300" dirty="0" smtClean="0"/>
              <a:t>Design, </a:t>
            </a:r>
            <a:r>
              <a:rPr lang="en-US" sz="2300" dirty="0"/>
              <a:t>Tools </a:t>
            </a:r>
            <a:r>
              <a:rPr lang="en-US" sz="2300" dirty="0" smtClean="0"/>
              <a:t>and Equipment, </a:t>
            </a:r>
            <a:r>
              <a:rPr lang="en-US" sz="2300" dirty="0"/>
              <a:t>Maintenance </a:t>
            </a:r>
            <a:r>
              <a:rPr lang="en-US" sz="2300" dirty="0" smtClean="0"/>
              <a:t>Management, </a:t>
            </a:r>
            <a:r>
              <a:rPr lang="fr-FR" sz="2300" dirty="0" err="1" smtClean="0"/>
              <a:t>Housekeeping</a:t>
            </a:r>
            <a:r>
              <a:rPr lang="fr-FR" sz="2300" dirty="0" smtClean="0"/>
              <a:t>, </a:t>
            </a:r>
            <a:r>
              <a:rPr lang="en-US" sz="2300" dirty="0"/>
              <a:t>Error </a:t>
            </a:r>
            <a:r>
              <a:rPr lang="en-US" sz="2300" dirty="0" smtClean="0"/>
              <a:t>Enforcing Conditions, Procedures, Training, Communication, </a:t>
            </a:r>
            <a:r>
              <a:rPr lang="en-US" sz="2300" dirty="0"/>
              <a:t>Incompatible </a:t>
            </a:r>
            <a:r>
              <a:rPr lang="en-US" sz="2300" dirty="0" smtClean="0"/>
              <a:t>goals, </a:t>
            </a:r>
            <a:r>
              <a:rPr lang="en-US" sz="2300" dirty="0" err="1" smtClean="0"/>
              <a:t>Organisation</a:t>
            </a:r>
            <a:r>
              <a:rPr lang="en-US" sz="2300" dirty="0" smtClean="0"/>
              <a:t>, </a:t>
            </a:r>
            <a:r>
              <a:rPr lang="fr-FR" sz="2300" dirty="0" err="1" smtClean="0"/>
              <a:t>Defence</a:t>
            </a:r>
            <a:r>
              <a:rPr lang="fr-FR" sz="2600" dirty="0" err="1" smtClean="0"/>
              <a:t>s</a:t>
            </a:r>
            <a:endParaRPr lang="fr-FR" sz="2600" dirty="0" smtClean="0"/>
          </a:p>
          <a:p>
            <a:r>
              <a:rPr lang="fr-FR" sz="2900" b="1" dirty="0"/>
              <a:t>TRIPOD </a:t>
            </a:r>
            <a:r>
              <a:rPr lang="fr-FR" sz="2900" b="1" dirty="0" smtClean="0"/>
              <a:t>Beta: computer </a:t>
            </a:r>
            <a:r>
              <a:rPr lang="fr-FR" sz="2900" b="1" dirty="0" err="1" smtClean="0"/>
              <a:t>tool</a:t>
            </a:r>
            <a:r>
              <a:rPr lang="fr-FR" sz="2900" b="1" dirty="0" smtClean="0"/>
              <a:t> </a:t>
            </a:r>
            <a:r>
              <a:rPr lang="en-US" sz="2900" dirty="0"/>
              <a:t>making </a:t>
            </a:r>
            <a:r>
              <a:rPr lang="en-US" sz="2900" dirty="0" smtClean="0"/>
              <a:t>a </a:t>
            </a:r>
            <a:r>
              <a:rPr lang="en-US" sz="2900" dirty="0"/>
              <a:t>representation of the </a:t>
            </a:r>
            <a:r>
              <a:rPr lang="en-US" sz="2900" dirty="0" smtClean="0"/>
              <a:t>event</a:t>
            </a:r>
            <a:endParaRPr lang="fr-FR" sz="2900"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22</a:t>
            </a:fld>
            <a:endParaRPr lang="en-US" dirty="0"/>
          </a:p>
        </p:txBody>
      </p:sp>
      <p:grpSp>
        <p:nvGrpSpPr>
          <p:cNvPr id="73" name="Groupe 72"/>
          <p:cNvGrpSpPr/>
          <p:nvPr/>
        </p:nvGrpSpPr>
        <p:grpSpPr>
          <a:xfrm>
            <a:off x="7134976" y="-51259"/>
            <a:ext cx="4084786" cy="2564215"/>
            <a:chOff x="714348" y="888673"/>
            <a:chExt cx="8465500" cy="5060607"/>
          </a:xfrm>
        </p:grpSpPr>
        <p:sp>
          <p:nvSpPr>
            <p:cNvPr id="7" name="Triangle isocèle 6"/>
            <p:cNvSpPr/>
            <p:nvPr/>
          </p:nvSpPr>
          <p:spPr>
            <a:xfrm>
              <a:off x="1285852" y="2060848"/>
              <a:ext cx="7056000" cy="3888432"/>
            </a:xfrm>
            <a:prstGeom prst="triangl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8" name="Text Box 5"/>
            <p:cNvSpPr txBox="1">
              <a:spLocks noChangeArrowheads="1"/>
            </p:cNvSpPr>
            <p:nvPr/>
          </p:nvSpPr>
          <p:spPr bwMode="auto">
            <a:xfrm>
              <a:off x="3517709" y="3509978"/>
              <a:ext cx="2592288" cy="546671"/>
            </a:xfrm>
            <a:prstGeom prst="rect">
              <a:avLst/>
            </a:prstGeom>
            <a:solidFill>
              <a:schemeClr val="accent1">
                <a:lumMod val="40000"/>
                <a:lumOff val="60000"/>
              </a:schemeClr>
            </a:solidFill>
            <a:ln w="9525">
              <a:noFill/>
              <a:miter lim="800000"/>
              <a:headEnd/>
              <a:tailEnd/>
            </a:ln>
            <a:effectLst/>
          </p:spPr>
          <p:txBody>
            <a:bodyPr wrap="square">
              <a:spAutoFit/>
            </a:bodyPr>
            <a:lstStyle/>
            <a:p>
              <a:pPr algn="ctr">
                <a:spcBef>
                  <a:spcPct val="50000"/>
                </a:spcBef>
              </a:pPr>
              <a:r>
                <a:rPr lang="fr-FR" sz="1200" dirty="0" err="1">
                  <a:solidFill>
                    <a:srgbClr val="FF0000"/>
                  </a:solidFill>
                  <a:latin typeface="Arial" pitchFamily="34" charset="0"/>
                </a:rPr>
                <a:t>Unsafe</a:t>
              </a:r>
              <a:r>
                <a:rPr lang="fr-FR" sz="1200" dirty="0">
                  <a:solidFill>
                    <a:srgbClr val="FF0000"/>
                  </a:solidFill>
                  <a:latin typeface="Arial" pitchFamily="34" charset="0"/>
                </a:rPr>
                <a:t> </a:t>
              </a:r>
              <a:r>
                <a:rPr lang="fr-FR" sz="1200" dirty="0" err="1">
                  <a:solidFill>
                    <a:srgbClr val="FF0000"/>
                  </a:solidFill>
                  <a:latin typeface="Arial" pitchFamily="34" charset="0"/>
                </a:rPr>
                <a:t>acts</a:t>
              </a:r>
              <a:endParaRPr lang="fr-FR" sz="1200" dirty="0">
                <a:solidFill>
                  <a:srgbClr val="FF0000"/>
                </a:solidFill>
                <a:latin typeface="Arial" pitchFamily="34" charset="0"/>
              </a:endParaRPr>
            </a:p>
          </p:txBody>
        </p:sp>
        <p:sp>
          <p:nvSpPr>
            <p:cNvPr id="9" name="Text Box 6"/>
            <p:cNvSpPr txBox="1">
              <a:spLocks noChangeArrowheads="1"/>
            </p:cNvSpPr>
            <p:nvPr/>
          </p:nvSpPr>
          <p:spPr bwMode="auto">
            <a:xfrm>
              <a:off x="2824138" y="4348180"/>
              <a:ext cx="3967253" cy="560958"/>
            </a:xfrm>
            <a:prstGeom prst="rect">
              <a:avLst/>
            </a:prstGeom>
            <a:solidFill>
              <a:schemeClr val="accent1">
                <a:lumMod val="40000"/>
                <a:lumOff val="60000"/>
              </a:schemeClr>
            </a:solidFill>
            <a:ln w="9525">
              <a:noFill/>
              <a:miter lim="800000"/>
              <a:headEnd/>
              <a:tailEnd/>
            </a:ln>
            <a:effectLst/>
          </p:spPr>
          <p:txBody>
            <a:bodyPr wrap="square">
              <a:spAutoFit/>
            </a:bodyPr>
            <a:lstStyle/>
            <a:p>
              <a:pPr algn="ctr">
                <a:spcBef>
                  <a:spcPct val="50000"/>
                </a:spcBef>
              </a:pPr>
              <a:r>
                <a:rPr lang="fr-FR" sz="1200" dirty="0">
                  <a:solidFill>
                    <a:srgbClr val="FF0000"/>
                  </a:solidFill>
                  <a:latin typeface="Arial" pitchFamily="34" charset="0"/>
                </a:rPr>
                <a:t>Local </a:t>
              </a:r>
              <a:r>
                <a:rPr lang="fr-FR" sz="1200" dirty="0" err="1">
                  <a:solidFill>
                    <a:srgbClr val="FF0000"/>
                  </a:solidFill>
                  <a:latin typeface="Arial" pitchFamily="34" charset="0"/>
                </a:rPr>
                <a:t>workplace</a:t>
              </a:r>
              <a:r>
                <a:rPr lang="fr-FR" sz="1200" dirty="0">
                  <a:solidFill>
                    <a:srgbClr val="FF0000"/>
                  </a:solidFill>
                  <a:latin typeface="Arial" pitchFamily="34" charset="0"/>
                </a:rPr>
                <a:t> </a:t>
              </a:r>
              <a:r>
                <a:rPr lang="fr-FR" sz="1200" dirty="0" err="1">
                  <a:solidFill>
                    <a:srgbClr val="FF0000"/>
                  </a:solidFill>
                  <a:latin typeface="Arial" pitchFamily="34" charset="0"/>
                </a:rPr>
                <a:t>factors</a:t>
              </a:r>
              <a:endParaRPr lang="fr-FR" sz="1200" dirty="0">
                <a:solidFill>
                  <a:srgbClr val="FF0000"/>
                </a:solidFill>
                <a:latin typeface="Arial" pitchFamily="34" charset="0"/>
              </a:endParaRPr>
            </a:p>
          </p:txBody>
        </p:sp>
        <p:sp>
          <p:nvSpPr>
            <p:cNvPr id="10" name="Text Box 7"/>
            <p:cNvSpPr txBox="1">
              <a:spLocks noChangeArrowheads="1"/>
            </p:cNvSpPr>
            <p:nvPr/>
          </p:nvSpPr>
          <p:spPr bwMode="auto">
            <a:xfrm>
              <a:off x="1880153" y="5276868"/>
              <a:ext cx="5867400" cy="546671"/>
            </a:xfrm>
            <a:prstGeom prst="rect">
              <a:avLst/>
            </a:prstGeom>
            <a:solidFill>
              <a:schemeClr val="accent1">
                <a:lumMod val="40000"/>
                <a:lumOff val="60000"/>
              </a:schemeClr>
            </a:solidFill>
            <a:ln w="9525">
              <a:noFill/>
              <a:miter lim="800000"/>
              <a:headEnd/>
              <a:tailEnd/>
            </a:ln>
            <a:effectLst/>
          </p:spPr>
          <p:txBody>
            <a:bodyPr>
              <a:spAutoFit/>
            </a:bodyPr>
            <a:lstStyle/>
            <a:p>
              <a:pPr algn="ctr">
                <a:spcBef>
                  <a:spcPct val="50000"/>
                </a:spcBef>
              </a:pPr>
              <a:r>
                <a:rPr lang="fr-FR" sz="1200" dirty="0" err="1">
                  <a:solidFill>
                    <a:srgbClr val="FF0000"/>
                  </a:solidFill>
                  <a:latin typeface="Arial" pitchFamily="34" charset="0"/>
                </a:rPr>
                <a:t>Organisational</a:t>
              </a:r>
              <a:r>
                <a:rPr lang="fr-FR" sz="1200" dirty="0">
                  <a:solidFill>
                    <a:srgbClr val="FF0000"/>
                  </a:solidFill>
                  <a:latin typeface="Arial" pitchFamily="34" charset="0"/>
                </a:rPr>
                <a:t> </a:t>
              </a:r>
              <a:r>
                <a:rPr lang="fr-FR" sz="1200" dirty="0" err="1">
                  <a:solidFill>
                    <a:srgbClr val="FF0000"/>
                  </a:solidFill>
                  <a:latin typeface="Arial" pitchFamily="34" charset="0"/>
                </a:rPr>
                <a:t>factors</a:t>
              </a:r>
              <a:endParaRPr lang="fr-FR" sz="1200" dirty="0">
                <a:solidFill>
                  <a:srgbClr val="FF0000"/>
                </a:solidFill>
                <a:latin typeface="Arial" pitchFamily="34" charset="0"/>
              </a:endParaRPr>
            </a:p>
          </p:txBody>
        </p:sp>
        <p:sp>
          <p:nvSpPr>
            <p:cNvPr id="11" name="AutoShape 8"/>
            <p:cNvSpPr>
              <a:spLocks noChangeArrowheads="1"/>
            </p:cNvSpPr>
            <p:nvPr/>
          </p:nvSpPr>
          <p:spPr bwMode="auto">
            <a:xfrm rot="5400000">
              <a:off x="4536284" y="2966910"/>
              <a:ext cx="1143000" cy="3571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bg2"/>
              </a:solidFill>
              <a:miter lim="800000"/>
              <a:headEnd/>
              <a:tailEnd/>
            </a:ln>
            <a:effectLst/>
          </p:spPr>
          <p:txBody>
            <a:bodyPr wrap="none" anchor="ctr"/>
            <a:lstStyle/>
            <a:p>
              <a:endParaRPr lang="fr-FR"/>
            </a:p>
          </p:txBody>
        </p:sp>
        <p:sp>
          <p:nvSpPr>
            <p:cNvPr id="12" name="AutoShape 9"/>
            <p:cNvSpPr>
              <a:spLocks noChangeArrowheads="1"/>
            </p:cNvSpPr>
            <p:nvPr/>
          </p:nvSpPr>
          <p:spPr bwMode="auto">
            <a:xfrm rot="5400000">
              <a:off x="4879185" y="4224210"/>
              <a:ext cx="457201" cy="3571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bg2"/>
              </a:solidFill>
              <a:miter lim="800000"/>
              <a:headEnd/>
              <a:tailEnd/>
            </a:ln>
            <a:effectLst/>
          </p:spPr>
          <p:txBody>
            <a:bodyPr wrap="none" anchor="ctr"/>
            <a:lstStyle/>
            <a:p>
              <a:endParaRPr lang="fr-FR"/>
            </a:p>
          </p:txBody>
        </p:sp>
        <p:sp>
          <p:nvSpPr>
            <p:cNvPr id="13" name="AutoShape 10"/>
            <p:cNvSpPr>
              <a:spLocks noChangeArrowheads="1"/>
            </p:cNvSpPr>
            <p:nvPr/>
          </p:nvSpPr>
          <p:spPr bwMode="auto">
            <a:xfrm rot="5400000">
              <a:off x="4841085" y="5100509"/>
              <a:ext cx="533399" cy="3571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bg2"/>
              </a:solidFill>
              <a:miter lim="800000"/>
              <a:headEnd/>
              <a:tailEnd/>
            </a:ln>
            <a:effectLst/>
          </p:spPr>
          <p:txBody>
            <a:bodyPr wrap="none" anchor="ctr"/>
            <a:lstStyle/>
            <a:p>
              <a:endParaRPr lang="fr-FR"/>
            </a:p>
          </p:txBody>
        </p:sp>
        <p:sp>
          <p:nvSpPr>
            <p:cNvPr id="14" name="AutoShape 11"/>
            <p:cNvSpPr>
              <a:spLocks noChangeArrowheads="1"/>
            </p:cNvSpPr>
            <p:nvPr/>
          </p:nvSpPr>
          <p:spPr bwMode="auto">
            <a:xfrm>
              <a:off x="6286512" y="3071810"/>
              <a:ext cx="817200" cy="2520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38100">
              <a:solidFill>
                <a:schemeClr val="bg2"/>
              </a:solidFill>
              <a:miter lim="800000"/>
              <a:headEnd/>
              <a:tailEnd/>
            </a:ln>
            <a:effectLst/>
          </p:spPr>
          <p:txBody>
            <a:bodyPr wrap="none" anchor="ctr"/>
            <a:lstStyle/>
            <a:p>
              <a:endParaRPr lang="fr-FR"/>
            </a:p>
          </p:txBody>
        </p:sp>
        <p:sp>
          <p:nvSpPr>
            <p:cNvPr id="15" name="Text Box 12"/>
            <p:cNvSpPr txBox="1">
              <a:spLocks noChangeArrowheads="1"/>
            </p:cNvSpPr>
            <p:nvPr/>
          </p:nvSpPr>
          <p:spPr bwMode="auto">
            <a:xfrm>
              <a:off x="7146258" y="3000372"/>
              <a:ext cx="2033590" cy="485930"/>
            </a:xfrm>
            <a:prstGeom prst="rect">
              <a:avLst/>
            </a:prstGeom>
            <a:noFill/>
            <a:ln w="9525">
              <a:noFill/>
              <a:miter lim="800000"/>
              <a:headEnd/>
              <a:tailEnd/>
            </a:ln>
            <a:effectLst/>
          </p:spPr>
          <p:txBody>
            <a:bodyPr wrap="square">
              <a:spAutoFit/>
            </a:bodyPr>
            <a:lstStyle/>
            <a:p>
              <a:pPr>
                <a:spcBef>
                  <a:spcPct val="50000"/>
                </a:spcBef>
              </a:pPr>
              <a:r>
                <a:rPr lang="fr-FR" sz="1000" dirty="0" smtClean="0">
                  <a:latin typeface="Arial" pitchFamily="34" charset="0"/>
                </a:rPr>
                <a:t>Investigation</a:t>
              </a:r>
              <a:endParaRPr lang="fr-FR" sz="1000" dirty="0">
                <a:latin typeface="Arial" pitchFamily="34" charset="0"/>
              </a:endParaRPr>
            </a:p>
          </p:txBody>
        </p:sp>
        <p:sp>
          <p:nvSpPr>
            <p:cNvPr id="16" name="Text Box 16"/>
            <p:cNvSpPr txBox="1">
              <a:spLocks noChangeArrowheads="1"/>
            </p:cNvSpPr>
            <p:nvPr/>
          </p:nvSpPr>
          <p:spPr bwMode="auto">
            <a:xfrm>
              <a:off x="714348" y="2803524"/>
              <a:ext cx="2438399" cy="485930"/>
            </a:xfrm>
            <a:prstGeom prst="rect">
              <a:avLst/>
            </a:prstGeom>
            <a:noFill/>
            <a:ln w="9525">
              <a:noFill/>
              <a:miter lim="800000"/>
              <a:headEnd/>
              <a:tailEnd/>
            </a:ln>
            <a:effectLst/>
          </p:spPr>
          <p:txBody>
            <a:bodyPr>
              <a:spAutoFit/>
            </a:bodyPr>
            <a:lstStyle/>
            <a:p>
              <a:pPr algn="ctr">
                <a:spcBef>
                  <a:spcPct val="50000"/>
                </a:spcBef>
              </a:pPr>
              <a:r>
                <a:rPr lang="en-GB" sz="1000" dirty="0" smtClean="0">
                  <a:latin typeface="Arial" pitchFamily="34" charset="0"/>
                </a:rPr>
                <a:t>Latent Conditions</a:t>
              </a:r>
              <a:endParaRPr lang="en-GB" sz="1000" dirty="0">
                <a:latin typeface="Arial" pitchFamily="34" charset="0"/>
              </a:endParaRPr>
            </a:p>
          </p:txBody>
        </p:sp>
        <p:grpSp>
          <p:nvGrpSpPr>
            <p:cNvPr id="17" name="Groupe 16"/>
            <p:cNvGrpSpPr/>
            <p:nvPr/>
          </p:nvGrpSpPr>
          <p:grpSpPr>
            <a:xfrm>
              <a:off x="1934712" y="2290778"/>
              <a:ext cx="2065784" cy="2971800"/>
              <a:chOff x="2272854" y="2290778"/>
              <a:chExt cx="2065784" cy="2971800"/>
            </a:xfrm>
          </p:grpSpPr>
          <p:sp>
            <p:nvSpPr>
              <p:cNvPr id="18" name="Line 13"/>
              <p:cNvSpPr>
                <a:spLocks noChangeShapeType="1"/>
              </p:cNvSpPr>
              <p:nvPr/>
            </p:nvSpPr>
            <p:spPr bwMode="auto">
              <a:xfrm flipV="1">
                <a:off x="2272854" y="2290778"/>
                <a:ext cx="2065784" cy="2218342"/>
              </a:xfrm>
              <a:prstGeom prst="line">
                <a:avLst/>
              </a:prstGeom>
              <a:noFill/>
              <a:ln w="28575">
                <a:solidFill>
                  <a:srgbClr val="8D42C6"/>
                </a:solidFill>
                <a:round/>
                <a:headEnd/>
                <a:tailEnd type="triangle" w="med" len="med"/>
              </a:ln>
              <a:effectLst/>
            </p:spPr>
            <p:txBody>
              <a:bodyPr/>
              <a:lstStyle/>
              <a:p>
                <a:endParaRPr lang="fr-FR"/>
              </a:p>
            </p:txBody>
          </p:sp>
          <p:sp>
            <p:nvSpPr>
              <p:cNvPr id="19" name="Line 14"/>
              <p:cNvSpPr>
                <a:spLocks noChangeShapeType="1"/>
              </p:cNvSpPr>
              <p:nvPr/>
            </p:nvSpPr>
            <p:spPr bwMode="auto">
              <a:xfrm>
                <a:off x="2272854" y="4500578"/>
                <a:ext cx="0" cy="762000"/>
              </a:xfrm>
              <a:prstGeom prst="line">
                <a:avLst/>
              </a:prstGeom>
              <a:noFill/>
              <a:ln w="28575">
                <a:solidFill>
                  <a:srgbClr val="8D42C6"/>
                </a:solidFill>
                <a:round/>
                <a:headEnd/>
                <a:tailEnd/>
              </a:ln>
              <a:effectLst/>
            </p:spPr>
            <p:txBody>
              <a:bodyPr/>
              <a:lstStyle/>
              <a:p>
                <a:endParaRPr lang="fr-FR"/>
              </a:p>
            </p:txBody>
          </p:sp>
          <p:sp>
            <p:nvSpPr>
              <p:cNvPr id="20" name="Line 15"/>
              <p:cNvSpPr>
                <a:spLocks noChangeShapeType="1"/>
              </p:cNvSpPr>
              <p:nvPr/>
            </p:nvSpPr>
            <p:spPr bwMode="auto">
              <a:xfrm>
                <a:off x="3119438" y="3645024"/>
                <a:ext cx="0" cy="703154"/>
              </a:xfrm>
              <a:prstGeom prst="line">
                <a:avLst/>
              </a:prstGeom>
              <a:noFill/>
              <a:ln w="28575">
                <a:solidFill>
                  <a:srgbClr val="8D42C6"/>
                </a:solidFill>
                <a:round/>
                <a:headEnd/>
                <a:tailEnd/>
              </a:ln>
              <a:effectLst/>
            </p:spPr>
            <p:txBody>
              <a:bodyPr/>
              <a:lstStyle/>
              <a:p>
                <a:endParaRPr lang="fr-FR"/>
              </a:p>
            </p:txBody>
          </p:sp>
          <p:sp>
            <p:nvSpPr>
              <p:cNvPr id="21" name="Line 18"/>
              <p:cNvSpPr>
                <a:spLocks noChangeShapeType="1"/>
              </p:cNvSpPr>
              <p:nvPr/>
            </p:nvSpPr>
            <p:spPr bwMode="auto">
              <a:xfrm>
                <a:off x="3857030" y="2780928"/>
                <a:ext cx="0" cy="792088"/>
              </a:xfrm>
              <a:prstGeom prst="line">
                <a:avLst/>
              </a:prstGeom>
              <a:noFill/>
              <a:ln w="28575">
                <a:solidFill>
                  <a:srgbClr val="8D42C6"/>
                </a:solidFill>
                <a:round/>
                <a:headEnd/>
                <a:tailEnd/>
              </a:ln>
              <a:effectLst/>
            </p:spPr>
            <p:txBody>
              <a:bodyPr/>
              <a:lstStyle/>
              <a:p>
                <a:endParaRPr lang="fr-FR"/>
              </a:p>
            </p:txBody>
          </p:sp>
        </p:grpSp>
        <p:sp>
          <p:nvSpPr>
            <p:cNvPr id="22" name="AutoShape 8"/>
            <p:cNvSpPr>
              <a:spLocks noChangeArrowheads="1"/>
            </p:cNvSpPr>
            <p:nvPr/>
          </p:nvSpPr>
          <p:spPr bwMode="auto">
            <a:xfrm rot="16200000" flipV="1">
              <a:off x="3964780" y="2933577"/>
              <a:ext cx="1143000" cy="3571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75000"/>
              </a:schemeClr>
            </a:solidFill>
            <a:ln w="9525">
              <a:solidFill>
                <a:schemeClr val="bg2"/>
              </a:solidFill>
              <a:miter lim="800000"/>
              <a:headEnd/>
              <a:tailEnd/>
            </a:ln>
            <a:effectLst/>
          </p:spPr>
          <p:txBody>
            <a:bodyPr wrap="none" anchor="ctr"/>
            <a:lstStyle/>
            <a:p>
              <a:endParaRPr lang="fr-FR"/>
            </a:p>
          </p:txBody>
        </p:sp>
        <p:sp>
          <p:nvSpPr>
            <p:cNvPr id="23" name="AutoShape 9"/>
            <p:cNvSpPr>
              <a:spLocks noChangeArrowheads="1"/>
            </p:cNvSpPr>
            <p:nvPr/>
          </p:nvSpPr>
          <p:spPr bwMode="auto">
            <a:xfrm rot="16200000" flipV="1">
              <a:off x="4307681" y="4190876"/>
              <a:ext cx="457201" cy="3571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75000"/>
              </a:schemeClr>
            </a:solidFill>
            <a:ln w="9525">
              <a:solidFill>
                <a:schemeClr val="bg2"/>
              </a:solidFill>
              <a:miter lim="800000"/>
              <a:headEnd/>
              <a:tailEnd/>
            </a:ln>
            <a:effectLst/>
          </p:spPr>
          <p:txBody>
            <a:bodyPr wrap="none" anchor="ctr"/>
            <a:lstStyle/>
            <a:p>
              <a:endParaRPr lang="fr-FR"/>
            </a:p>
          </p:txBody>
        </p:sp>
        <p:sp>
          <p:nvSpPr>
            <p:cNvPr id="24" name="AutoShape 10"/>
            <p:cNvSpPr>
              <a:spLocks noChangeArrowheads="1"/>
            </p:cNvSpPr>
            <p:nvPr/>
          </p:nvSpPr>
          <p:spPr bwMode="auto">
            <a:xfrm rot="16200000" flipV="1">
              <a:off x="4269581" y="5067176"/>
              <a:ext cx="533399" cy="3571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75000"/>
              </a:schemeClr>
            </a:solidFill>
            <a:ln w="9525">
              <a:solidFill>
                <a:schemeClr val="bg2"/>
              </a:solidFill>
              <a:miter lim="800000"/>
              <a:headEnd/>
              <a:tailEnd/>
            </a:ln>
            <a:effectLst/>
          </p:spPr>
          <p:txBody>
            <a:bodyPr wrap="none" anchor="ctr"/>
            <a:lstStyle/>
            <a:p>
              <a:endParaRPr lang="fr-FR"/>
            </a:p>
          </p:txBody>
        </p:sp>
        <p:sp>
          <p:nvSpPr>
            <p:cNvPr id="25" name="AutoShape 11"/>
            <p:cNvSpPr>
              <a:spLocks noChangeArrowheads="1"/>
            </p:cNvSpPr>
            <p:nvPr/>
          </p:nvSpPr>
          <p:spPr bwMode="auto">
            <a:xfrm>
              <a:off x="6286512" y="2495746"/>
              <a:ext cx="817200" cy="2520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75000"/>
              </a:schemeClr>
            </a:solidFill>
            <a:ln w="38100">
              <a:solidFill>
                <a:schemeClr val="bg2"/>
              </a:solidFill>
              <a:miter lim="800000"/>
              <a:headEnd/>
              <a:tailEnd/>
            </a:ln>
            <a:effectLst/>
          </p:spPr>
          <p:txBody>
            <a:bodyPr wrap="none" anchor="ctr"/>
            <a:lstStyle/>
            <a:p>
              <a:endParaRPr lang="fr-FR"/>
            </a:p>
          </p:txBody>
        </p:sp>
        <p:sp>
          <p:nvSpPr>
            <p:cNvPr id="26" name="Text Box 12"/>
            <p:cNvSpPr txBox="1">
              <a:spLocks noChangeArrowheads="1"/>
            </p:cNvSpPr>
            <p:nvPr/>
          </p:nvSpPr>
          <p:spPr bwMode="auto">
            <a:xfrm>
              <a:off x="7146258" y="2428867"/>
              <a:ext cx="1676400" cy="485930"/>
            </a:xfrm>
            <a:prstGeom prst="rect">
              <a:avLst/>
            </a:prstGeom>
            <a:noFill/>
            <a:ln w="9525">
              <a:noFill/>
              <a:miter lim="800000"/>
              <a:headEnd/>
              <a:tailEnd/>
            </a:ln>
            <a:effectLst/>
          </p:spPr>
          <p:txBody>
            <a:bodyPr>
              <a:spAutoFit/>
            </a:bodyPr>
            <a:lstStyle/>
            <a:p>
              <a:pPr>
                <a:spcBef>
                  <a:spcPct val="50000"/>
                </a:spcBef>
              </a:pPr>
              <a:r>
                <a:rPr lang="fr-FR" sz="1000" dirty="0" smtClean="0">
                  <a:latin typeface="Arial" pitchFamily="34" charset="0"/>
                </a:rPr>
                <a:t>Causes</a:t>
              </a:r>
              <a:endParaRPr lang="fr-FR" sz="1000" dirty="0">
                <a:latin typeface="Arial" pitchFamily="34" charset="0"/>
              </a:endParaRPr>
            </a:p>
          </p:txBody>
        </p:sp>
        <p:grpSp>
          <p:nvGrpSpPr>
            <p:cNvPr id="28" name="Group 16"/>
            <p:cNvGrpSpPr>
              <a:grpSpLocks/>
            </p:cNvGrpSpPr>
            <p:nvPr/>
          </p:nvGrpSpPr>
          <p:grpSpPr bwMode="auto">
            <a:xfrm>
              <a:off x="3620705" y="1294608"/>
              <a:ext cx="447330" cy="991384"/>
              <a:chOff x="1344" y="1344"/>
              <a:chExt cx="816" cy="1920"/>
            </a:xfrm>
          </p:grpSpPr>
          <p:sp>
            <p:nvSpPr>
              <p:cNvPr id="29" name="Line 12"/>
              <p:cNvSpPr>
                <a:spLocks noChangeShapeType="1"/>
              </p:cNvSpPr>
              <p:nvPr/>
            </p:nvSpPr>
            <p:spPr bwMode="auto">
              <a:xfrm>
                <a:off x="1344" y="1344"/>
                <a:ext cx="816" cy="480"/>
              </a:xfrm>
              <a:prstGeom prst="line">
                <a:avLst/>
              </a:prstGeom>
              <a:noFill/>
              <a:ln w="12700">
                <a:solidFill>
                  <a:schemeClr val="bg1"/>
                </a:solidFill>
                <a:round/>
                <a:headEnd/>
                <a:tailEnd/>
              </a:ln>
              <a:effectLst/>
            </p:spPr>
            <p:txBody>
              <a:bodyPr/>
              <a:lstStyle/>
              <a:p>
                <a:endParaRPr lang="fr-FR"/>
              </a:p>
            </p:txBody>
          </p:sp>
          <p:sp>
            <p:nvSpPr>
              <p:cNvPr id="30" name="Line 13"/>
              <p:cNvSpPr>
                <a:spLocks noChangeShapeType="1"/>
              </p:cNvSpPr>
              <p:nvPr/>
            </p:nvSpPr>
            <p:spPr bwMode="auto">
              <a:xfrm>
                <a:off x="1344" y="1344"/>
                <a:ext cx="0" cy="1440"/>
              </a:xfrm>
              <a:prstGeom prst="line">
                <a:avLst/>
              </a:prstGeom>
              <a:noFill/>
              <a:ln w="12700">
                <a:solidFill>
                  <a:schemeClr val="bg1"/>
                </a:solidFill>
                <a:round/>
                <a:headEnd/>
                <a:tailEnd/>
              </a:ln>
              <a:effectLst/>
            </p:spPr>
            <p:txBody>
              <a:bodyPr/>
              <a:lstStyle/>
              <a:p>
                <a:endParaRPr lang="fr-FR"/>
              </a:p>
            </p:txBody>
          </p:sp>
          <p:sp>
            <p:nvSpPr>
              <p:cNvPr id="31" name="Line 14"/>
              <p:cNvSpPr>
                <a:spLocks noChangeShapeType="1"/>
              </p:cNvSpPr>
              <p:nvPr/>
            </p:nvSpPr>
            <p:spPr bwMode="auto">
              <a:xfrm>
                <a:off x="2160" y="1824"/>
                <a:ext cx="0" cy="1440"/>
              </a:xfrm>
              <a:prstGeom prst="line">
                <a:avLst/>
              </a:prstGeom>
              <a:noFill/>
              <a:ln w="12700">
                <a:solidFill>
                  <a:schemeClr val="bg1"/>
                </a:solidFill>
                <a:round/>
                <a:headEnd/>
                <a:tailEnd/>
              </a:ln>
              <a:effectLst/>
            </p:spPr>
            <p:txBody>
              <a:bodyPr/>
              <a:lstStyle/>
              <a:p>
                <a:endParaRPr lang="fr-FR"/>
              </a:p>
            </p:txBody>
          </p:sp>
          <p:sp>
            <p:nvSpPr>
              <p:cNvPr id="32" name="Line 15"/>
              <p:cNvSpPr>
                <a:spLocks noChangeShapeType="1"/>
              </p:cNvSpPr>
              <p:nvPr/>
            </p:nvSpPr>
            <p:spPr bwMode="auto">
              <a:xfrm>
                <a:off x="1344" y="2784"/>
                <a:ext cx="816" cy="480"/>
              </a:xfrm>
              <a:prstGeom prst="line">
                <a:avLst/>
              </a:prstGeom>
              <a:noFill/>
              <a:ln w="12700">
                <a:solidFill>
                  <a:schemeClr val="bg1"/>
                </a:solidFill>
                <a:round/>
                <a:headEnd/>
                <a:tailEnd/>
              </a:ln>
              <a:effectLst/>
            </p:spPr>
            <p:txBody>
              <a:bodyPr/>
              <a:lstStyle/>
              <a:p>
                <a:endParaRPr lang="fr-FR"/>
              </a:p>
            </p:txBody>
          </p:sp>
        </p:grpSp>
        <p:grpSp>
          <p:nvGrpSpPr>
            <p:cNvPr id="33" name="Group 17"/>
            <p:cNvGrpSpPr>
              <a:grpSpLocks/>
            </p:cNvGrpSpPr>
            <p:nvPr/>
          </p:nvGrpSpPr>
          <p:grpSpPr bwMode="auto">
            <a:xfrm>
              <a:off x="4252229" y="1294608"/>
              <a:ext cx="447330" cy="991384"/>
              <a:chOff x="1344" y="1344"/>
              <a:chExt cx="816" cy="1920"/>
            </a:xfrm>
          </p:grpSpPr>
          <p:sp>
            <p:nvSpPr>
              <p:cNvPr id="34" name="Line 18"/>
              <p:cNvSpPr>
                <a:spLocks noChangeShapeType="1"/>
              </p:cNvSpPr>
              <p:nvPr/>
            </p:nvSpPr>
            <p:spPr bwMode="auto">
              <a:xfrm>
                <a:off x="1344" y="1344"/>
                <a:ext cx="816" cy="480"/>
              </a:xfrm>
              <a:prstGeom prst="line">
                <a:avLst/>
              </a:prstGeom>
              <a:noFill/>
              <a:ln w="12700">
                <a:solidFill>
                  <a:schemeClr val="bg1"/>
                </a:solidFill>
                <a:round/>
                <a:headEnd/>
                <a:tailEnd/>
              </a:ln>
              <a:effectLst/>
            </p:spPr>
            <p:txBody>
              <a:bodyPr/>
              <a:lstStyle/>
              <a:p>
                <a:endParaRPr lang="fr-FR"/>
              </a:p>
            </p:txBody>
          </p:sp>
          <p:sp>
            <p:nvSpPr>
              <p:cNvPr id="35" name="Line 19"/>
              <p:cNvSpPr>
                <a:spLocks noChangeShapeType="1"/>
              </p:cNvSpPr>
              <p:nvPr/>
            </p:nvSpPr>
            <p:spPr bwMode="auto">
              <a:xfrm>
                <a:off x="1344" y="1344"/>
                <a:ext cx="0" cy="1440"/>
              </a:xfrm>
              <a:prstGeom prst="line">
                <a:avLst/>
              </a:prstGeom>
              <a:noFill/>
              <a:ln w="12700">
                <a:solidFill>
                  <a:schemeClr val="bg1"/>
                </a:solidFill>
                <a:round/>
                <a:headEnd/>
                <a:tailEnd/>
              </a:ln>
              <a:effectLst/>
            </p:spPr>
            <p:txBody>
              <a:bodyPr/>
              <a:lstStyle/>
              <a:p>
                <a:endParaRPr lang="fr-FR"/>
              </a:p>
            </p:txBody>
          </p:sp>
          <p:sp>
            <p:nvSpPr>
              <p:cNvPr id="36" name="Line 20"/>
              <p:cNvSpPr>
                <a:spLocks noChangeShapeType="1"/>
              </p:cNvSpPr>
              <p:nvPr/>
            </p:nvSpPr>
            <p:spPr bwMode="auto">
              <a:xfrm>
                <a:off x="2160" y="1824"/>
                <a:ext cx="0" cy="1440"/>
              </a:xfrm>
              <a:prstGeom prst="line">
                <a:avLst/>
              </a:prstGeom>
              <a:noFill/>
              <a:ln w="12700">
                <a:solidFill>
                  <a:schemeClr val="bg1"/>
                </a:solidFill>
                <a:round/>
                <a:headEnd/>
                <a:tailEnd/>
              </a:ln>
              <a:effectLst/>
            </p:spPr>
            <p:txBody>
              <a:bodyPr/>
              <a:lstStyle/>
              <a:p>
                <a:endParaRPr lang="fr-FR"/>
              </a:p>
            </p:txBody>
          </p:sp>
          <p:sp>
            <p:nvSpPr>
              <p:cNvPr id="37" name="Line 21"/>
              <p:cNvSpPr>
                <a:spLocks noChangeShapeType="1"/>
              </p:cNvSpPr>
              <p:nvPr/>
            </p:nvSpPr>
            <p:spPr bwMode="auto">
              <a:xfrm>
                <a:off x="1344" y="2784"/>
                <a:ext cx="816" cy="480"/>
              </a:xfrm>
              <a:prstGeom prst="line">
                <a:avLst/>
              </a:prstGeom>
              <a:noFill/>
              <a:ln w="12700">
                <a:solidFill>
                  <a:schemeClr val="bg1"/>
                </a:solidFill>
                <a:round/>
                <a:headEnd/>
                <a:tailEnd/>
              </a:ln>
              <a:effectLst/>
            </p:spPr>
            <p:txBody>
              <a:bodyPr/>
              <a:lstStyle/>
              <a:p>
                <a:endParaRPr lang="fr-FR"/>
              </a:p>
            </p:txBody>
          </p:sp>
        </p:grpSp>
        <p:grpSp>
          <p:nvGrpSpPr>
            <p:cNvPr id="38" name="Group 22"/>
            <p:cNvGrpSpPr>
              <a:grpSpLocks/>
            </p:cNvGrpSpPr>
            <p:nvPr/>
          </p:nvGrpSpPr>
          <p:grpSpPr bwMode="auto">
            <a:xfrm>
              <a:off x="4857440" y="1294608"/>
              <a:ext cx="447330" cy="991384"/>
              <a:chOff x="1344" y="1344"/>
              <a:chExt cx="816" cy="1920"/>
            </a:xfrm>
          </p:grpSpPr>
          <p:sp>
            <p:nvSpPr>
              <p:cNvPr id="39" name="Line 23"/>
              <p:cNvSpPr>
                <a:spLocks noChangeShapeType="1"/>
              </p:cNvSpPr>
              <p:nvPr/>
            </p:nvSpPr>
            <p:spPr bwMode="auto">
              <a:xfrm>
                <a:off x="1344" y="1344"/>
                <a:ext cx="816" cy="480"/>
              </a:xfrm>
              <a:prstGeom prst="line">
                <a:avLst/>
              </a:prstGeom>
              <a:noFill/>
              <a:ln w="12700">
                <a:solidFill>
                  <a:schemeClr val="bg1"/>
                </a:solidFill>
                <a:round/>
                <a:headEnd/>
                <a:tailEnd/>
              </a:ln>
              <a:effectLst/>
            </p:spPr>
            <p:txBody>
              <a:bodyPr/>
              <a:lstStyle/>
              <a:p>
                <a:endParaRPr lang="fr-FR"/>
              </a:p>
            </p:txBody>
          </p:sp>
          <p:sp>
            <p:nvSpPr>
              <p:cNvPr id="40" name="Line 24"/>
              <p:cNvSpPr>
                <a:spLocks noChangeShapeType="1"/>
              </p:cNvSpPr>
              <p:nvPr/>
            </p:nvSpPr>
            <p:spPr bwMode="auto">
              <a:xfrm>
                <a:off x="1344" y="1344"/>
                <a:ext cx="0" cy="1440"/>
              </a:xfrm>
              <a:prstGeom prst="line">
                <a:avLst/>
              </a:prstGeom>
              <a:noFill/>
              <a:ln w="12700">
                <a:solidFill>
                  <a:schemeClr val="bg1"/>
                </a:solidFill>
                <a:round/>
                <a:headEnd/>
                <a:tailEnd/>
              </a:ln>
              <a:effectLst/>
            </p:spPr>
            <p:txBody>
              <a:bodyPr/>
              <a:lstStyle/>
              <a:p>
                <a:endParaRPr lang="fr-FR"/>
              </a:p>
            </p:txBody>
          </p:sp>
          <p:sp>
            <p:nvSpPr>
              <p:cNvPr id="41" name="Line 25"/>
              <p:cNvSpPr>
                <a:spLocks noChangeShapeType="1"/>
              </p:cNvSpPr>
              <p:nvPr/>
            </p:nvSpPr>
            <p:spPr bwMode="auto">
              <a:xfrm>
                <a:off x="2160" y="1824"/>
                <a:ext cx="0" cy="1440"/>
              </a:xfrm>
              <a:prstGeom prst="line">
                <a:avLst/>
              </a:prstGeom>
              <a:noFill/>
              <a:ln w="12700">
                <a:solidFill>
                  <a:schemeClr val="bg1"/>
                </a:solidFill>
                <a:round/>
                <a:headEnd/>
                <a:tailEnd/>
              </a:ln>
              <a:effectLst/>
            </p:spPr>
            <p:txBody>
              <a:bodyPr/>
              <a:lstStyle/>
              <a:p>
                <a:endParaRPr lang="fr-FR"/>
              </a:p>
            </p:txBody>
          </p:sp>
          <p:sp>
            <p:nvSpPr>
              <p:cNvPr id="42" name="Line 26"/>
              <p:cNvSpPr>
                <a:spLocks noChangeShapeType="1"/>
              </p:cNvSpPr>
              <p:nvPr/>
            </p:nvSpPr>
            <p:spPr bwMode="auto">
              <a:xfrm>
                <a:off x="1344" y="2784"/>
                <a:ext cx="816" cy="480"/>
              </a:xfrm>
              <a:prstGeom prst="line">
                <a:avLst/>
              </a:prstGeom>
              <a:noFill/>
              <a:ln w="12700">
                <a:solidFill>
                  <a:schemeClr val="bg1"/>
                </a:solidFill>
                <a:round/>
                <a:headEnd/>
                <a:tailEnd/>
              </a:ln>
              <a:effectLst/>
            </p:spPr>
            <p:txBody>
              <a:bodyPr/>
              <a:lstStyle/>
              <a:p>
                <a:endParaRPr lang="fr-FR"/>
              </a:p>
            </p:txBody>
          </p:sp>
        </p:grpSp>
        <p:grpSp>
          <p:nvGrpSpPr>
            <p:cNvPr id="43" name="Group 27"/>
            <p:cNvGrpSpPr>
              <a:grpSpLocks/>
            </p:cNvGrpSpPr>
            <p:nvPr/>
          </p:nvGrpSpPr>
          <p:grpSpPr bwMode="auto">
            <a:xfrm>
              <a:off x="5383710" y="1294608"/>
              <a:ext cx="447330" cy="991384"/>
              <a:chOff x="1344" y="1344"/>
              <a:chExt cx="816" cy="1920"/>
            </a:xfrm>
          </p:grpSpPr>
          <p:sp>
            <p:nvSpPr>
              <p:cNvPr id="44" name="Line 28"/>
              <p:cNvSpPr>
                <a:spLocks noChangeShapeType="1"/>
              </p:cNvSpPr>
              <p:nvPr/>
            </p:nvSpPr>
            <p:spPr bwMode="auto">
              <a:xfrm>
                <a:off x="1344" y="1344"/>
                <a:ext cx="816" cy="480"/>
              </a:xfrm>
              <a:prstGeom prst="line">
                <a:avLst/>
              </a:prstGeom>
              <a:noFill/>
              <a:ln w="12700">
                <a:solidFill>
                  <a:schemeClr val="bg1"/>
                </a:solidFill>
                <a:round/>
                <a:headEnd/>
                <a:tailEnd/>
              </a:ln>
              <a:effectLst/>
            </p:spPr>
            <p:txBody>
              <a:bodyPr/>
              <a:lstStyle/>
              <a:p>
                <a:endParaRPr lang="fr-FR"/>
              </a:p>
            </p:txBody>
          </p:sp>
          <p:sp>
            <p:nvSpPr>
              <p:cNvPr id="45" name="Line 29"/>
              <p:cNvSpPr>
                <a:spLocks noChangeShapeType="1"/>
              </p:cNvSpPr>
              <p:nvPr/>
            </p:nvSpPr>
            <p:spPr bwMode="auto">
              <a:xfrm>
                <a:off x="1344" y="1344"/>
                <a:ext cx="0" cy="1440"/>
              </a:xfrm>
              <a:prstGeom prst="line">
                <a:avLst/>
              </a:prstGeom>
              <a:noFill/>
              <a:ln w="12700">
                <a:solidFill>
                  <a:schemeClr val="bg1"/>
                </a:solidFill>
                <a:round/>
                <a:headEnd/>
                <a:tailEnd/>
              </a:ln>
              <a:effectLst/>
            </p:spPr>
            <p:txBody>
              <a:bodyPr/>
              <a:lstStyle/>
              <a:p>
                <a:endParaRPr lang="fr-FR"/>
              </a:p>
            </p:txBody>
          </p:sp>
          <p:sp>
            <p:nvSpPr>
              <p:cNvPr id="46" name="Line 30"/>
              <p:cNvSpPr>
                <a:spLocks noChangeShapeType="1"/>
              </p:cNvSpPr>
              <p:nvPr/>
            </p:nvSpPr>
            <p:spPr bwMode="auto">
              <a:xfrm>
                <a:off x="2160" y="1824"/>
                <a:ext cx="0" cy="1440"/>
              </a:xfrm>
              <a:prstGeom prst="line">
                <a:avLst/>
              </a:prstGeom>
              <a:noFill/>
              <a:ln w="12700">
                <a:solidFill>
                  <a:schemeClr val="bg1"/>
                </a:solidFill>
                <a:round/>
                <a:headEnd/>
                <a:tailEnd/>
              </a:ln>
              <a:effectLst/>
            </p:spPr>
            <p:txBody>
              <a:bodyPr/>
              <a:lstStyle/>
              <a:p>
                <a:endParaRPr lang="fr-FR"/>
              </a:p>
            </p:txBody>
          </p:sp>
          <p:sp>
            <p:nvSpPr>
              <p:cNvPr id="47" name="Line 31"/>
              <p:cNvSpPr>
                <a:spLocks noChangeShapeType="1"/>
              </p:cNvSpPr>
              <p:nvPr/>
            </p:nvSpPr>
            <p:spPr bwMode="auto">
              <a:xfrm>
                <a:off x="1344" y="2784"/>
                <a:ext cx="816" cy="480"/>
              </a:xfrm>
              <a:prstGeom prst="line">
                <a:avLst/>
              </a:prstGeom>
              <a:noFill/>
              <a:ln w="12700">
                <a:solidFill>
                  <a:schemeClr val="bg1"/>
                </a:solidFill>
                <a:round/>
                <a:headEnd/>
                <a:tailEnd/>
              </a:ln>
              <a:effectLst/>
            </p:spPr>
            <p:txBody>
              <a:bodyPr/>
              <a:lstStyle/>
              <a:p>
                <a:endParaRPr lang="fr-FR"/>
              </a:p>
            </p:txBody>
          </p:sp>
        </p:grpSp>
        <p:sp>
          <p:nvSpPr>
            <p:cNvPr id="48" name="Oval 33"/>
            <p:cNvSpPr>
              <a:spLocks noChangeArrowheads="1"/>
            </p:cNvSpPr>
            <p:nvPr/>
          </p:nvSpPr>
          <p:spPr bwMode="auto">
            <a:xfrm>
              <a:off x="3715181" y="1517669"/>
              <a:ext cx="131568" cy="148708"/>
            </a:xfrm>
            <a:prstGeom prst="ellipse">
              <a:avLst/>
            </a:prstGeom>
            <a:noFill/>
            <a:ln w="12700">
              <a:solidFill>
                <a:schemeClr val="bg1"/>
              </a:solidFill>
              <a:round/>
              <a:headEnd/>
              <a:tailEnd/>
            </a:ln>
            <a:effectLst/>
          </p:spPr>
          <p:txBody>
            <a:bodyPr wrap="none" anchor="ctr"/>
            <a:lstStyle/>
            <a:p>
              <a:endParaRPr lang="fr-FR"/>
            </a:p>
          </p:txBody>
        </p:sp>
        <p:sp>
          <p:nvSpPr>
            <p:cNvPr id="49" name="Oval 34"/>
            <p:cNvSpPr>
              <a:spLocks noChangeArrowheads="1"/>
            </p:cNvSpPr>
            <p:nvPr/>
          </p:nvSpPr>
          <p:spPr bwMode="auto">
            <a:xfrm>
              <a:off x="4951915" y="1740731"/>
              <a:ext cx="131568" cy="148708"/>
            </a:xfrm>
            <a:prstGeom prst="ellipse">
              <a:avLst/>
            </a:prstGeom>
            <a:noFill/>
            <a:ln w="12700">
              <a:solidFill>
                <a:schemeClr val="bg1"/>
              </a:solidFill>
              <a:round/>
              <a:headEnd/>
              <a:tailEnd/>
            </a:ln>
            <a:effectLst/>
          </p:spPr>
          <p:txBody>
            <a:bodyPr wrap="none" anchor="ctr"/>
            <a:lstStyle/>
            <a:p>
              <a:endParaRPr lang="fr-FR"/>
            </a:p>
          </p:txBody>
        </p:sp>
        <p:sp>
          <p:nvSpPr>
            <p:cNvPr id="50" name="Oval 35"/>
            <p:cNvSpPr>
              <a:spLocks noChangeArrowheads="1"/>
            </p:cNvSpPr>
            <p:nvPr/>
          </p:nvSpPr>
          <p:spPr bwMode="auto">
            <a:xfrm>
              <a:off x="3662554" y="1765515"/>
              <a:ext cx="131568" cy="148708"/>
            </a:xfrm>
            <a:prstGeom prst="ellipse">
              <a:avLst/>
            </a:prstGeom>
            <a:noFill/>
            <a:ln w="12700">
              <a:solidFill>
                <a:schemeClr val="bg1"/>
              </a:solidFill>
              <a:round/>
              <a:headEnd/>
              <a:tailEnd/>
            </a:ln>
            <a:effectLst/>
          </p:spPr>
          <p:txBody>
            <a:bodyPr wrap="none" anchor="ctr"/>
            <a:lstStyle/>
            <a:p>
              <a:endParaRPr lang="fr-FR"/>
            </a:p>
          </p:txBody>
        </p:sp>
        <p:sp>
          <p:nvSpPr>
            <p:cNvPr id="51" name="Oval 37"/>
            <p:cNvSpPr>
              <a:spLocks noChangeArrowheads="1"/>
            </p:cNvSpPr>
            <p:nvPr/>
          </p:nvSpPr>
          <p:spPr bwMode="auto">
            <a:xfrm>
              <a:off x="4451959" y="1517669"/>
              <a:ext cx="131568" cy="148708"/>
            </a:xfrm>
            <a:prstGeom prst="ellipse">
              <a:avLst/>
            </a:prstGeom>
            <a:noFill/>
            <a:ln w="12700">
              <a:solidFill>
                <a:schemeClr val="bg1"/>
              </a:solidFill>
              <a:round/>
              <a:headEnd/>
              <a:tailEnd/>
            </a:ln>
            <a:effectLst/>
          </p:spPr>
          <p:txBody>
            <a:bodyPr wrap="none" anchor="ctr"/>
            <a:lstStyle/>
            <a:p>
              <a:endParaRPr lang="fr-FR"/>
            </a:p>
          </p:txBody>
        </p:sp>
        <p:sp>
          <p:nvSpPr>
            <p:cNvPr id="52" name="Oval 38"/>
            <p:cNvSpPr>
              <a:spLocks noChangeArrowheads="1"/>
            </p:cNvSpPr>
            <p:nvPr/>
          </p:nvSpPr>
          <p:spPr bwMode="auto">
            <a:xfrm>
              <a:off x="5109797" y="1517669"/>
              <a:ext cx="131568" cy="148708"/>
            </a:xfrm>
            <a:prstGeom prst="ellipse">
              <a:avLst/>
            </a:prstGeom>
            <a:noFill/>
            <a:ln w="12700">
              <a:solidFill>
                <a:schemeClr val="bg1"/>
              </a:solidFill>
              <a:round/>
              <a:headEnd/>
              <a:tailEnd/>
            </a:ln>
            <a:effectLst/>
          </p:spPr>
          <p:txBody>
            <a:bodyPr wrap="none" anchor="ctr"/>
            <a:lstStyle/>
            <a:p>
              <a:endParaRPr lang="fr-FR"/>
            </a:p>
          </p:txBody>
        </p:sp>
        <p:sp>
          <p:nvSpPr>
            <p:cNvPr id="53" name="Oval 39"/>
            <p:cNvSpPr>
              <a:spLocks noChangeArrowheads="1"/>
            </p:cNvSpPr>
            <p:nvPr/>
          </p:nvSpPr>
          <p:spPr bwMode="auto">
            <a:xfrm>
              <a:off x="5425559" y="1517669"/>
              <a:ext cx="131568" cy="148708"/>
            </a:xfrm>
            <a:prstGeom prst="ellipse">
              <a:avLst/>
            </a:prstGeom>
            <a:noFill/>
            <a:ln w="12700">
              <a:solidFill>
                <a:schemeClr val="bg1"/>
              </a:solidFill>
              <a:round/>
              <a:headEnd/>
              <a:tailEnd/>
            </a:ln>
            <a:effectLst/>
          </p:spPr>
          <p:txBody>
            <a:bodyPr wrap="none" anchor="ctr"/>
            <a:lstStyle/>
            <a:p>
              <a:endParaRPr lang="fr-FR"/>
            </a:p>
          </p:txBody>
        </p:sp>
        <p:sp>
          <p:nvSpPr>
            <p:cNvPr id="54" name="Line 41"/>
            <p:cNvSpPr>
              <a:spLocks noChangeShapeType="1"/>
            </p:cNvSpPr>
            <p:nvPr/>
          </p:nvSpPr>
          <p:spPr bwMode="auto">
            <a:xfrm>
              <a:off x="3383884" y="1592023"/>
              <a:ext cx="447330" cy="0"/>
            </a:xfrm>
            <a:prstGeom prst="line">
              <a:avLst/>
            </a:prstGeom>
            <a:noFill/>
            <a:ln w="19050">
              <a:solidFill>
                <a:srgbClr val="FD5814"/>
              </a:solidFill>
              <a:round/>
              <a:headEnd/>
              <a:tailEnd/>
            </a:ln>
            <a:effectLst/>
          </p:spPr>
          <p:txBody>
            <a:bodyPr/>
            <a:lstStyle/>
            <a:p>
              <a:endParaRPr lang="fr-FR"/>
            </a:p>
          </p:txBody>
        </p:sp>
        <p:sp>
          <p:nvSpPr>
            <p:cNvPr id="55" name="Line 42"/>
            <p:cNvSpPr>
              <a:spLocks noChangeShapeType="1"/>
            </p:cNvSpPr>
            <p:nvPr/>
          </p:nvSpPr>
          <p:spPr bwMode="auto">
            <a:xfrm>
              <a:off x="4068035" y="1592023"/>
              <a:ext cx="499957" cy="0"/>
            </a:xfrm>
            <a:prstGeom prst="line">
              <a:avLst/>
            </a:prstGeom>
            <a:noFill/>
            <a:ln w="19050">
              <a:solidFill>
                <a:srgbClr val="FD5814"/>
              </a:solidFill>
              <a:round/>
              <a:headEnd/>
              <a:tailEnd/>
            </a:ln>
            <a:effectLst/>
          </p:spPr>
          <p:txBody>
            <a:bodyPr/>
            <a:lstStyle/>
            <a:p>
              <a:endParaRPr lang="fr-FR"/>
            </a:p>
          </p:txBody>
        </p:sp>
        <p:sp>
          <p:nvSpPr>
            <p:cNvPr id="56" name="Line 43"/>
            <p:cNvSpPr>
              <a:spLocks noChangeShapeType="1"/>
            </p:cNvSpPr>
            <p:nvPr/>
          </p:nvSpPr>
          <p:spPr bwMode="auto">
            <a:xfrm>
              <a:off x="4699559" y="1592023"/>
              <a:ext cx="526270" cy="0"/>
            </a:xfrm>
            <a:prstGeom prst="line">
              <a:avLst/>
            </a:prstGeom>
            <a:noFill/>
            <a:ln w="19050">
              <a:solidFill>
                <a:srgbClr val="FD5814"/>
              </a:solidFill>
              <a:round/>
              <a:headEnd/>
              <a:tailEnd/>
            </a:ln>
            <a:effectLst/>
          </p:spPr>
          <p:txBody>
            <a:bodyPr/>
            <a:lstStyle/>
            <a:p>
              <a:endParaRPr lang="fr-FR"/>
            </a:p>
          </p:txBody>
        </p:sp>
        <p:sp>
          <p:nvSpPr>
            <p:cNvPr id="57" name="Line 44"/>
            <p:cNvSpPr>
              <a:spLocks noChangeShapeType="1"/>
            </p:cNvSpPr>
            <p:nvPr/>
          </p:nvSpPr>
          <p:spPr bwMode="auto">
            <a:xfrm>
              <a:off x="5304770" y="1592023"/>
              <a:ext cx="236822" cy="0"/>
            </a:xfrm>
            <a:prstGeom prst="line">
              <a:avLst/>
            </a:prstGeom>
            <a:noFill/>
            <a:ln w="19050">
              <a:solidFill>
                <a:srgbClr val="FD5814"/>
              </a:solidFill>
              <a:round/>
              <a:headEnd/>
              <a:tailEnd/>
            </a:ln>
            <a:effectLst/>
          </p:spPr>
          <p:txBody>
            <a:bodyPr/>
            <a:lstStyle/>
            <a:p>
              <a:endParaRPr lang="fr-FR"/>
            </a:p>
          </p:txBody>
        </p:sp>
        <p:sp>
          <p:nvSpPr>
            <p:cNvPr id="58" name="Line 45"/>
            <p:cNvSpPr>
              <a:spLocks noChangeShapeType="1"/>
            </p:cNvSpPr>
            <p:nvPr/>
          </p:nvSpPr>
          <p:spPr bwMode="auto">
            <a:xfrm>
              <a:off x="5842913" y="1592023"/>
              <a:ext cx="210509" cy="0"/>
            </a:xfrm>
            <a:prstGeom prst="line">
              <a:avLst/>
            </a:prstGeom>
            <a:noFill/>
            <a:ln w="19050">
              <a:solidFill>
                <a:srgbClr val="FD5814"/>
              </a:solidFill>
              <a:round/>
              <a:headEnd/>
              <a:tailEnd type="triangle" w="med" len="med"/>
            </a:ln>
            <a:effectLst/>
          </p:spPr>
          <p:txBody>
            <a:bodyPr/>
            <a:lstStyle/>
            <a:p>
              <a:endParaRPr lang="fr-FR"/>
            </a:p>
          </p:txBody>
        </p:sp>
        <p:sp>
          <p:nvSpPr>
            <p:cNvPr id="59" name="Oval 46"/>
            <p:cNvSpPr>
              <a:spLocks noChangeArrowheads="1"/>
            </p:cNvSpPr>
            <p:nvPr/>
          </p:nvSpPr>
          <p:spPr bwMode="auto">
            <a:xfrm>
              <a:off x="3899375" y="1839869"/>
              <a:ext cx="131568" cy="148708"/>
            </a:xfrm>
            <a:prstGeom prst="ellipse">
              <a:avLst/>
            </a:prstGeom>
            <a:noFill/>
            <a:ln w="12700">
              <a:solidFill>
                <a:schemeClr val="bg1"/>
              </a:solidFill>
              <a:round/>
              <a:headEnd/>
              <a:tailEnd/>
            </a:ln>
            <a:effectLst/>
          </p:spPr>
          <p:txBody>
            <a:bodyPr wrap="none" anchor="ctr"/>
            <a:lstStyle/>
            <a:p>
              <a:endParaRPr lang="fr-FR"/>
            </a:p>
          </p:txBody>
        </p:sp>
        <p:sp>
          <p:nvSpPr>
            <p:cNvPr id="60" name="Oval 47"/>
            <p:cNvSpPr>
              <a:spLocks noChangeArrowheads="1"/>
            </p:cNvSpPr>
            <p:nvPr/>
          </p:nvSpPr>
          <p:spPr bwMode="auto">
            <a:xfrm>
              <a:off x="5109797" y="2013361"/>
              <a:ext cx="131568" cy="148708"/>
            </a:xfrm>
            <a:prstGeom prst="ellipse">
              <a:avLst/>
            </a:prstGeom>
            <a:noFill/>
            <a:ln w="12700">
              <a:solidFill>
                <a:schemeClr val="bg1"/>
              </a:solidFill>
              <a:round/>
              <a:headEnd/>
              <a:tailEnd/>
            </a:ln>
            <a:effectLst/>
          </p:spPr>
          <p:txBody>
            <a:bodyPr wrap="none" anchor="ctr"/>
            <a:lstStyle/>
            <a:p>
              <a:endParaRPr lang="fr-FR"/>
            </a:p>
          </p:txBody>
        </p:sp>
        <p:sp>
          <p:nvSpPr>
            <p:cNvPr id="61" name="Oval 48"/>
            <p:cNvSpPr>
              <a:spLocks noChangeArrowheads="1"/>
            </p:cNvSpPr>
            <p:nvPr/>
          </p:nvSpPr>
          <p:spPr bwMode="auto">
            <a:xfrm>
              <a:off x="5583440" y="1691161"/>
              <a:ext cx="131568" cy="148708"/>
            </a:xfrm>
            <a:prstGeom prst="ellipse">
              <a:avLst/>
            </a:prstGeom>
            <a:noFill/>
            <a:ln w="12700">
              <a:solidFill>
                <a:schemeClr val="bg1"/>
              </a:solidFill>
              <a:round/>
              <a:headEnd/>
              <a:tailEnd/>
            </a:ln>
            <a:effectLst/>
          </p:spPr>
          <p:txBody>
            <a:bodyPr wrap="none" anchor="ctr"/>
            <a:lstStyle/>
            <a:p>
              <a:endParaRPr lang="fr-FR"/>
            </a:p>
          </p:txBody>
        </p:sp>
        <p:sp>
          <p:nvSpPr>
            <p:cNvPr id="62" name="Line 49"/>
            <p:cNvSpPr>
              <a:spLocks noChangeShapeType="1"/>
            </p:cNvSpPr>
            <p:nvPr/>
          </p:nvSpPr>
          <p:spPr bwMode="auto">
            <a:xfrm>
              <a:off x="4087775" y="1889439"/>
              <a:ext cx="473643" cy="0"/>
            </a:xfrm>
            <a:prstGeom prst="line">
              <a:avLst/>
            </a:prstGeom>
            <a:noFill/>
            <a:ln w="19050">
              <a:solidFill>
                <a:srgbClr val="FD5814"/>
              </a:solidFill>
              <a:round/>
              <a:headEnd/>
              <a:tailEnd type="triangle" w="med" len="med"/>
            </a:ln>
            <a:effectLst/>
          </p:spPr>
          <p:txBody>
            <a:bodyPr/>
            <a:lstStyle/>
            <a:p>
              <a:endParaRPr lang="fr-FR"/>
            </a:p>
          </p:txBody>
        </p:sp>
        <p:sp>
          <p:nvSpPr>
            <p:cNvPr id="63" name="Line 50"/>
            <p:cNvSpPr>
              <a:spLocks noChangeShapeType="1"/>
            </p:cNvSpPr>
            <p:nvPr/>
          </p:nvSpPr>
          <p:spPr bwMode="auto">
            <a:xfrm>
              <a:off x="3368972" y="1740731"/>
              <a:ext cx="631524" cy="0"/>
            </a:xfrm>
            <a:prstGeom prst="line">
              <a:avLst/>
            </a:prstGeom>
            <a:noFill/>
            <a:ln w="19050">
              <a:solidFill>
                <a:srgbClr val="FD5814"/>
              </a:solidFill>
              <a:round/>
              <a:headEnd/>
              <a:tailEnd type="triangle" w="med" len="med"/>
            </a:ln>
            <a:effectLst/>
          </p:spPr>
          <p:txBody>
            <a:bodyPr/>
            <a:lstStyle/>
            <a:p>
              <a:endParaRPr lang="fr-FR"/>
            </a:p>
          </p:txBody>
        </p:sp>
        <p:sp>
          <p:nvSpPr>
            <p:cNvPr id="64" name="Oval 52"/>
            <p:cNvSpPr>
              <a:spLocks noChangeArrowheads="1"/>
            </p:cNvSpPr>
            <p:nvPr/>
          </p:nvSpPr>
          <p:spPr bwMode="auto">
            <a:xfrm>
              <a:off x="4504586" y="2013361"/>
              <a:ext cx="131568" cy="148708"/>
            </a:xfrm>
            <a:prstGeom prst="ellipse">
              <a:avLst/>
            </a:prstGeom>
            <a:noFill/>
            <a:ln w="12700">
              <a:solidFill>
                <a:schemeClr val="bg1"/>
              </a:solidFill>
              <a:round/>
              <a:headEnd/>
              <a:tailEnd/>
            </a:ln>
            <a:effectLst/>
          </p:spPr>
          <p:txBody>
            <a:bodyPr wrap="none" anchor="ctr"/>
            <a:lstStyle/>
            <a:p>
              <a:endParaRPr lang="fr-FR"/>
            </a:p>
          </p:txBody>
        </p:sp>
        <p:sp>
          <p:nvSpPr>
            <p:cNvPr id="65" name="Oval 53"/>
            <p:cNvSpPr>
              <a:spLocks noChangeArrowheads="1"/>
            </p:cNvSpPr>
            <p:nvPr/>
          </p:nvSpPr>
          <p:spPr bwMode="auto">
            <a:xfrm>
              <a:off x="5136110" y="1790300"/>
              <a:ext cx="131568" cy="148708"/>
            </a:xfrm>
            <a:prstGeom prst="ellipse">
              <a:avLst/>
            </a:prstGeom>
            <a:noFill/>
            <a:ln w="12700">
              <a:solidFill>
                <a:schemeClr val="bg1"/>
              </a:solidFill>
              <a:round/>
              <a:headEnd/>
              <a:tailEnd/>
            </a:ln>
            <a:effectLst/>
          </p:spPr>
          <p:txBody>
            <a:bodyPr wrap="none" anchor="ctr"/>
            <a:lstStyle/>
            <a:p>
              <a:endParaRPr lang="fr-FR"/>
            </a:p>
          </p:txBody>
        </p:sp>
        <p:sp>
          <p:nvSpPr>
            <p:cNvPr id="66" name="AutoShape 54"/>
            <p:cNvSpPr>
              <a:spLocks noChangeArrowheads="1"/>
            </p:cNvSpPr>
            <p:nvPr/>
          </p:nvSpPr>
          <p:spPr bwMode="auto">
            <a:xfrm>
              <a:off x="6034045" y="1345177"/>
              <a:ext cx="823955" cy="726501"/>
            </a:xfrm>
            <a:prstGeom prst="irregularSeal2">
              <a:avLst/>
            </a:prstGeom>
            <a:noFill/>
            <a:ln w="19050">
              <a:solidFill>
                <a:schemeClr val="tx1"/>
              </a:solidFill>
              <a:miter lim="800000"/>
              <a:headEnd/>
              <a:tailEnd/>
            </a:ln>
            <a:effectLst/>
          </p:spPr>
          <p:txBody>
            <a:bodyPr wrap="none" anchor="ctr"/>
            <a:lstStyle/>
            <a:p>
              <a:endParaRPr lang="fr-FR"/>
            </a:p>
          </p:txBody>
        </p:sp>
        <p:sp>
          <p:nvSpPr>
            <p:cNvPr id="67" name="Text Box 57"/>
            <p:cNvSpPr txBox="1">
              <a:spLocks noChangeArrowheads="1"/>
            </p:cNvSpPr>
            <p:nvPr/>
          </p:nvSpPr>
          <p:spPr bwMode="auto">
            <a:xfrm>
              <a:off x="5948168" y="1549390"/>
              <a:ext cx="1087015" cy="425190"/>
            </a:xfrm>
            <a:prstGeom prst="rect">
              <a:avLst/>
            </a:prstGeom>
            <a:noFill/>
            <a:ln w="9525">
              <a:noFill/>
              <a:miter lim="800000"/>
              <a:headEnd/>
              <a:tailEnd/>
            </a:ln>
            <a:effectLst/>
          </p:spPr>
          <p:txBody>
            <a:bodyPr wrap="square">
              <a:spAutoFit/>
            </a:bodyPr>
            <a:lstStyle/>
            <a:p>
              <a:pPr>
                <a:spcBef>
                  <a:spcPct val="50000"/>
                </a:spcBef>
              </a:pPr>
              <a:r>
                <a:rPr lang="fr-FR" sz="800" b="1" i="1" dirty="0" err="1" smtClean="0">
                  <a:solidFill>
                    <a:srgbClr val="C00000"/>
                  </a:solidFill>
                  <a:cs typeface="Arial" pitchFamily="34" charset="0"/>
                </a:rPr>
                <a:t>Losses</a:t>
              </a:r>
              <a:endParaRPr lang="fr-FR" sz="800" b="1" i="1" dirty="0">
                <a:solidFill>
                  <a:srgbClr val="C00000"/>
                </a:solidFill>
              </a:endParaRPr>
            </a:p>
          </p:txBody>
        </p:sp>
        <p:sp>
          <p:nvSpPr>
            <p:cNvPr id="68" name="Text Box 59"/>
            <p:cNvSpPr txBox="1">
              <a:spLocks noChangeArrowheads="1"/>
            </p:cNvSpPr>
            <p:nvPr/>
          </p:nvSpPr>
          <p:spPr bwMode="auto">
            <a:xfrm>
              <a:off x="3654944" y="888673"/>
              <a:ext cx="1608960" cy="425190"/>
            </a:xfrm>
            <a:prstGeom prst="rect">
              <a:avLst/>
            </a:prstGeom>
            <a:noFill/>
            <a:ln w="9525">
              <a:noFill/>
              <a:miter lim="800000"/>
              <a:headEnd/>
              <a:tailEnd/>
            </a:ln>
            <a:effectLst/>
          </p:spPr>
          <p:txBody>
            <a:bodyPr wrap="square">
              <a:spAutoFit/>
            </a:bodyPr>
            <a:lstStyle/>
            <a:p>
              <a:pPr algn="ctr">
                <a:spcBef>
                  <a:spcPct val="50000"/>
                </a:spcBef>
              </a:pPr>
              <a:r>
                <a:rPr lang="en-US" sz="800" dirty="0" smtClean="0"/>
                <a:t>BARRI</a:t>
              </a:r>
              <a:r>
                <a:rPr lang="en-US" sz="800" dirty="0" smtClean="0">
                  <a:cs typeface="Arial" pitchFamily="34" charset="0"/>
                </a:rPr>
                <a:t>ER</a:t>
              </a:r>
              <a:r>
                <a:rPr lang="en-US" sz="800" dirty="0" smtClean="0"/>
                <a:t>S</a:t>
              </a:r>
              <a:endParaRPr lang="en-US" sz="800" dirty="0"/>
            </a:p>
          </p:txBody>
        </p:sp>
        <p:sp>
          <p:nvSpPr>
            <p:cNvPr id="69" name="Line 60"/>
            <p:cNvSpPr>
              <a:spLocks noChangeShapeType="1"/>
            </p:cNvSpPr>
            <p:nvPr/>
          </p:nvSpPr>
          <p:spPr bwMode="auto">
            <a:xfrm flipH="1">
              <a:off x="3929058" y="1170684"/>
              <a:ext cx="210508" cy="198277"/>
            </a:xfrm>
            <a:prstGeom prst="line">
              <a:avLst/>
            </a:prstGeom>
            <a:noFill/>
            <a:ln w="9525">
              <a:solidFill>
                <a:schemeClr val="tx1"/>
              </a:solidFill>
              <a:round/>
              <a:headEnd/>
              <a:tailEnd type="triangle" w="med" len="med"/>
            </a:ln>
            <a:effectLst/>
          </p:spPr>
          <p:txBody>
            <a:bodyPr/>
            <a:lstStyle/>
            <a:p>
              <a:endParaRPr lang="fr-FR"/>
            </a:p>
          </p:txBody>
        </p:sp>
        <p:sp>
          <p:nvSpPr>
            <p:cNvPr id="70" name="Line 61"/>
            <p:cNvSpPr>
              <a:spLocks noChangeShapeType="1"/>
            </p:cNvSpPr>
            <p:nvPr/>
          </p:nvSpPr>
          <p:spPr bwMode="auto">
            <a:xfrm>
              <a:off x="4733796" y="1170684"/>
              <a:ext cx="552584" cy="139413"/>
            </a:xfrm>
            <a:prstGeom prst="line">
              <a:avLst/>
            </a:prstGeom>
            <a:noFill/>
            <a:ln w="9525">
              <a:solidFill>
                <a:schemeClr val="tx1"/>
              </a:solidFill>
              <a:round/>
              <a:headEnd/>
              <a:tailEnd type="triangle" w="med" len="med"/>
            </a:ln>
            <a:effectLst/>
          </p:spPr>
          <p:txBody>
            <a:bodyPr/>
            <a:lstStyle/>
            <a:p>
              <a:endParaRPr lang="fr-FR"/>
            </a:p>
          </p:txBody>
        </p:sp>
        <p:sp>
          <p:nvSpPr>
            <p:cNvPr id="71" name="Line 64"/>
            <p:cNvSpPr>
              <a:spLocks noChangeShapeType="1"/>
            </p:cNvSpPr>
            <p:nvPr/>
          </p:nvSpPr>
          <p:spPr bwMode="auto">
            <a:xfrm>
              <a:off x="3368972" y="1889438"/>
              <a:ext cx="631524" cy="0"/>
            </a:xfrm>
            <a:prstGeom prst="line">
              <a:avLst/>
            </a:prstGeom>
            <a:noFill/>
            <a:ln w="19050">
              <a:solidFill>
                <a:srgbClr val="FD5814"/>
              </a:solidFill>
              <a:round/>
              <a:headEnd/>
              <a:tailEnd/>
            </a:ln>
            <a:effectLst/>
          </p:spPr>
          <p:txBody>
            <a:bodyPr/>
            <a:lstStyle/>
            <a:p>
              <a:endParaRPr lang="fr-FR"/>
            </a:p>
          </p:txBody>
        </p:sp>
        <p:sp>
          <p:nvSpPr>
            <p:cNvPr id="72" name="ZoneTexte 71"/>
            <p:cNvSpPr txBox="1"/>
            <p:nvPr/>
          </p:nvSpPr>
          <p:spPr>
            <a:xfrm>
              <a:off x="1627364" y="1593122"/>
              <a:ext cx="1433256" cy="485930"/>
            </a:xfrm>
            <a:prstGeom prst="rect">
              <a:avLst/>
            </a:prstGeom>
            <a:noFill/>
            <a:ln w="19050">
              <a:solidFill>
                <a:schemeClr val="tx1"/>
              </a:solidFill>
            </a:ln>
          </p:spPr>
          <p:txBody>
            <a:bodyPr wrap="square" rtlCol="0">
              <a:spAutoFit/>
            </a:bodyPr>
            <a:lstStyle/>
            <a:p>
              <a:pPr algn="ctr"/>
              <a:r>
                <a:rPr lang="en-GB" sz="1000" dirty="0" smtClean="0"/>
                <a:t>Hazards</a:t>
              </a:r>
              <a:endParaRPr lang="en-GB" sz="1000" dirty="0"/>
            </a:p>
          </p:txBody>
        </p:sp>
      </p:grpSp>
    </p:spTree>
    <p:extLst>
      <p:ext uri="{BB962C8B-B14F-4D97-AF65-F5344CB8AC3E}">
        <p14:creationId xmlns:p14="http://schemas.microsoft.com/office/powerpoint/2010/main" val="1541653076"/>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TRIPOD </a:t>
            </a:r>
            <a:r>
              <a:rPr lang="en-GB" dirty="0"/>
              <a:t>(</a:t>
            </a:r>
            <a:r>
              <a:rPr lang="en-GB" dirty="0" err="1"/>
              <a:t>c'</a:t>
            </a:r>
            <a:r>
              <a:rPr lang="en-GB" cap="none" dirty="0" err="1"/>
              <a:t>td</a:t>
            </a:r>
            <a:r>
              <a:rPr lang="en-GB" dirty="0"/>
              <a:t>)</a:t>
            </a:r>
            <a:endParaRPr lang="fr-FR" dirty="0"/>
          </a:p>
        </p:txBody>
      </p:sp>
      <p:sp>
        <p:nvSpPr>
          <p:cNvPr id="3" name="Espace réservé de la date 2"/>
          <p:cNvSpPr>
            <a:spLocks noGrp="1"/>
          </p:cNvSpPr>
          <p:nvPr>
            <p:ph type="dt" sz="half" idx="10"/>
          </p:nvPr>
        </p:nvSpPr>
        <p:spPr/>
        <p:txBody>
          <a:bodyPr/>
          <a:lstStyle/>
          <a:p>
            <a:r>
              <a:rPr lang="fr-FR" smtClean="0"/>
              <a:t>November 5-6, 2015</a:t>
            </a:r>
            <a:endParaRPr lang="en-US" dirty="0"/>
          </a:p>
        </p:txBody>
      </p:sp>
      <p:sp>
        <p:nvSpPr>
          <p:cNvPr id="4" name="Espace réservé du pied de page 3"/>
          <p:cNvSpPr>
            <a:spLocks noGrp="1"/>
          </p:cNvSpPr>
          <p:nvPr>
            <p:ph type="ftr" sz="quarter" idx="11"/>
          </p:nvPr>
        </p:nvSpPr>
        <p:spPr/>
        <p:txBody>
          <a:bodyPr/>
          <a:lstStyle/>
          <a:p>
            <a:r>
              <a:rPr lang="en-US" smtClean="0"/>
              <a:t>JRC ISPra Benchmarking Exercise</a:t>
            </a:r>
            <a:endParaRPr lang="en-US" dirty="0"/>
          </a:p>
        </p:txBody>
      </p:sp>
      <p:sp>
        <p:nvSpPr>
          <p:cNvPr id="5" name="Espace réservé du numéro de diapositive 4"/>
          <p:cNvSpPr>
            <a:spLocks noGrp="1"/>
          </p:cNvSpPr>
          <p:nvPr>
            <p:ph type="sldNum" sz="quarter" idx="12"/>
          </p:nvPr>
        </p:nvSpPr>
        <p:spPr/>
        <p:txBody>
          <a:bodyPr/>
          <a:lstStyle/>
          <a:p>
            <a:fld id="{6D22F896-40B5-4ADD-8801-0D06FADFA095}" type="slidenum">
              <a:rPr lang="en-US" smtClean="0"/>
              <a:t>23</a:t>
            </a:fld>
            <a:endParaRPr lang="en-US" dirty="0"/>
          </a:p>
        </p:txBody>
      </p:sp>
      <p:sp>
        <p:nvSpPr>
          <p:cNvPr id="6" name="ZoneTexte 5"/>
          <p:cNvSpPr txBox="1"/>
          <p:nvPr/>
        </p:nvSpPr>
        <p:spPr>
          <a:xfrm>
            <a:off x="719084" y="2595432"/>
            <a:ext cx="1136341" cy="523220"/>
          </a:xfrm>
          <a:prstGeom prst="rect">
            <a:avLst/>
          </a:prstGeom>
          <a:noFill/>
          <a:ln w="19050">
            <a:solidFill>
              <a:schemeClr val="tx1"/>
            </a:solidFill>
          </a:ln>
        </p:spPr>
        <p:txBody>
          <a:bodyPr wrap="square" rtlCol="0" anchor="ctr">
            <a:spAutoFit/>
          </a:bodyPr>
          <a:lstStyle/>
          <a:p>
            <a:pPr algn="ctr"/>
            <a:r>
              <a:rPr lang="fr-FR" sz="1400" dirty="0" err="1"/>
              <a:t>Decision</a:t>
            </a:r>
            <a:r>
              <a:rPr lang="fr-FR" sz="1400" dirty="0"/>
              <a:t> </a:t>
            </a:r>
            <a:r>
              <a:rPr lang="fr-FR" sz="1400" dirty="0" err="1" smtClean="0"/>
              <a:t>makers</a:t>
            </a:r>
            <a:endParaRPr lang="fr-FR" sz="1400" dirty="0"/>
          </a:p>
        </p:txBody>
      </p:sp>
      <p:sp>
        <p:nvSpPr>
          <p:cNvPr id="7" name="ZoneTexte 6"/>
          <p:cNvSpPr txBox="1"/>
          <p:nvPr/>
        </p:nvSpPr>
        <p:spPr>
          <a:xfrm>
            <a:off x="2194261" y="2596907"/>
            <a:ext cx="1136341" cy="523220"/>
          </a:xfrm>
          <a:prstGeom prst="rect">
            <a:avLst/>
          </a:prstGeom>
          <a:noFill/>
          <a:ln w="19050">
            <a:solidFill>
              <a:schemeClr val="tx1"/>
            </a:solidFill>
          </a:ln>
        </p:spPr>
        <p:txBody>
          <a:bodyPr wrap="square" rtlCol="0" anchor="ctr">
            <a:spAutoFit/>
          </a:bodyPr>
          <a:lstStyle/>
          <a:p>
            <a:pPr algn="ctr"/>
            <a:r>
              <a:rPr lang="fr-FR" sz="1400" dirty="0" err="1" smtClean="0"/>
              <a:t>BRFs</a:t>
            </a:r>
            <a:r>
              <a:rPr lang="fr-FR" sz="1400" dirty="0" smtClean="0"/>
              <a:t> but </a:t>
            </a:r>
            <a:r>
              <a:rPr lang="fr-FR" sz="1400" dirty="0" err="1" smtClean="0"/>
              <a:t>Defence</a:t>
            </a:r>
            <a:endParaRPr lang="fr-FR" sz="1400" dirty="0"/>
          </a:p>
        </p:txBody>
      </p:sp>
      <p:sp>
        <p:nvSpPr>
          <p:cNvPr id="8" name="ZoneTexte 7"/>
          <p:cNvSpPr txBox="1"/>
          <p:nvPr/>
        </p:nvSpPr>
        <p:spPr>
          <a:xfrm>
            <a:off x="3642800" y="2580632"/>
            <a:ext cx="1136341" cy="523220"/>
          </a:xfrm>
          <a:prstGeom prst="rect">
            <a:avLst/>
          </a:prstGeom>
          <a:noFill/>
          <a:ln w="19050">
            <a:solidFill>
              <a:schemeClr val="tx1"/>
            </a:solidFill>
          </a:ln>
        </p:spPr>
        <p:txBody>
          <a:bodyPr wrap="square" rtlCol="0" anchor="ctr">
            <a:spAutoFit/>
          </a:bodyPr>
          <a:lstStyle/>
          <a:p>
            <a:pPr algn="ctr"/>
            <a:r>
              <a:rPr lang="fr-FR" sz="1400" dirty="0" smtClean="0"/>
              <a:t>Psycho. </a:t>
            </a:r>
            <a:r>
              <a:rPr lang="fr-FR" sz="1400" dirty="0" err="1" smtClean="0"/>
              <a:t>Pécursors</a:t>
            </a:r>
            <a:endParaRPr lang="fr-FR" sz="1400" dirty="0"/>
          </a:p>
        </p:txBody>
      </p:sp>
      <p:sp>
        <p:nvSpPr>
          <p:cNvPr id="9" name="ZoneTexte 8"/>
          <p:cNvSpPr txBox="1"/>
          <p:nvPr/>
        </p:nvSpPr>
        <p:spPr>
          <a:xfrm>
            <a:off x="5055832" y="2582106"/>
            <a:ext cx="1359763" cy="523220"/>
          </a:xfrm>
          <a:prstGeom prst="rect">
            <a:avLst/>
          </a:prstGeom>
          <a:noFill/>
          <a:ln w="19050">
            <a:solidFill>
              <a:schemeClr val="tx1"/>
            </a:solidFill>
          </a:ln>
        </p:spPr>
        <p:txBody>
          <a:bodyPr wrap="square" rtlCol="0" anchor="ctr">
            <a:spAutoFit/>
          </a:bodyPr>
          <a:lstStyle/>
          <a:p>
            <a:pPr algn="ctr"/>
            <a:r>
              <a:rPr lang="fr-FR" sz="1400" dirty="0" err="1" smtClean="0"/>
              <a:t>Substandard</a:t>
            </a:r>
            <a:r>
              <a:rPr lang="fr-FR" sz="1400" dirty="0" smtClean="0"/>
              <a:t> </a:t>
            </a:r>
            <a:r>
              <a:rPr lang="fr-FR" sz="1400" dirty="0" err="1" smtClean="0"/>
              <a:t>acts</a:t>
            </a:r>
            <a:endParaRPr lang="fr-FR" sz="1400" dirty="0"/>
          </a:p>
        </p:txBody>
      </p:sp>
      <p:sp>
        <p:nvSpPr>
          <p:cNvPr id="10" name="ZoneTexte 9"/>
          <p:cNvSpPr txBox="1"/>
          <p:nvPr/>
        </p:nvSpPr>
        <p:spPr>
          <a:xfrm>
            <a:off x="6810653" y="2589509"/>
            <a:ext cx="1377520" cy="523220"/>
          </a:xfrm>
          <a:prstGeom prst="rect">
            <a:avLst/>
          </a:prstGeom>
          <a:noFill/>
          <a:ln w="19050">
            <a:solidFill>
              <a:schemeClr val="tx1"/>
            </a:solidFill>
          </a:ln>
        </p:spPr>
        <p:txBody>
          <a:bodyPr wrap="square" rtlCol="0" anchor="ctr">
            <a:spAutoFit/>
          </a:bodyPr>
          <a:lstStyle/>
          <a:p>
            <a:pPr algn="ctr"/>
            <a:r>
              <a:rPr lang="fr-FR" sz="1400" dirty="0" err="1" smtClean="0"/>
              <a:t>Operational</a:t>
            </a:r>
            <a:r>
              <a:rPr lang="fr-FR" sz="1400" dirty="0" smtClean="0"/>
              <a:t> </a:t>
            </a:r>
            <a:r>
              <a:rPr lang="fr-FR" sz="1400" dirty="0" err="1" smtClean="0"/>
              <a:t>Disturbance</a:t>
            </a:r>
            <a:endParaRPr lang="fr-FR" sz="1400" dirty="0"/>
          </a:p>
        </p:txBody>
      </p:sp>
      <p:sp>
        <p:nvSpPr>
          <p:cNvPr id="11" name="ZoneTexte 10"/>
          <p:cNvSpPr txBox="1"/>
          <p:nvPr/>
        </p:nvSpPr>
        <p:spPr>
          <a:xfrm>
            <a:off x="8518130" y="2680955"/>
            <a:ext cx="1136341" cy="307777"/>
          </a:xfrm>
          <a:prstGeom prst="rect">
            <a:avLst/>
          </a:prstGeom>
          <a:noFill/>
          <a:ln w="19050">
            <a:solidFill>
              <a:schemeClr val="tx1"/>
            </a:solidFill>
          </a:ln>
        </p:spPr>
        <p:txBody>
          <a:bodyPr wrap="square" rtlCol="0" anchor="ctr">
            <a:spAutoFit/>
          </a:bodyPr>
          <a:lstStyle/>
          <a:p>
            <a:pPr algn="ctr"/>
            <a:r>
              <a:rPr lang="fr-FR" sz="1400" dirty="0" smtClean="0"/>
              <a:t>Accident</a:t>
            </a:r>
            <a:endParaRPr lang="fr-FR" sz="1400" dirty="0"/>
          </a:p>
        </p:txBody>
      </p:sp>
      <p:sp>
        <p:nvSpPr>
          <p:cNvPr id="12" name="ZoneTexte 11"/>
          <p:cNvSpPr txBox="1"/>
          <p:nvPr/>
        </p:nvSpPr>
        <p:spPr>
          <a:xfrm>
            <a:off x="9993308" y="2682429"/>
            <a:ext cx="1550628" cy="307777"/>
          </a:xfrm>
          <a:prstGeom prst="rect">
            <a:avLst/>
          </a:prstGeom>
          <a:noFill/>
          <a:ln w="19050">
            <a:solidFill>
              <a:schemeClr val="tx1"/>
            </a:solidFill>
          </a:ln>
        </p:spPr>
        <p:txBody>
          <a:bodyPr wrap="square" rtlCol="0" anchor="ctr">
            <a:spAutoFit/>
          </a:bodyPr>
          <a:lstStyle/>
          <a:p>
            <a:pPr algn="ctr"/>
            <a:r>
              <a:rPr lang="fr-FR" sz="1400" dirty="0" err="1" smtClean="0"/>
              <a:t>Consequences</a:t>
            </a:r>
            <a:endParaRPr lang="fr-FR" sz="1400" dirty="0"/>
          </a:p>
        </p:txBody>
      </p:sp>
      <p:sp>
        <p:nvSpPr>
          <p:cNvPr id="14" name="ZoneTexte 13"/>
          <p:cNvSpPr txBox="1"/>
          <p:nvPr/>
        </p:nvSpPr>
        <p:spPr>
          <a:xfrm>
            <a:off x="2194261" y="3953068"/>
            <a:ext cx="1136341" cy="307777"/>
          </a:xfrm>
          <a:prstGeom prst="rect">
            <a:avLst/>
          </a:prstGeom>
          <a:noFill/>
          <a:ln w="19050">
            <a:solidFill>
              <a:schemeClr val="tx1"/>
            </a:solidFill>
          </a:ln>
        </p:spPr>
        <p:txBody>
          <a:bodyPr wrap="square" rtlCol="0" anchor="ctr">
            <a:spAutoFit/>
          </a:bodyPr>
          <a:lstStyle/>
          <a:p>
            <a:pPr algn="ctr"/>
            <a:r>
              <a:rPr lang="fr-FR" sz="1400" dirty="0" err="1" smtClean="0"/>
              <a:t>Defences</a:t>
            </a:r>
            <a:endParaRPr lang="fr-FR" sz="1400" dirty="0"/>
          </a:p>
        </p:txBody>
      </p:sp>
      <p:sp>
        <p:nvSpPr>
          <p:cNvPr id="15" name="Rectangle à coins arrondis 14"/>
          <p:cNvSpPr/>
          <p:nvPr/>
        </p:nvSpPr>
        <p:spPr>
          <a:xfrm>
            <a:off x="8269552" y="2183607"/>
            <a:ext cx="142043" cy="572693"/>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8297660" y="2895298"/>
            <a:ext cx="142043" cy="572693"/>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à coins arrondis 16"/>
          <p:cNvSpPr/>
          <p:nvPr/>
        </p:nvSpPr>
        <p:spPr>
          <a:xfrm>
            <a:off x="9744729" y="2202837"/>
            <a:ext cx="142043" cy="572693"/>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à coins arrondis 17"/>
          <p:cNvSpPr/>
          <p:nvPr/>
        </p:nvSpPr>
        <p:spPr>
          <a:xfrm>
            <a:off x="9772837" y="2914528"/>
            <a:ext cx="142043" cy="572693"/>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7865616" y="1305021"/>
            <a:ext cx="2530136" cy="369332"/>
          </a:xfrm>
          <a:prstGeom prst="rect">
            <a:avLst/>
          </a:prstGeom>
          <a:noFill/>
        </p:spPr>
        <p:txBody>
          <a:bodyPr wrap="square" rtlCol="0">
            <a:spAutoFit/>
          </a:bodyPr>
          <a:lstStyle/>
          <a:p>
            <a:pPr algn="ctr"/>
            <a:r>
              <a:rPr lang="fr-FR" dirty="0" err="1" smtClean="0">
                <a:solidFill>
                  <a:srgbClr val="FF0000"/>
                </a:solidFill>
              </a:rPr>
              <a:t>Barriers</a:t>
            </a:r>
            <a:r>
              <a:rPr lang="fr-FR" dirty="0" smtClean="0">
                <a:solidFill>
                  <a:srgbClr val="FF0000"/>
                </a:solidFill>
              </a:rPr>
              <a:t> </a:t>
            </a:r>
            <a:r>
              <a:rPr lang="fr-FR" dirty="0" err="1" smtClean="0">
                <a:solidFill>
                  <a:srgbClr val="FF0000"/>
                </a:solidFill>
              </a:rPr>
              <a:t>breached</a:t>
            </a:r>
            <a:endParaRPr lang="fr-FR" dirty="0">
              <a:solidFill>
                <a:srgbClr val="FF0000"/>
              </a:solidFill>
            </a:endParaRPr>
          </a:p>
        </p:txBody>
      </p:sp>
      <p:cxnSp>
        <p:nvCxnSpPr>
          <p:cNvPr id="21" name="Connecteur droit avec flèche 20"/>
          <p:cNvCxnSpPr/>
          <p:nvPr/>
        </p:nvCxnSpPr>
        <p:spPr>
          <a:xfrm flipH="1">
            <a:off x="8611339" y="1674353"/>
            <a:ext cx="266331" cy="5284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9278654" y="1659424"/>
            <a:ext cx="287781" cy="61843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6" idx="3"/>
            <a:endCxn id="7" idx="1"/>
          </p:cNvCxnSpPr>
          <p:nvPr/>
        </p:nvCxnSpPr>
        <p:spPr>
          <a:xfrm>
            <a:off x="1855425" y="2857042"/>
            <a:ext cx="338836" cy="1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303968" y="2858519"/>
            <a:ext cx="338836" cy="1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4770261" y="2877749"/>
            <a:ext cx="338836" cy="1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6431870" y="2888101"/>
            <a:ext cx="338836" cy="1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8191131" y="2889577"/>
            <a:ext cx="338836" cy="1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9675185" y="2882173"/>
            <a:ext cx="338836" cy="14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32"/>
          <p:cNvCxnSpPr>
            <a:stCxn id="14" idx="3"/>
          </p:cNvCxnSpPr>
          <p:nvPr/>
        </p:nvCxnSpPr>
        <p:spPr>
          <a:xfrm>
            <a:off x="3330602" y="4106957"/>
            <a:ext cx="658427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a:stCxn id="6" idx="2"/>
          </p:cNvCxnSpPr>
          <p:nvPr/>
        </p:nvCxnSpPr>
        <p:spPr>
          <a:xfrm flipH="1">
            <a:off x="1287254" y="3118652"/>
            <a:ext cx="1" cy="98830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a:endCxn id="14" idx="1"/>
          </p:cNvCxnSpPr>
          <p:nvPr/>
        </p:nvCxnSpPr>
        <p:spPr>
          <a:xfrm>
            <a:off x="1287254" y="4106956"/>
            <a:ext cx="907007"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endCxn id="16" idx="2"/>
          </p:cNvCxnSpPr>
          <p:nvPr/>
        </p:nvCxnSpPr>
        <p:spPr>
          <a:xfrm flipV="1">
            <a:off x="8368681" y="3467991"/>
            <a:ext cx="1" cy="6389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flipV="1">
            <a:off x="9879369" y="3478346"/>
            <a:ext cx="1" cy="6389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4486180" y="4953740"/>
            <a:ext cx="3219640" cy="369332"/>
          </a:xfrm>
          <a:prstGeom prst="rect">
            <a:avLst/>
          </a:prstGeom>
          <a:noFill/>
        </p:spPr>
        <p:txBody>
          <a:bodyPr wrap="square" rtlCol="0">
            <a:spAutoFit/>
          </a:bodyPr>
          <a:lstStyle/>
          <a:p>
            <a:pPr algn="ctr"/>
            <a:r>
              <a:rPr lang="fr-FR" dirty="0" smtClean="0"/>
              <a:t>TRIPOD model</a:t>
            </a:r>
            <a:endParaRPr lang="fr-FR" dirty="0"/>
          </a:p>
        </p:txBody>
      </p:sp>
    </p:spTree>
    <p:extLst>
      <p:ext uri="{BB962C8B-B14F-4D97-AF65-F5344CB8AC3E}">
        <p14:creationId xmlns:p14="http://schemas.microsoft.com/office/powerpoint/2010/main" val="4209274343"/>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cap="none" dirty="0" smtClean="0"/>
              <a:t>The</a:t>
            </a:r>
            <a:r>
              <a:rPr lang="en-GB" dirty="0" smtClean="0"/>
              <a:t> FRAM</a:t>
            </a:r>
            <a:endParaRPr lang="en-GB" dirty="0"/>
          </a:p>
        </p:txBody>
      </p:sp>
      <p:sp>
        <p:nvSpPr>
          <p:cNvPr id="3" name="Espace réservé du contenu 2"/>
          <p:cNvSpPr>
            <a:spLocks noGrp="1"/>
          </p:cNvSpPr>
          <p:nvPr>
            <p:ph idx="1"/>
          </p:nvPr>
        </p:nvSpPr>
        <p:spPr/>
        <p:txBody>
          <a:bodyPr>
            <a:normAutofit fontScale="92500" lnSpcReduction="10000"/>
          </a:bodyPr>
          <a:lstStyle/>
          <a:p>
            <a:r>
              <a:rPr lang="en-US" dirty="0" smtClean="0"/>
              <a:t>Erik </a:t>
            </a:r>
            <a:r>
              <a:rPr lang="en-US" dirty="0" err="1" smtClean="0"/>
              <a:t>Hollnagel</a:t>
            </a:r>
            <a:r>
              <a:rPr lang="en-US" dirty="0" smtClean="0"/>
              <a:t> work</a:t>
            </a:r>
          </a:p>
          <a:p>
            <a:r>
              <a:rPr lang="en-US" dirty="0" smtClean="0"/>
              <a:t>The Functional </a:t>
            </a:r>
            <a:r>
              <a:rPr lang="en-US" dirty="0"/>
              <a:t>Resonance Analysis </a:t>
            </a:r>
            <a:r>
              <a:rPr lang="en-US" dirty="0" smtClean="0"/>
              <a:t>Method</a:t>
            </a:r>
          </a:p>
          <a:p>
            <a:pPr lvl="1"/>
            <a:r>
              <a:rPr lang="en-US" dirty="0"/>
              <a:t>F</a:t>
            </a:r>
            <a:r>
              <a:rPr lang="en-US" dirty="0" smtClean="0"/>
              <a:t>unctional variability</a:t>
            </a:r>
          </a:p>
          <a:p>
            <a:r>
              <a:rPr lang="en-US" dirty="0" smtClean="0"/>
              <a:t>Basic principles</a:t>
            </a:r>
          </a:p>
          <a:p>
            <a:pPr marL="914400" lvl="1" indent="-457200">
              <a:buFont typeface="+mj-lt"/>
              <a:buAutoNum type="arabicPeriod"/>
            </a:pPr>
            <a:r>
              <a:rPr lang="en-US" dirty="0"/>
              <a:t>Principle of Equivalence of Successes and </a:t>
            </a:r>
            <a:r>
              <a:rPr lang="en-US" dirty="0" smtClean="0"/>
              <a:t>Failures</a:t>
            </a:r>
          </a:p>
          <a:p>
            <a:pPr marL="914400" lvl="1" indent="-457200">
              <a:buFont typeface="+mj-lt"/>
              <a:buAutoNum type="arabicPeriod"/>
            </a:pPr>
            <a:r>
              <a:rPr lang="en-US" dirty="0"/>
              <a:t>Principle of Approximate </a:t>
            </a:r>
            <a:r>
              <a:rPr lang="en-US" dirty="0" smtClean="0"/>
              <a:t>Adjustments</a:t>
            </a:r>
          </a:p>
          <a:p>
            <a:pPr marL="914400" lvl="1" indent="-457200">
              <a:buFont typeface="+mj-lt"/>
              <a:buAutoNum type="arabicPeriod"/>
            </a:pPr>
            <a:r>
              <a:rPr lang="fr-FR" dirty="0" err="1"/>
              <a:t>Principle</a:t>
            </a:r>
            <a:r>
              <a:rPr lang="fr-FR" dirty="0"/>
              <a:t> of </a:t>
            </a:r>
            <a:r>
              <a:rPr lang="fr-FR" dirty="0" err="1" smtClean="0"/>
              <a:t>Emergence</a:t>
            </a:r>
            <a:endParaRPr lang="fr-FR" dirty="0" smtClean="0"/>
          </a:p>
          <a:p>
            <a:pPr marL="914400" lvl="1" indent="-457200">
              <a:buFont typeface="+mj-lt"/>
              <a:buAutoNum type="arabicPeriod"/>
            </a:pPr>
            <a:r>
              <a:rPr lang="en-US" dirty="0"/>
              <a:t>Principle of Functional Resonance</a:t>
            </a:r>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195748022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cap="none" dirty="0" smtClean="0"/>
              <a:t>The</a:t>
            </a:r>
            <a:r>
              <a:rPr lang="en-GB" dirty="0"/>
              <a:t> FRAM (</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fontScale="85000" lnSpcReduction="20000"/>
          </a:bodyPr>
          <a:lstStyle/>
          <a:p>
            <a:r>
              <a:rPr lang="en-US" dirty="0" smtClean="0"/>
              <a:t>Steps of Analysis</a:t>
            </a:r>
          </a:p>
          <a:p>
            <a:pPr lvl="1"/>
            <a:r>
              <a:rPr lang="en-US" dirty="0" smtClean="0"/>
              <a:t>Description of the event</a:t>
            </a:r>
          </a:p>
          <a:p>
            <a:pPr lvl="1"/>
            <a:r>
              <a:rPr lang="en-US" dirty="0"/>
              <a:t>Description of </a:t>
            </a:r>
            <a:r>
              <a:rPr lang="en-US" dirty="0" smtClean="0"/>
              <a:t>what should </a:t>
            </a:r>
            <a:r>
              <a:rPr lang="en-US" dirty="0"/>
              <a:t>happen </a:t>
            </a:r>
            <a:r>
              <a:rPr lang="en-US" u="sng" dirty="0"/>
              <a:t>The description is basically the set of functions that are required for everyday performance to </a:t>
            </a:r>
            <a:r>
              <a:rPr lang="en-US" u="sng" dirty="0" smtClean="0"/>
              <a:t>succeed</a:t>
            </a:r>
            <a:r>
              <a:rPr lang="en-US" dirty="0" smtClean="0"/>
              <a:t> (data from daily work rather than data from event investigation)</a:t>
            </a:r>
          </a:p>
          <a:p>
            <a:pPr lvl="1"/>
            <a:r>
              <a:rPr lang="en-US" dirty="0" err="1" smtClean="0"/>
              <a:t>Characterising</a:t>
            </a:r>
            <a:r>
              <a:rPr lang="en-US" dirty="0" smtClean="0"/>
              <a:t> the variability (</a:t>
            </a:r>
            <a:r>
              <a:rPr lang="en-US" u="sng" dirty="0" smtClean="0"/>
              <a:t>previous step is the FRAM model</a:t>
            </a:r>
            <a:r>
              <a:rPr lang="en-US" dirty="0" smtClean="0"/>
              <a:t>)</a:t>
            </a:r>
          </a:p>
          <a:p>
            <a:pPr lvl="1"/>
            <a:r>
              <a:rPr lang="en-US" dirty="0"/>
              <a:t>Use </a:t>
            </a:r>
            <a:r>
              <a:rPr lang="en-US" dirty="0" smtClean="0"/>
              <a:t>of more </a:t>
            </a:r>
            <a:r>
              <a:rPr lang="en-US" dirty="0"/>
              <a:t>specific information (e.g., an </a:t>
            </a:r>
            <a:r>
              <a:rPr lang="en-US" dirty="0" smtClean="0"/>
              <a:t>event analysis) </a:t>
            </a:r>
            <a:r>
              <a:rPr lang="en-US" dirty="0"/>
              <a:t>to propose </a:t>
            </a:r>
            <a:r>
              <a:rPr lang="en-US" dirty="0" smtClean="0"/>
              <a:t>more </a:t>
            </a:r>
            <a:r>
              <a:rPr lang="en-US" dirty="0"/>
              <a:t>instantiations of the </a:t>
            </a:r>
            <a:r>
              <a:rPr lang="en-US" dirty="0" smtClean="0"/>
              <a:t>model</a:t>
            </a:r>
          </a:p>
          <a:p>
            <a:pPr lvl="1"/>
            <a:r>
              <a:rPr lang="en-US" dirty="0" err="1"/>
              <a:t>Analyse</a:t>
            </a:r>
            <a:r>
              <a:rPr lang="en-US" dirty="0"/>
              <a:t> </a:t>
            </a:r>
            <a:r>
              <a:rPr lang="en-US" dirty="0" smtClean="0"/>
              <a:t>of instantiations </a:t>
            </a:r>
            <a:r>
              <a:rPr lang="en-US" dirty="0"/>
              <a:t>to find an explanation why something </a:t>
            </a:r>
            <a:r>
              <a:rPr lang="en-US" dirty="0" smtClean="0"/>
              <a:t>happened</a:t>
            </a:r>
          </a:p>
          <a:p>
            <a:r>
              <a:rPr lang="en-US" dirty="0" smtClean="0"/>
              <a:t>The FRAM </a:t>
            </a:r>
            <a:r>
              <a:rPr lang="en-US" dirty="0"/>
              <a:t>Model </a:t>
            </a:r>
            <a:r>
              <a:rPr lang="en-US" dirty="0" err="1"/>
              <a:t>Visualiser</a:t>
            </a:r>
            <a:r>
              <a:rPr lang="en-US" dirty="0"/>
              <a:t> (FMV</a:t>
            </a:r>
            <a:r>
              <a:rPr lang="en-US" dirty="0" smtClean="0"/>
              <a:t>): a software </a:t>
            </a:r>
            <a:r>
              <a:rPr lang="en-US" dirty="0"/>
              <a:t>tool </a:t>
            </a:r>
            <a:r>
              <a:rPr lang="en-US" dirty="0" smtClean="0"/>
              <a:t>for building </a:t>
            </a:r>
            <a:r>
              <a:rPr lang="en-US" dirty="0"/>
              <a:t>a model </a:t>
            </a:r>
            <a:r>
              <a:rPr lang="en-US" dirty="0" smtClean="0"/>
              <a:t>and automatically creating </a:t>
            </a:r>
            <a:r>
              <a:rPr lang="en-US" dirty="0"/>
              <a:t>a graphical representation of a FRAM model </a:t>
            </a:r>
            <a:endParaRPr lang="en-US" dirty="0" smtClean="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794847139"/>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STAMP</a:t>
            </a:r>
            <a:endParaRPr lang="en-GB" dirty="0"/>
          </a:p>
        </p:txBody>
      </p:sp>
      <p:sp>
        <p:nvSpPr>
          <p:cNvPr id="3" name="Espace réservé du contenu 2"/>
          <p:cNvSpPr>
            <a:spLocks noGrp="1"/>
          </p:cNvSpPr>
          <p:nvPr>
            <p:ph idx="1"/>
          </p:nvPr>
        </p:nvSpPr>
        <p:spPr/>
        <p:txBody>
          <a:bodyPr>
            <a:normAutofit fontScale="77500" lnSpcReduction="20000"/>
          </a:bodyPr>
          <a:lstStyle/>
          <a:p>
            <a:r>
              <a:rPr lang="en-GB" dirty="0" smtClean="0"/>
              <a:t>Nancy </a:t>
            </a:r>
            <a:r>
              <a:rPr lang="en-GB" dirty="0" err="1" smtClean="0"/>
              <a:t>Leveson</a:t>
            </a:r>
            <a:r>
              <a:rPr lang="en-GB" dirty="0" smtClean="0"/>
              <a:t> work</a:t>
            </a:r>
          </a:p>
          <a:p>
            <a:r>
              <a:rPr lang="en-GB" dirty="0" smtClean="0"/>
              <a:t>STAMP: </a:t>
            </a:r>
            <a:r>
              <a:rPr lang="en-GB" b="1" dirty="0" smtClean="0"/>
              <a:t>System-Theoretic Accident Model and Processes </a:t>
            </a:r>
          </a:p>
          <a:p>
            <a:r>
              <a:rPr lang="en-GB" dirty="0" smtClean="0"/>
              <a:t>Based on systems theory, not reliability theory</a:t>
            </a:r>
          </a:p>
          <a:p>
            <a:r>
              <a:rPr lang="en-GB" dirty="0" smtClean="0"/>
              <a:t>Accidents causes: dynamic control problems (vs. a failure problem)</a:t>
            </a:r>
          </a:p>
          <a:p>
            <a:pPr lvl="1"/>
            <a:r>
              <a:rPr lang="en-GB" dirty="0" smtClean="0"/>
              <a:t>Example of </a:t>
            </a:r>
            <a:r>
              <a:rPr lang="en-GB" dirty="0"/>
              <a:t>control problem</a:t>
            </a:r>
            <a:r>
              <a:rPr lang="en-GB" dirty="0" smtClean="0"/>
              <a:t>: O-ring did not control propellant gas release by sealing gap in field joint of </a:t>
            </a:r>
            <a:r>
              <a:rPr lang="en-GB" i="1" dirty="0" smtClean="0"/>
              <a:t>Challenger</a:t>
            </a:r>
            <a:r>
              <a:rPr lang="en-GB" dirty="0" smtClean="0"/>
              <a:t> Space Shuttle</a:t>
            </a:r>
          </a:p>
          <a:p>
            <a:r>
              <a:rPr lang="en-GB" dirty="0" smtClean="0"/>
              <a:t>Taking into account</a:t>
            </a:r>
          </a:p>
          <a:p>
            <a:pPr lvl="1"/>
            <a:r>
              <a:rPr lang="en-GB" dirty="0" smtClean="0"/>
              <a:t>The whole socio-technical system </a:t>
            </a:r>
          </a:p>
          <a:p>
            <a:pPr lvl="1"/>
            <a:r>
              <a:rPr lang="en-GB" dirty="0" smtClean="0"/>
              <a:t>Interaction between elements</a:t>
            </a:r>
          </a:p>
          <a:p>
            <a:pPr lvl="1"/>
            <a:r>
              <a:rPr lang="en-GB" dirty="0" smtClean="0"/>
              <a:t>Errors (e.g. design errors, human errors)</a:t>
            </a:r>
          </a:p>
          <a:p>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1431860572"/>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STAMP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r>
              <a:rPr lang="fr-FR" dirty="0" err="1" smtClean="0"/>
              <a:t>Assumption</a:t>
            </a:r>
            <a:endParaRPr lang="fr-FR" dirty="0"/>
          </a:p>
          <a:p>
            <a:pPr lvl="1"/>
            <a:r>
              <a:rPr lang="en-US" dirty="0" smtClean="0"/>
              <a:t>Accidents </a:t>
            </a:r>
            <a:r>
              <a:rPr lang="en-US" dirty="0"/>
              <a:t>occur when </a:t>
            </a:r>
            <a:r>
              <a:rPr lang="en-US" dirty="0" smtClean="0"/>
              <a:t>interactions between </a:t>
            </a:r>
            <a:r>
              <a:rPr lang="fr-FR" dirty="0" smtClean="0"/>
              <a:t>system components</a:t>
            </a:r>
            <a:r>
              <a:rPr lang="en-US" dirty="0" smtClean="0"/>
              <a:t> </a:t>
            </a:r>
            <a:r>
              <a:rPr lang="en-US" dirty="0"/>
              <a:t>violate </a:t>
            </a:r>
            <a:r>
              <a:rPr lang="en-US" dirty="0" smtClean="0"/>
              <a:t>constraints related to their behavior</a:t>
            </a:r>
            <a:endParaRPr lang="fr-FR" dirty="0"/>
          </a:p>
          <a:p>
            <a:r>
              <a:rPr lang="en-US" dirty="0"/>
              <a:t>Goal is to control the </a:t>
            </a:r>
            <a:r>
              <a:rPr lang="en-US" dirty="0" err="1" smtClean="0"/>
              <a:t>behaviour</a:t>
            </a:r>
            <a:r>
              <a:rPr lang="en-US" dirty="0" smtClean="0"/>
              <a:t> </a:t>
            </a:r>
            <a:r>
              <a:rPr lang="en-US" dirty="0"/>
              <a:t>of the components </a:t>
            </a:r>
            <a:r>
              <a:rPr lang="en-US" dirty="0" smtClean="0"/>
              <a:t>and systems to </a:t>
            </a:r>
            <a:r>
              <a:rPr lang="en-US" dirty="0"/>
              <a:t>ensure safety constraints </a:t>
            </a:r>
            <a:r>
              <a:rPr lang="en-US" dirty="0" smtClean="0"/>
              <a:t>are enforced</a:t>
            </a:r>
          </a:p>
          <a:p>
            <a:pPr lvl="1"/>
            <a:r>
              <a:rPr lang="en-US" dirty="0" smtClean="0"/>
              <a:t>Example of safety constraint: </a:t>
            </a:r>
            <a:r>
              <a:rPr lang="en-US" dirty="0"/>
              <a:t>Power must never be on when access door open</a:t>
            </a:r>
            <a:endParaRPr lang="en-US" dirty="0" smtClean="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409921126"/>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STAMP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r>
              <a:rPr lang="en-GB" dirty="0" smtClean="0"/>
              <a:t>Occurrence of accidents is complex</a:t>
            </a:r>
          </a:p>
          <a:p>
            <a:pPr lvl="1"/>
            <a:r>
              <a:rPr lang="en-GB" dirty="0" smtClean="0"/>
              <a:t>How to cope with complexity</a:t>
            </a:r>
          </a:p>
          <a:p>
            <a:pPr marL="1257300" lvl="2" indent="-342900">
              <a:buFont typeface="+mj-lt"/>
              <a:buAutoNum type="arabicPeriod"/>
            </a:pPr>
            <a:r>
              <a:rPr lang="en-GB" dirty="0" smtClean="0"/>
              <a:t>Analytic Reduction: system division into distinct parts (physical components separation and distinction of event over time for behaviours</a:t>
            </a:r>
          </a:p>
          <a:p>
            <a:pPr lvl="3"/>
            <a:r>
              <a:rPr lang="en-GB" dirty="0" smtClean="0"/>
              <a:t>Separation possible and no distortion of phenomena (each component has to operate independently)</a:t>
            </a:r>
          </a:p>
          <a:p>
            <a:pPr marL="1257300" lvl="2" indent="-342900">
              <a:buFont typeface="+mj-lt"/>
              <a:buAutoNum type="arabicPeriod"/>
            </a:pPr>
            <a:r>
              <a:rPr lang="en-GB" dirty="0" smtClean="0"/>
              <a:t>Statistics system seen as a </a:t>
            </a:r>
            <a:r>
              <a:rPr lang="en-GB" dirty="0" err="1" smtClean="0"/>
              <a:t>structureless</a:t>
            </a:r>
            <a:r>
              <a:rPr lang="en-GB" dirty="0" smtClean="0"/>
              <a:t> mass with interchangeable parts</a:t>
            </a:r>
          </a:p>
          <a:p>
            <a:pPr lvl="3"/>
            <a:r>
              <a:rPr lang="en-GB" dirty="0" smtClean="0"/>
              <a:t>Treatment of components behaviour (supposed regular and random enough</a:t>
            </a:r>
            <a:r>
              <a:rPr lang="fr-FR" dirty="0" smtClean="0"/>
              <a:t>) </a:t>
            </a:r>
            <a:r>
              <a:rPr lang="en-GB" dirty="0" smtClean="0"/>
              <a:t>in terms of averages</a:t>
            </a:r>
          </a:p>
        </p:txBody>
      </p:sp>
      <p:sp>
        <p:nvSpPr>
          <p:cNvPr id="4" name="Espace réservé de la date 3"/>
          <p:cNvSpPr>
            <a:spLocks noGrp="1"/>
          </p:cNvSpPr>
          <p:nvPr>
            <p:ph type="dt" sz="half" idx="10"/>
          </p:nvPr>
        </p:nvSpPr>
        <p:spPr/>
        <p:txBody>
          <a:bodyPr/>
          <a:lstStyle/>
          <a:p>
            <a:r>
              <a:rPr lang="fr-FR" dirty="0" err="1" smtClean="0"/>
              <a:t>November</a:t>
            </a:r>
            <a:r>
              <a:rPr lang="fr-FR" dirty="0" smtClean="0"/>
              <a:t>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2410437525"/>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Organisational analysis</a:t>
            </a:r>
            <a:endParaRPr lang="en-GB" dirty="0"/>
          </a:p>
        </p:txBody>
      </p:sp>
      <p:sp>
        <p:nvSpPr>
          <p:cNvPr id="3" name="Espace réservé du contenu 2"/>
          <p:cNvSpPr>
            <a:spLocks noGrp="1"/>
          </p:cNvSpPr>
          <p:nvPr>
            <p:ph idx="1"/>
          </p:nvPr>
        </p:nvSpPr>
        <p:spPr/>
        <p:txBody>
          <a:bodyPr>
            <a:normAutofit lnSpcReduction="10000"/>
          </a:bodyPr>
          <a:lstStyle/>
          <a:p>
            <a:r>
              <a:rPr lang="en-US" dirty="0" smtClean="0">
                <a:cs typeface="Times New Roman" pitchFamily="18" charset="0"/>
              </a:rPr>
              <a:t>Assumption</a:t>
            </a:r>
          </a:p>
          <a:p>
            <a:pPr lvl="1"/>
            <a:r>
              <a:rPr lang="en-US" dirty="0" smtClean="0">
                <a:cs typeface="Times New Roman" pitchFamily="18" charset="0"/>
              </a:rPr>
              <a:t>Any </a:t>
            </a:r>
            <a:r>
              <a:rPr lang="en-US" i="1" dirty="0">
                <a:cs typeface="Times New Roman" pitchFamily="18" charset="0"/>
              </a:rPr>
              <a:t>event</a:t>
            </a:r>
            <a:r>
              <a:rPr lang="en-US" dirty="0">
                <a:cs typeface="Times New Roman" pitchFamily="18" charset="0"/>
              </a:rPr>
              <a:t> is </a:t>
            </a:r>
            <a:r>
              <a:rPr lang="en-US" dirty="0">
                <a:effectLst>
                  <a:outerShdw blurRad="38100" dist="38100" dir="2700000" algn="tl">
                    <a:srgbClr val="000000">
                      <a:alpha val="43137"/>
                    </a:srgbClr>
                  </a:outerShdw>
                </a:effectLst>
                <a:cs typeface="Times New Roman" pitchFamily="18" charset="0"/>
              </a:rPr>
              <a:t>generated </a:t>
            </a:r>
            <a:r>
              <a:rPr lang="en-US" dirty="0">
                <a:cs typeface="Times New Roman" pitchFamily="18" charset="0"/>
              </a:rPr>
              <a:t>by </a:t>
            </a:r>
            <a:r>
              <a:rPr lang="en-US" i="1" dirty="0">
                <a:cs typeface="Times New Roman" pitchFamily="18" charset="0"/>
              </a:rPr>
              <a:t>direct or immediate</a:t>
            </a:r>
            <a:r>
              <a:rPr lang="en-US" dirty="0">
                <a:cs typeface="Times New Roman" pitchFamily="18" charset="0"/>
              </a:rPr>
              <a:t> causes (technical failure and/or “human error</a:t>
            </a:r>
            <a:r>
              <a:rPr lang="en-US" dirty="0" smtClean="0">
                <a:cs typeface="Times New Roman" pitchFamily="18" charset="0"/>
              </a:rPr>
              <a:t>”), </a:t>
            </a:r>
            <a:r>
              <a:rPr lang="en-US" dirty="0" smtClean="0"/>
              <a:t>NEVERTHELESS, i</a:t>
            </a:r>
            <a:r>
              <a:rPr lang="en-US" dirty="0" smtClean="0">
                <a:cs typeface="Times New Roman" pitchFamily="18" charset="0"/>
              </a:rPr>
              <a:t>ts </a:t>
            </a:r>
            <a:r>
              <a:rPr lang="en-US" dirty="0">
                <a:cs typeface="Times New Roman" pitchFamily="18" charset="0"/>
              </a:rPr>
              <a:t>occurrence and/or its developing is considered to be induced, facilitated or accelerated by underlying </a:t>
            </a:r>
            <a:r>
              <a:rPr lang="en-US" dirty="0" err="1">
                <a:effectLst>
                  <a:outerShdw blurRad="38100" dist="38100" dir="2700000" algn="tl">
                    <a:srgbClr val="000000">
                      <a:alpha val="43137"/>
                    </a:srgbClr>
                  </a:outerShdw>
                </a:effectLst>
                <a:cs typeface="Times New Roman" pitchFamily="18" charset="0"/>
              </a:rPr>
              <a:t>organisational</a:t>
            </a:r>
            <a:r>
              <a:rPr lang="en-US" dirty="0">
                <a:effectLst>
                  <a:outerShdw blurRad="38100" dist="38100" dir="2700000" algn="tl">
                    <a:srgbClr val="000000">
                      <a:alpha val="43137"/>
                    </a:srgbClr>
                  </a:outerShdw>
                </a:effectLst>
                <a:cs typeface="Times New Roman" pitchFamily="18" charset="0"/>
              </a:rPr>
              <a:t> conditions</a:t>
            </a:r>
            <a:r>
              <a:rPr lang="en-US" dirty="0">
                <a:cs typeface="Times New Roman" pitchFamily="18" charset="0"/>
              </a:rPr>
              <a:t> (complex factors)</a:t>
            </a:r>
          </a:p>
          <a:p>
            <a:r>
              <a:rPr lang="en-GB" dirty="0"/>
              <a:t>Definition </a:t>
            </a:r>
            <a:r>
              <a:rPr lang="en-GB" dirty="0" smtClean="0"/>
              <a:t>(attempt)</a:t>
            </a:r>
          </a:p>
          <a:p>
            <a:pPr lvl="1"/>
            <a:r>
              <a:rPr lang="en-GB" dirty="0" smtClean="0"/>
              <a:t>OA </a:t>
            </a:r>
            <a:r>
              <a:rPr lang="en-GB" dirty="0"/>
              <a:t>intends to explain, to put in obvious place some processes and phenomena within organisation in following a specific goal: analysis of an event, </a:t>
            </a:r>
            <a:r>
              <a:rPr lang="en-GB" dirty="0" smtClean="0"/>
              <a:t>with </a:t>
            </a:r>
            <a:r>
              <a:rPr lang="en-GB" dirty="0"/>
              <a:t>a perspective of improvement of </a:t>
            </a:r>
            <a:r>
              <a:rPr lang="en-GB" dirty="0" smtClean="0"/>
              <a:t>safety</a:t>
            </a:r>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231469065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Assumption 1 (</a:t>
            </a:r>
            <a:r>
              <a:rPr lang="en-GB" dirty="0" err="1" smtClean="0"/>
              <a:t>c'</a:t>
            </a:r>
            <a:r>
              <a:rPr lang="en-GB" cap="none" dirty="0" err="1" smtClean="0"/>
              <a:t>td</a:t>
            </a:r>
            <a:r>
              <a:rPr lang="en-GB" dirty="0" smtClean="0"/>
              <a:t>)</a:t>
            </a:r>
            <a:endParaRPr lang="en-GB" dirty="0"/>
          </a:p>
        </p:txBody>
      </p:sp>
      <p:sp>
        <p:nvSpPr>
          <p:cNvPr id="3" name="Espace réservé du contenu 2"/>
          <p:cNvSpPr>
            <a:spLocks noGrp="1"/>
          </p:cNvSpPr>
          <p:nvPr>
            <p:ph idx="1"/>
          </p:nvPr>
        </p:nvSpPr>
        <p:spPr/>
        <p:txBody>
          <a:bodyPr>
            <a:normAutofit/>
          </a:bodyPr>
          <a:lstStyle/>
          <a:p>
            <a:pPr marL="228600" lvl="1">
              <a:spcBef>
                <a:spcPts val="1000"/>
              </a:spcBef>
            </a:pPr>
            <a:r>
              <a:rPr lang="en-US" sz="2200" dirty="0" smtClean="0"/>
              <a:t>“</a:t>
            </a:r>
            <a:r>
              <a:rPr lang="en-US" sz="2200" i="1" dirty="0"/>
              <a:t>Many accident investigations </a:t>
            </a:r>
            <a:r>
              <a:rPr lang="en-US" sz="2200" b="1" i="1" dirty="0"/>
              <a:t>do not go far enough</a:t>
            </a:r>
            <a:r>
              <a:rPr lang="en-US" sz="2200" i="1" dirty="0"/>
              <a:t>. They identify the technical cause of the accident, and then connect it to a variant of “operator error” </a:t>
            </a:r>
            <a:r>
              <a:rPr lang="en-US" sz="2200" dirty="0" smtClean="0"/>
              <a:t>[…]</a:t>
            </a:r>
            <a:r>
              <a:rPr lang="en-US" sz="2200" b="1" i="1" dirty="0" smtClean="0"/>
              <a:t>. </a:t>
            </a:r>
            <a:r>
              <a:rPr lang="en-US" sz="2200" b="1" i="1" dirty="0">
                <a:effectLst>
                  <a:outerShdw blurRad="38100" dist="38100" dir="2700000" algn="tl">
                    <a:srgbClr val="000000">
                      <a:alpha val="43137"/>
                    </a:srgbClr>
                  </a:outerShdw>
                </a:effectLst>
              </a:rPr>
              <a:t>But this is seldom the </a:t>
            </a:r>
            <a:r>
              <a:rPr lang="en-US" sz="2200" b="1" i="1" dirty="0" smtClean="0">
                <a:effectLst>
                  <a:outerShdw blurRad="38100" dist="38100" dir="2700000" algn="tl">
                    <a:srgbClr val="000000">
                      <a:alpha val="43137"/>
                    </a:srgbClr>
                  </a:outerShdw>
                </a:effectLst>
              </a:rPr>
              <a:t>entire </a:t>
            </a:r>
            <a:r>
              <a:rPr lang="en-US" sz="2200" b="1" i="1" dirty="0">
                <a:effectLst>
                  <a:outerShdw blurRad="38100" dist="38100" dir="2700000" algn="tl">
                    <a:srgbClr val="000000">
                      <a:alpha val="43137"/>
                    </a:srgbClr>
                  </a:outerShdw>
                </a:effectLst>
              </a:rPr>
              <a:t>issue</a:t>
            </a:r>
            <a:r>
              <a:rPr lang="en-US" sz="2200" b="1" i="1" dirty="0"/>
              <a:t>. When the determinations of the causal chain are limited </a:t>
            </a:r>
            <a:r>
              <a:rPr lang="en-US" sz="2200" dirty="0" smtClean="0"/>
              <a:t>[…]</a:t>
            </a:r>
            <a:r>
              <a:rPr lang="en-US" sz="2200" i="1" dirty="0" smtClean="0"/>
              <a:t>, </a:t>
            </a:r>
            <a:r>
              <a:rPr lang="en-US" sz="2200" i="1" dirty="0"/>
              <a:t>typically the</a:t>
            </a:r>
            <a:r>
              <a:rPr lang="en-US" sz="2200" b="1" i="1" dirty="0">
                <a:effectLst>
                  <a:outerShdw blurRad="38100" dist="38100" dir="2700000" algn="tl">
                    <a:srgbClr val="000000">
                      <a:alpha val="43137"/>
                    </a:srgbClr>
                  </a:outerShdw>
                </a:effectLst>
              </a:rPr>
              <a:t> actions taken to prevent a similar event in the future are also </a:t>
            </a:r>
            <a:r>
              <a:rPr lang="en-US" sz="2200" b="1" i="1" dirty="0" smtClean="0">
                <a:effectLst>
                  <a:outerShdw blurRad="38100" dist="38100" dir="2700000" algn="tl">
                    <a:srgbClr val="000000">
                      <a:alpha val="43137"/>
                    </a:srgbClr>
                  </a:outerShdw>
                </a:effectLst>
              </a:rPr>
              <a:t>limited</a:t>
            </a:r>
            <a:r>
              <a:rPr lang="en-US" sz="2200" b="1" i="1" u="sng" dirty="0"/>
              <a:t> </a:t>
            </a:r>
            <a:r>
              <a:rPr lang="en-US" sz="2200" dirty="0" smtClean="0"/>
              <a:t>[…]</a:t>
            </a:r>
            <a:r>
              <a:rPr lang="en-US" sz="2200" i="1" dirty="0" smtClean="0"/>
              <a:t>. </a:t>
            </a:r>
            <a:r>
              <a:rPr lang="en-US" sz="2200" b="1" i="1" dirty="0">
                <a:effectLst>
                  <a:outerShdw blurRad="38100" dist="38100" dir="2700000" algn="tl">
                    <a:srgbClr val="000000">
                      <a:alpha val="43137"/>
                    </a:srgbClr>
                  </a:outerShdw>
                </a:effectLst>
              </a:rPr>
              <a:t>Putting these corrections in place leads to another mistake – the belief that the problem is solved</a:t>
            </a:r>
            <a:r>
              <a:rPr lang="en-US" sz="2200" i="1" dirty="0" smtClean="0"/>
              <a:t>.</a:t>
            </a:r>
            <a:r>
              <a:rPr lang="en-US" sz="2200" dirty="0" smtClean="0"/>
              <a:t>”</a:t>
            </a:r>
          </a:p>
          <a:p>
            <a:pPr marL="685800" lvl="2">
              <a:spcBef>
                <a:spcPts val="1000"/>
              </a:spcBef>
            </a:pPr>
            <a:r>
              <a:rPr lang="en-US" dirty="0"/>
              <a:t>CAIB report </a:t>
            </a:r>
            <a:r>
              <a:rPr lang="en-US" dirty="0" smtClean="0"/>
              <a:t>p. 97, 2003 (emphasis added)</a:t>
            </a:r>
            <a:endParaRPr lang="en-US" dirty="0"/>
          </a:p>
          <a:p>
            <a:endParaRPr lang="en-GB" sz="2200" dirty="0" smtClean="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110443871"/>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Organisational analysis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fontScale="92500" lnSpcReduction="20000"/>
          </a:bodyPr>
          <a:lstStyle/>
          <a:p>
            <a:r>
              <a:rPr lang="fr-FR" dirty="0" smtClean="0">
                <a:cs typeface="Times New Roman" pitchFamily="18" charset="0"/>
              </a:rPr>
              <a:t>OA Dimensions</a:t>
            </a:r>
          </a:p>
          <a:p>
            <a:pPr marL="971550" lvl="1" indent="-514350">
              <a:buSzPct val="100000"/>
              <a:buFont typeface="+mj-lt"/>
              <a:buAutoNum type="arabicPeriod"/>
            </a:pPr>
            <a:r>
              <a:rPr lang="en-GB" b="1" u="sng" dirty="0">
                <a:effectLst>
                  <a:outerShdw blurRad="38100" dist="38100" dir="2700000" algn="tl">
                    <a:srgbClr val="000000">
                      <a:alpha val="43137"/>
                    </a:srgbClr>
                  </a:outerShdw>
                </a:effectLst>
              </a:rPr>
              <a:t>Historical </a:t>
            </a:r>
            <a:r>
              <a:rPr lang="en-GB" b="1" u="sng" dirty="0" smtClean="0">
                <a:effectLst>
                  <a:outerShdw blurRad="38100" dist="38100" dir="2700000" algn="tl">
                    <a:srgbClr val="000000">
                      <a:alpha val="43137"/>
                    </a:srgbClr>
                  </a:outerShdw>
                </a:effectLst>
              </a:rPr>
              <a:t>dimension</a:t>
            </a:r>
            <a:r>
              <a:rPr lang="en-GB" dirty="0" smtClean="0"/>
              <a:t>: going </a:t>
            </a:r>
            <a:r>
              <a:rPr lang="en-GB" dirty="0"/>
              <a:t>back in time (“upstream”) for comprehending and analysing processes and trends that led to the </a:t>
            </a:r>
            <a:r>
              <a:rPr lang="en-GB" dirty="0" smtClean="0"/>
              <a:t>event/situation and, meticulous </a:t>
            </a:r>
            <a:r>
              <a:rPr lang="en-GB" dirty="0"/>
              <a:t>examination of past </a:t>
            </a:r>
            <a:r>
              <a:rPr lang="en-GB" dirty="0" smtClean="0"/>
              <a:t>events</a:t>
            </a:r>
          </a:p>
          <a:p>
            <a:pPr marL="971550" lvl="1" indent="-514350">
              <a:buSzPct val="100000"/>
              <a:buFont typeface="+mj-lt"/>
              <a:buAutoNum type="arabicPeriod"/>
            </a:pPr>
            <a:r>
              <a:rPr lang="en-GB" b="1" u="sng" dirty="0">
                <a:effectLst>
                  <a:outerShdw blurRad="38100" dist="38100" dir="2700000" algn="tl">
                    <a:srgbClr val="000000">
                      <a:alpha val="43137"/>
                    </a:srgbClr>
                  </a:outerShdw>
                </a:effectLst>
              </a:rPr>
              <a:t>Transversal </a:t>
            </a:r>
            <a:r>
              <a:rPr lang="en-GB" b="1" u="sng" dirty="0" smtClean="0">
                <a:effectLst>
                  <a:outerShdw blurRad="38100" dist="38100" dir="2700000" algn="tl">
                    <a:srgbClr val="000000">
                      <a:alpha val="43137"/>
                    </a:srgbClr>
                  </a:outerShdw>
                </a:effectLst>
              </a:rPr>
              <a:t>dimension (organisational network)</a:t>
            </a:r>
            <a:r>
              <a:rPr lang="en-GB" dirty="0" smtClean="0"/>
              <a:t>: </a:t>
            </a:r>
            <a:r>
              <a:rPr lang="en-GB" dirty="0"/>
              <a:t>Connections and interaction between “entities” </a:t>
            </a:r>
            <a:r>
              <a:rPr lang="en-GB" dirty="0" smtClean="0"/>
              <a:t>involved (beyond a single company). </a:t>
            </a:r>
            <a:r>
              <a:rPr lang="en-GB" dirty="0"/>
              <a:t>Organisational network </a:t>
            </a:r>
            <a:r>
              <a:rPr lang="en-GB" b="1" i="1" dirty="0">
                <a:effectLst>
                  <a:outerShdw blurRad="38100" dist="38100" dir="2700000" algn="tl">
                    <a:srgbClr val="000000">
                      <a:alpha val="43137"/>
                    </a:srgbClr>
                  </a:outerShdw>
                </a:effectLst>
              </a:rPr>
              <a:t>is not</a:t>
            </a:r>
            <a:r>
              <a:rPr lang="en-GB" dirty="0">
                <a:effectLst>
                  <a:outerShdw blurRad="38100" dist="38100" dir="2700000" algn="tl">
                    <a:srgbClr val="000000">
                      <a:alpha val="43137"/>
                    </a:srgbClr>
                  </a:outerShdw>
                </a:effectLst>
              </a:rPr>
              <a:t> </a:t>
            </a:r>
            <a:r>
              <a:rPr lang="en-GB" dirty="0"/>
              <a:t>an organisational </a:t>
            </a:r>
            <a:r>
              <a:rPr lang="en-GB" dirty="0" smtClean="0"/>
              <a:t>chart</a:t>
            </a:r>
          </a:p>
          <a:p>
            <a:pPr marL="971550" lvl="1" indent="-514350">
              <a:buSzPct val="100000"/>
              <a:buFont typeface="+mj-lt"/>
              <a:buAutoNum type="arabicPeriod"/>
            </a:pPr>
            <a:r>
              <a:rPr lang="en-GB" sz="2100" b="1" u="sng" dirty="0">
                <a:effectLst>
                  <a:outerShdw blurRad="38100" dist="38100" dir="2700000" algn="tl">
                    <a:srgbClr val="000000">
                      <a:alpha val="43137"/>
                    </a:srgbClr>
                  </a:outerShdw>
                </a:effectLst>
              </a:rPr>
              <a:t>Vertical dimension (part of organisational network)</a:t>
            </a:r>
            <a:r>
              <a:rPr lang="en-GB" sz="2100" dirty="0"/>
              <a:t>: Interactions between "hierarchical levels" (relations between “field operators”, experts and management) – Focus on Mode of co-operation, Mode of communication, Information flows, Different (?) visions of the world</a:t>
            </a:r>
            <a:r>
              <a:rPr lang="en-GB" sz="2100" dirty="0" smtClean="0"/>
              <a:t>…</a:t>
            </a:r>
            <a:endParaRPr lang="en-GB" sz="2100"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4240985934"/>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Organisational analysis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a:xfrm>
            <a:off x="1176924" y="2249487"/>
            <a:ext cx="9905999" cy="3541714"/>
          </a:xfrm>
        </p:spPr>
        <p:txBody>
          <a:bodyPr>
            <a:normAutofit/>
          </a:bodyPr>
          <a:lstStyle/>
          <a:p>
            <a:r>
              <a:rPr lang="fr-FR" dirty="0" err="1" smtClean="0">
                <a:cs typeface="Times New Roman" pitchFamily="18" charset="0"/>
              </a:rPr>
              <a:t>Space</a:t>
            </a:r>
            <a:r>
              <a:rPr lang="fr-FR" dirty="0" smtClean="0">
                <a:cs typeface="Times New Roman" pitchFamily="18" charset="0"/>
              </a:rPr>
              <a:t> of </a:t>
            </a:r>
            <a:r>
              <a:rPr lang="fr-FR" dirty="0" err="1" smtClean="0">
                <a:cs typeface="Times New Roman" pitchFamily="18" charset="0"/>
              </a:rPr>
              <a:t>analysis</a:t>
            </a:r>
            <a:endParaRPr lang="fr-FR" dirty="0" smtClean="0">
              <a:cs typeface="Times New Roman" pitchFamily="18" charset="0"/>
            </a:endParaRP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a:xfrm>
            <a:off x="10311833" y="5883274"/>
            <a:ext cx="771089" cy="365125"/>
          </a:xfrm>
        </p:spPr>
        <p:txBody>
          <a:bodyPr/>
          <a:lstStyle/>
          <a:p>
            <a:fld id="{6D22F896-40B5-4ADD-8801-0D06FADFA095}" type="slidenum">
              <a:rPr lang="en-US" smtClean="0"/>
              <a:t>31</a:t>
            </a:fld>
            <a:endParaRPr lang="en-US" dirty="0"/>
          </a:p>
        </p:txBody>
      </p:sp>
      <p:sp>
        <p:nvSpPr>
          <p:cNvPr id="13" name="Line 9"/>
          <p:cNvSpPr>
            <a:spLocks noChangeShapeType="1"/>
          </p:cNvSpPr>
          <p:nvPr/>
        </p:nvSpPr>
        <p:spPr bwMode="auto">
          <a:xfrm flipH="1">
            <a:off x="4468177" y="4365104"/>
            <a:ext cx="1418705" cy="1655847"/>
          </a:xfrm>
          <a:prstGeom prst="line">
            <a:avLst/>
          </a:prstGeom>
          <a:noFill/>
          <a:ln w="28575">
            <a:solidFill>
              <a:srgbClr val="000000"/>
            </a:solidFill>
            <a:round/>
            <a:headEnd/>
            <a:tailEnd type="triangle" w="med" len="med"/>
          </a:ln>
        </p:spPr>
        <p:txBody>
          <a:bodyPr lIns="82589" tIns="41294" rIns="82589" bIns="41294"/>
          <a:lstStyle/>
          <a:p>
            <a:endParaRPr lang="fr-FR"/>
          </a:p>
        </p:txBody>
      </p:sp>
      <p:sp>
        <p:nvSpPr>
          <p:cNvPr id="19" name="WordArt 6"/>
          <p:cNvSpPr>
            <a:spLocks noChangeArrowheads="1" noChangeShapeType="1" noTextEdit="1"/>
          </p:cNvSpPr>
          <p:nvPr/>
        </p:nvSpPr>
        <p:spPr bwMode="auto">
          <a:xfrm>
            <a:off x="6729053" y="3988370"/>
            <a:ext cx="1967697" cy="749425"/>
          </a:xfrm>
          <a:prstGeom prst="rect">
            <a:avLst/>
          </a:prstGeom>
        </p:spPr>
        <p:txBody>
          <a:bodyPr wrap="none" fromWordArt="1">
            <a:prstTxWarp prst="textPlain">
              <a:avLst>
                <a:gd name="adj" fmla="val 50000"/>
              </a:avLst>
            </a:prstTxWarp>
          </a:bodyPr>
          <a:lstStyle/>
          <a:p>
            <a:pPr algn="ctr" rtl="0"/>
            <a:r>
              <a:rPr lang="fr-FR" sz="3600" kern="10" spc="0" dirty="0" err="1" smtClean="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rPr>
              <a:t>Organisational</a:t>
            </a:r>
            <a:endParaRPr lang="fr-FR" sz="3600" kern="10" spc="0" dirty="0" smtClean="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endParaRPr>
          </a:p>
          <a:p>
            <a:pPr algn="ctr" rtl="0"/>
            <a:r>
              <a:rPr lang="fr-FR" sz="3600" kern="10" spc="0" dirty="0" smtClean="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rPr>
              <a:t>Structure</a:t>
            </a:r>
            <a:endParaRPr lang="fr-FR" sz="3600" kern="10" spc="0" dirty="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endParaRPr>
          </a:p>
        </p:txBody>
      </p:sp>
      <p:grpSp>
        <p:nvGrpSpPr>
          <p:cNvPr id="26" name="Groupe 25"/>
          <p:cNvGrpSpPr/>
          <p:nvPr/>
        </p:nvGrpSpPr>
        <p:grpSpPr>
          <a:xfrm>
            <a:off x="3787313" y="1412776"/>
            <a:ext cx="7934096" cy="5328592"/>
            <a:chOff x="3787313" y="1412776"/>
            <a:chExt cx="7934096" cy="5328592"/>
          </a:xfrm>
        </p:grpSpPr>
        <p:sp>
          <p:nvSpPr>
            <p:cNvPr id="8" name="Line 3"/>
            <p:cNvSpPr>
              <a:spLocks noChangeShapeType="1"/>
            </p:cNvSpPr>
            <p:nvPr/>
          </p:nvSpPr>
          <p:spPr bwMode="auto">
            <a:xfrm>
              <a:off x="5901517" y="4373112"/>
              <a:ext cx="4257501" cy="0"/>
            </a:xfrm>
            <a:prstGeom prst="line">
              <a:avLst/>
            </a:prstGeom>
            <a:noFill/>
            <a:ln w="28575">
              <a:solidFill>
                <a:srgbClr val="000000"/>
              </a:solidFill>
              <a:round/>
              <a:headEnd/>
              <a:tailEnd type="triangle" w="med" len="med"/>
            </a:ln>
          </p:spPr>
          <p:txBody>
            <a:bodyPr lIns="82589" tIns="41294" rIns="82589" bIns="41294"/>
            <a:lstStyle/>
            <a:p>
              <a:endParaRPr lang="fr-FR"/>
            </a:p>
          </p:txBody>
        </p:sp>
        <p:sp>
          <p:nvSpPr>
            <p:cNvPr id="9" name="Text Box 4"/>
            <p:cNvSpPr txBox="1">
              <a:spLocks noChangeArrowheads="1"/>
            </p:cNvSpPr>
            <p:nvPr/>
          </p:nvSpPr>
          <p:spPr bwMode="auto">
            <a:xfrm>
              <a:off x="4718339" y="1412776"/>
              <a:ext cx="2468880" cy="685800"/>
            </a:xfrm>
            <a:prstGeom prst="rect">
              <a:avLst/>
            </a:prstGeom>
            <a:noFill/>
            <a:ln w="9525">
              <a:noFill/>
              <a:miter lim="800000"/>
              <a:headEnd/>
              <a:tailEnd/>
            </a:ln>
          </p:spPr>
          <p:txBody>
            <a:bodyPr lIns="91434" tIns="45717" rIns="91434" bIns="45717"/>
            <a:lstStyle/>
            <a:p>
              <a:pPr algn="ctr" defTabSz="914784"/>
              <a:r>
                <a:rPr lang="en-GB" sz="2000" dirty="0">
                  <a:effectLst>
                    <a:outerShdw blurRad="38100" dist="38100" dir="2700000" algn="tl">
                      <a:srgbClr val="000000">
                        <a:alpha val="43137"/>
                      </a:srgbClr>
                    </a:outerShdw>
                  </a:effectLst>
                  <a:latin typeface="Arial" pitchFamily="34" charset="0"/>
                </a:rPr>
                <a:t>Organisational </a:t>
              </a:r>
              <a:r>
                <a:rPr lang="en-GB" sz="2000" dirty="0" smtClean="0">
                  <a:effectLst>
                    <a:outerShdw blurRad="38100" dist="38100" dir="2700000" algn="tl">
                      <a:srgbClr val="000000">
                        <a:alpha val="43137"/>
                      </a:srgbClr>
                    </a:outerShdw>
                  </a:effectLst>
                  <a:latin typeface="Arial" pitchFamily="34" charset="0"/>
                </a:rPr>
                <a:t>Vertical </a:t>
              </a:r>
              <a:r>
                <a:rPr lang="en-GB" sz="2000" dirty="0">
                  <a:effectLst>
                    <a:outerShdw blurRad="38100" dist="38100" dir="2700000" algn="tl">
                      <a:srgbClr val="000000">
                        <a:alpha val="43137"/>
                      </a:srgbClr>
                    </a:outerShdw>
                  </a:effectLst>
                  <a:latin typeface="Arial" pitchFamily="34" charset="0"/>
                </a:rPr>
                <a:t>dimension</a:t>
              </a:r>
            </a:p>
          </p:txBody>
        </p:sp>
        <p:sp>
          <p:nvSpPr>
            <p:cNvPr id="10" name="Text Box 5"/>
            <p:cNvSpPr txBox="1">
              <a:spLocks noChangeArrowheads="1"/>
            </p:cNvSpPr>
            <p:nvPr/>
          </p:nvSpPr>
          <p:spPr bwMode="auto">
            <a:xfrm>
              <a:off x="6501419" y="2637557"/>
              <a:ext cx="3190702" cy="1052763"/>
            </a:xfrm>
            <a:prstGeom prst="rect">
              <a:avLst/>
            </a:prstGeom>
            <a:noFill/>
            <a:ln w="9525">
              <a:noFill/>
              <a:miter lim="800000"/>
              <a:headEnd/>
              <a:tailEnd/>
            </a:ln>
          </p:spPr>
          <p:txBody>
            <a:bodyPr lIns="91434" tIns="45717" rIns="91434" bIns="45717"/>
            <a:lstStyle/>
            <a:p>
              <a:pPr algn="ctr" defTabSz="914784"/>
              <a:r>
                <a:rPr lang="en-GB" sz="2000" dirty="0">
                  <a:solidFill>
                    <a:schemeClr val="accent1"/>
                  </a:solidFill>
                  <a:latin typeface="Arial" pitchFamily="34" charset="0"/>
                </a:rPr>
                <a:t>ANALYSIS “WITHIN” ORGANISATION THICKNESS</a:t>
              </a:r>
            </a:p>
          </p:txBody>
        </p:sp>
        <p:sp>
          <p:nvSpPr>
            <p:cNvPr id="11" name="Text Box 6"/>
            <p:cNvSpPr txBox="1">
              <a:spLocks noChangeArrowheads="1"/>
            </p:cNvSpPr>
            <p:nvPr/>
          </p:nvSpPr>
          <p:spPr bwMode="auto">
            <a:xfrm>
              <a:off x="3787313" y="5981874"/>
              <a:ext cx="1418705" cy="759494"/>
            </a:xfrm>
            <a:prstGeom prst="rect">
              <a:avLst/>
            </a:prstGeom>
            <a:noFill/>
            <a:ln w="9525">
              <a:noFill/>
              <a:miter lim="800000"/>
              <a:headEnd/>
              <a:tailEnd/>
            </a:ln>
          </p:spPr>
          <p:txBody>
            <a:bodyPr lIns="91434" tIns="45717" rIns="91434" bIns="45717"/>
            <a:lstStyle/>
            <a:p>
              <a:pPr algn="ctr" defTabSz="914784"/>
              <a:r>
                <a:rPr lang="en-GB" sz="2000" dirty="0">
                  <a:effectLst>
                    <a:outerShdw blurRad="38100" dist="38100" dir="2700000" algn="tl">
                      <a:srgbClr val="000000">
                        <a:alpha val="43137"/>
                      </a:srgbClr>
                    </a:outerShdw>
                  </a:effectLst>
                  <a:latin typeface="Arial" pitchFamily="34" charset="0"/>
                </a:rPr>
                <a:t>Historical dimension</a:t>
              </a:r>
            </a:p>
          </p:txBody>
        </p:sp>
        <p:sp>
          <p:nvSpPr>
            <p:cNvPr id="12" name="Line 8"/>
            <p:cNvSpPr>
              <a:spLocks noChangeShapeType="1"/>
            </p:cNvSpPr>
            <p:nvPr/>
          </p:nvSpPr>
          <p:spPr bwMode="auto">
            <a:xfrm flipV="1">
              <a:off x="5893204" y="2040222"/>
              <a:ext cx="0" cy="2332889"/>
            </a:xfrm>
            <a:prstGeom prst="line">
              <a:avLst/>
            </a:prstGeom>
            <a:noFill/>
            <a:ln w="28575">
              <a:solidFill>
                <a:srgbClr val="000000"/>
              </a:solidFill>
              <a:round/>
              <a:headEnd/>
              <a:tailEnd type="triangle" w="med" len="med"/>
            </a:ln>
          </p:spPr>
          <p:txBody>
            <a:bodyPr lIns="82589" tIns="41294" rIns="82589" bIns="41294"/>
            <a:lstStyle/>
            <a:p>
              <a:endParaRPr lang="fr-FR"/>
            </a:p>
          </p:txBody>
        </p:sp>
        <p:sp>
          <p:nvSpPr>
            <p:cNvPr id="14" name="Text Box 10"/>
            <p:cNvSpPr txBox="1">
              <a:spLocks noChangeArrowheads="1"/>
            </p:cNvSpPr>
            <p:nvPr/>
          </p:nvSpPr>
          <p:spPr bwMode="auto">
            <a:xfrm>
              <a:off x="8839210" y="3995622"/>
              <a:ext cx="2882199" cy="685800"/>
            </a:xfrm>
            <a:prstGeom prst="rect">
              <a:avLst/>
            </a:prstGeom>
            <a:noFill/>
            <a:ln w="9525">
              <a:noFill/>
              <a:miter lim="800000"/>
              <a:headEnd/>
              <a:tailEnd/>
            </a:ln>
          </p:spPr>
          <p:txBody>
            <a:bodyPr lIns="91434" tIns="45717" rIns="91434" bIns="45717"/>
            <a:lstStyle/>
            <a:p>
              <a:pPr algn="ctr" defTabSz="914784"/>
              <a:r>
                <a:rPr lang="en-GB" sz="2000" dirty="0">
                  <a:effectLst>
                    <a:outerShdw blurRad="38100" dist="38100" dir="2700000" algn="tl">
                      <a:srgbClr val="000000">
                        <a:alpha val="43137"/>
                      </a:srgbClr>
                    </a:outerShdw>
                  </a:effectLst>
                  <a:latin typeface="Arial" pitchFamily="34" charset="0"/>
                </a:rPr>
                <a:t>Organisational </a:t>
              </a:r>
              <a:r>
                <a:rPr lang="en-GB" sz="2000" dirty="0" smtClean="0">
                  <a:effectLst>
                    <a:outerShdw blurRad="38100" dist="38100" dir="2700000" algn="tl">
                      <a:srgbClr val="000000">
                        <a:alpha val="43137"/>
                      </a:srgbClr>
                    </a:outerShdw>
                  </a:effectLst>
                  <a:latin typeface="Arial" pitchFamily="34" charset="0"/>
                </a:rPr>
                <a:t>Transversal </a:t>
              </a:r>
              <a:r>
                <a:rPr lang="en-GB" sz="2000" dirty="0">
                  <a:effectLst>
                    <a:outerShdw blurRad="38100" dist="38100" dir="2700000" algn="tl">
                      <a:srgbClr val="000000">
                        <a:alpha val="43137"/>
                      </a:srgbClr>
                    </a:outerShdw>
                  </a:effectLst>
                  <a:latin typeface="Arial" pitchFamily="34" charset="0"/>
                </a:rPr>
                <a:t>dimension</a:t>
              </a:r>
            </a:p>
          </p:txBody>
        </p:sp>
        <p:sp>
          <p:nvSpPr>
            <p:cNvPr id="15" name="Text Box 11"/>
            <p:cNvSpPr txBox="1">
              <a:spLocks noChangeArrowheads="1"/>
            </p:cNvSpPr>
            <p:nvPr/>
          </p:nvSpPr>
          <p:spPr bwMode="auto">
            <a:xfrm>
              <a:off x="5437128" y="4918669"/>
              <a:ext cx="4419600" cy="814587"/>
            </a:xfrm>
            <a:prstGeom prst="rect">
              <a:avLst/>
            </a:prstGeom>
            <a:noFill/>
            <a:ln w="9525">
              <a:noFill/>
              <a:miter lim="800000"/>
              <a:headEnd/>
              <a:tailEnd/>
            </a:ln>
          </p:spPr>
          <p:txBody>
            <a:bodyPr lIns="91434" tIns="45717" rIns="91434" bIns="45717"/>
            <a:lstStyle/>
            <a:p>
              <a:pPr algn="ctr" defTabSz="914784"/>
              <a:r>
                <a:rPr lang="en-GB" sz="2000" i="1" dirty="0">
                  <a:solidFill>
                    <a:schemeClr val="accent1"/>
                  </a:solidFill>
                  <a:latin typeface="Arial" pitchFamily="34" charset="0"/>
                </a:rPr>
                <a:t>INCUBATION </a:t>
              </a:r>
              <a:r>
                <a:rPr lang="en-GB" sz="2000" i="1" dirty="0" smtClean="0">
                  <a:solidFill>
                    <a:schemeClr val="accent1"/>
                  </a:solidFill>
                  <a:latin typeface="Arial" pitchFamily="34" charset="0"/>
                </a:rPr>
                <a:t>PERIOD</a:t>
              </a:r>
              <a:endParaRPr lang="en-GB" sz="2000" i="1" dirty="0">
                <a:solidFill>
                  <a:schemeClr val="accent1"/>
                </a:solidFill>
                <a:latin typeface="Arial" pitchFamily="34" charset="0"/>
              </a:endParaRPr>
            </a:p>
          </p:txBody>
        </p:sp>
        <p:sp>
          <p:nvSpPr>
            <p:cNvPr id="16" name="WordArt 3"/>
            <p:cNvSpPr>
              <a:spLocks noChangeArrowheads="1" noChangeShapeType="1" noTextEdit="1"/>
            </p:cNvSpPr>
            <p:nvPr/>
          </p:nvSpPr>
          <p:spPr bwMode="auto">
            <a:xfrm>
              <a:off x="3858533" y="2132856"/>
              <a:ext cx="2008188" cy="358775"/>
            </a:xfrm>
            <a:prstGeom prst="rect">
              <a:avLst/>
            </a:prstGeom>
          </p:spPr>
          <p:txBody>
            <a:bodyPr wrap="none" fromWordArt="1">
              <a:prstTxWarp prst="textPlain">
                <a:avLst>
                  <a:gd name="adj" fmla="val 50000"/>
                </a:avLst>
              </a:prstTxWarp>
            </a:bodyPr>
            <a:lstStyle/>
            <a:p>
              <a:pPr algn="ctr" rtl="0"/>
              <a:r>
                <a:rPr lang="fr-FR" sz="3600" kern="10" spc="0" dirty="0" smtClean="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rPr>
                <a:t>Top Management</a:t>
              </a:r>
              <a:endParaRPr lang="fr-FR" sz="3600" kern="10" spc="0" dirty="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endParaRPr>
            </a:p>
          </p:txBody>
        </p:sp>
        <p:sp>
          <p:nvSpPr>
            <p:cNvPr id="17" name="WordArt 4"/>
            <p:cNvSpPr>
              <a:spLocks noChangeArrowheads="1" noChangeShapeType="1" noTextEdit="1"/>
            </p:cNvSpPr>
            <p:nvPr/>
          </p:nvSpPr>
          <p:spPr bwMode="auto">
            <a:xfrm>
              <a:off x="3881682" y="4078072"/>
              <a:ext cx="2008188" cy="358775"/>
            </a:xfrm>
            <a:prstGeom prst="rect">
              <a:avLst/>
            </a:prstGeom>
          </p:spPr>
          <p:txBody>
            <a:bodyPr wrap="none" fromWordArt="1">
              <a:prstTxWarp prst="textPlain">
                <a:avLst>
                  <a:gd name="adj" fmla="val 50000"/>
                </a:avLst>
              </a:prstTxWarp>
            </a:bodyPr>
            <a:lstStyle/>
            <a:p>
              <a:pPr algn="ctr" rtl="0"/>
              <a:r>
                <a:rPr lang="en-US" sz="3600" kern="10" spc="0" dirty="0" smtClean="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rPr>
                <a:t>Field Operators</a:t>
              </a:r>
              <a:endParaRPr lang="en-US" sz="3600" kern="10" spc="0" dirty="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endParaRPr>
            </a:p>
          </p:txBody>
        </p:sp>
        <p:sp>
          <p:nvSpPr>
            <p:cNvPr id="18" name="WordArt 5"/>
            <p:cNvSpPr>
              <a:spLocks noChangeArrowheads="1" noChangeShapeType="1" noTextEdit="1"/>
            </p:cNvSpPr>
            <p:nvPr/>
          </p:nvSpPr>
          <p:spPr bwMode="auto">
            <a:xfrm>
              <a:off x="3988744" y="2996952"/>
              <a:ext cx="1250066" cy="358775"/>
            </a:xfrm>
            <a:prstGeom prst="rect">
              <a:avLst/>
            </a:prstGeom>
          </p:spPr>
          <p:txBody>
            <a:bodyPr wrap="none" fromWordArt="1">
              <a:prstTxWarp prst="textPlain">
                <a:avLst>
                  <a:gd name="adj" fmla="val 50000"/>
                </a:avLst>
              </a:prstTxWarp>
            </a:bodyPr>
            <a:lstStyle/>
            <a:p>
              <a:pPr algn="ctr" rtl="0"/>
              <a:r>
                <a:rPr lang="fr-FR" sz="3600" kern="10" spc="0" dirty="0" smtClean="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rPr>
                <a:t>Experts</a:t>
              </a:r>
              <a:endParaRPr lang="fr-FR" sz="3600" kern="10" spc="0" dirty="0">
                <a:ln w="9525">
                  <a:solidFill>
                    <a:srgbClr val="943634"/>
                  </a:solidFill>
                  <a:round/>
                  <a:headEnd/>
                  <a:tailEnd/>
                </a:ln>
                <a:solidFill>
                  <a:srgbClr val="943634"/>
                </a:solidFill>
                <a:effectLst>
                  <a:outerShdw dist="45791" dir="2021404" algn="ctr" rotWithShape="0">
                    <a:srgbClr val="B2B2B2">
                      <a:alpha val="80000"/>
                    </a:srgbClr>
                  </a:outerShdw>
                </a:effectLst>
                <a:latin typeface="Times New Roman"/>
                <a:cs typeface="Times New Roman"/>
              </a:endParaRPr>
            </a:p>
          </p:txBody>
        </p:sp>
        <p:sp>
          <p:nvSpPr>
            <p:cNvPr id="20" name="WordArt 8"/>
            <p:cNvSpPr>
              <a:spLocks noChangeArrowheads="1" noChangeShapeType="1" noTextEdit="1"/>
            </p:cNvSpPr>
            <p:nvPr/>
          </p:nvSpPr>
          <p:spPr bwMode="auto">
            <a:xfrm>
              <a:off x="4680337" y="4355861"/>
              <a:ext cx="717630" cy="1377387"/>
            </a:xfrm>
            <a:prstGeom prst="rect">
              <a:avLst/>
            </a:prstGeom>
          </p:spPr>
          <p:txBody>
            <a:bodyPr wrap="none" fromWordArt="1">
              <a:prstTxWarp prst="textSlantUp">
                <a:avLst>
                  <a:gd name="adj" fmla="val 55556"/>
                </a:avLst>
              </a:prstTxWarp>
            </a:bodyPr>
            <a:lstStyle/>
            <a:p>
              <a:pPr algn="ctr" rtl="0"/>
              <a:r>
                <a:rPr lang="fr-FR" sz="3600" kern="10" spc="0" smtClean="0">
                  <a:ln w="9525">
                    <a:solidFill>
                      <a:srgbClr val="943634"/>
                    </a:solidFill>
                    <a:round/>
                    <a:headEnd/>
                    <a:tailEnd/>
                  </a:ln>
                  <a:solidFill>
                    <a:srgbClr val="943634"/>
                  </a:solidFill>
                  <a:effectLst>
                    <a:outerShdw sy="50000" kx="2453608" rotWithShape="0">
                      <a:srgbClr val="868686">
                        <a:alpha val="50000"/>
                      </a:srgbClr>
                    </a:outerShdw>
                  </a:effectLst>
                  <a:latin typeface="Arial Black"/>
                </a:rPr>
                <a:t>Time</a:t>
              </a:r>
              <a:endParaRPr lang="fr-FR" sz="3600" kern="10" spc="0">
                <a:ln w="9525">
                  <a:solidFill>
                    <a:srgbClr val="943634"/>
                  </a:solidFill>
                  <a:round/>
                  <a:headEnd/>
                  <a:tailEnd/>
                </a:ln>
                <a:solidFill>
                  <a:srgbClr val="943634"/>
                </a:solidFill>
                <a:effectLst>
                  <a:outerShdw sy="50000" kx="2453608" rotWithShape="0">
                    <a:srgbClr val="868686">
                      <a:alpha val="50000"/>
                    </a:srgbClr>
                  </a:outerShdw>
                </a:effectLst>
                <a:latin typeface="Arial Black"/>
              </a:endParaRPr>
            </a:p>
          </p:txBody>
        </p:sp>
        <p:sp>
          <p:nvSpPr>
            <p:cNvPr id="21" name="Line 14"/>
            <p:cNvSpPr>
              <a:spLocks noChangeShapeType="1"/>
            </p:cNvSpPr>
            <p:nvPr/>
          </p:nvSpPr>
          <p:spPr bwMode="auto">
            <a:xfrm>
              <a:off x="5094794" y="2491631"/>
              <a:ext cx="0" cy="1657449"/>
            </a:xfrm>
            <a:prstGeom prst="line">
              <a:avLst/>
            </a:prstGeom>
            <a:noFill/>
            <a:ln w="38100">
              <a:solidFill>
                <a:srgbClr val="943634"/>
              </a:solidFill>
              <a:round/>
              <a:headEnd type="triangle" w="med" len="med"/>
              <a:tailEnd type="triangle" w="med" len="med"/>
            </a:ln>
            <a:effectLst/>
          </p:spPr>
          <p:txBody>
            <a:bodyPr lIns="82589" tIns="41294" rIns="82589" bIns="41294"/>
            <a:lstStyle/>
            <a:p>
              <a:endParaRPr lang="fr-FR"/>
            </a:p>
          </p:txBody>
        </p:sp>
        <p:sp>
          <p:nvSpPr>
            <p:cNvPr id="22" name="Forme libre 21"/>
            <p:cNvSpPr/>
            <p:nvPr/>
          </p:nvSpPr>
          <p:spPr>
            <a:xfrm>
              <a:off x="5870693" y="2363842"/>
              <a:ext cx="2831533" cy="1999928"/>
            </a:xfrm>
            <a:custGeom>
              <a:avLst/>
              <a:gdLst>
                <a:gd name="connsiteX0" fmla="*/ 0 w 2831533"/>
                <a:gd name="connsiteY0" fmla="*/ 1999928 h 1999928"/>
                <a:gd name="connsiteX1" fmla="*/ 814812 w 2831533"/>
                <a:gd name="connsiteY1" fmla="*/ 1320918 h 1999928"/>
                <a:gd name="connsiteX2" fmla="*/ 1367074 w 2831533"/>
                <a:gd name="connsiteY2" fmla="*/ 1094582 h 1999928"/>
                <a:gd name="connsiteX3" fmla="*/ 2580238 w 2831533"/>
                <a:gd name="connsiteY3" fmla="*/ 288823 h 1999928"/>
                <a:gd name="connsiteX4" fmla="*/ 2806575 w 2831533"/>
                <a:gd name="connsiteY4" fmla="*/ 35326 h 1999928"/>
                <a:gd name="connsiteX5" fmla="*/ 2815628 w 2831533"/>
                <a:gd name="connsiteY5" fmla="*/ 8166 h 199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1533" h="1999928">
                  <a:moveTo>
                    <a:pt x="0" y="1999928"/>
                  </a:moveTo>
                  <a:cubicBezTo>
                    <a:pt x="293483" y="1735868"/>
                    <a:pt x="586966" y="1471809"/>
                    <a:pt x="814812" y="1320918"/>
                  </a:cubicBezTo>
                  <a:cubicBezTo>
                    <a:pt x="1042658" y="1170027"/>
                    <a:pt x="1072836" y="1266598"/>
                    <a:pt x="1367074" y="1094582"/>
                  </a:cubicBezTo>
                  <a:cubicBezTo>
                    <a:pt x="1661312" y="922566"/>
                    <a:pt x="2340321" y="465366"/>
                    <a:pt x="2580238" y="288823"/>
                  </a:cubicBezTo>
                  <a:cubicBezTo>
                    <a:pt x="2820155" y="112280"/>
                    <a:pt x="2767343" y="82102"/>
                    <a:pt x="2806575" y="35326"/>
                  </a:cubicBezTo>
                  <a:cubicBezTo>
                    <a:pt x="2845807" y="-11450"/>
                    <a:pt x="2830717" y="-1642"/>
                    <a:pt x="2815628" y="8166"/>
                  </a:cubicBezTo>
                </a:path>
              </a:pathLst>
            </a:custGeom>
            <a:noFill/>
            <a:ln w="571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3" name="Connecteur droit 22"/>
            <p:cNvCxnSpPr/>
            <p:nvPr/>
          </p:nvCxnSpPr>
          <p:spPr>
            <a:xfrm>
              <a:off x="5166802" y="5229200"/>
              <a:ext cx="3529948"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grpSp>
      <p:cxnSp>
        <p:nvCxnSpPr>
          <p:cNvPr id="24" name="Connecteur droit 23"/>
          <p:cNvCxnSpPr/>
          <p:nvPr/>
        </p:nvCxnSpPr>
        <p:spPr>
          <a:xfrm flipH="1">
            <a:off x="8696750" y="4363770"/>
            <a:ext cx="718524" cy="86543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p:cNvCxnSpPr>
            <a:stCxn id="22" idx="5"/>
          </p:cNvCxnSpPr>
          <p:nvPr/>
        </p:nvCxnSpPr>
        <p:spPr>
          <a:xfrm>
            <a:off x="8686321" y="2372008"/>
            <a:ext cx="10429" cy="285719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878635"/>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1" y="2689715"/>
            <a:ext cx="9905998" cy="1478570"/>
          </a:xfrm>
        </p:spPr>
        <p:txBody>
          <a:bodyPr>
            <a:normAutofit/>
          </a:bodyPr>
          <a:lstStyle/>
          <a:p>
            <a:pPr algn="ctr"/>
            <a:r>
              <a:rPr lang="fr-FR" sz="4400" b="1" cap="none"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THANK YOU FOR YOUR ATTENTION</a:t>
            </a:r>
            <a:endParaRPr lang="fr-FR" sz="4400" b="1" cap="none"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9932190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Assumption 2</a:t>
            </a:r>
            <a:endParaRPr lang="en-GB" dirty="0"/>
          </a:p>
        </p:txBody>
      </p:sp>
      <p:sp>
        <p:nvSpPr>
          <p:cNvPr id="3" name="Espace réservé du contenu 2"/>
          <p:cNvSpPr>
            <a:spLocks noGrp="1"/>
          </p:cNvSpPr>
          <p:nvPr>
            <p:ph idx="1"/>
          </p:nvPr>
        </p:nvSpPr>
        <p:spPr/>
        <p:txBody>
          <a:bodyPr>
            <a:normAutofit/>
          </a:bodyPr>
          <a:lstStyle/>
          <a:p>
            <a:r>
              <a:rPr lang="en-GB" sz="2200" dirty="0" smtClean="0"/>
              <a:t>Investigation method used will depend on vision about event occurrence</a:t>
            </a:r>
          </a:p>
          <a:p>
            <a:pPr lvl="1"/>
            <a:r>
              <a:rPr lang="en-US" sz="1800" b="1" dirty="0" smtClean="0"/>
              <a:t>An </a:t>
            </a:r>
            <a:r>
              <a:rPr lang="en-US" sz="1800" b="1" dirty="0"/>
              <a:t>exceptional set of unfortunate circumstances in an isolate</a:t>
            </a:r>
            <a:r>
              <a:rPr lang="en-US" sz="1800" dirty="0"/>
              <a:t>d </a:t>
            </a:r>
            <a:r>
              <a:rPr lang="en-US" sz="1800" dirty="0" smtClean="0"/>
              <a:t>case</a:t>
            </a:r>
          </a:p>
          <a:p>
            <a:pPr lvl="1"/>
            <a:r>
              <a:rPr lang="en-US" sz="1800" dirty="0" smtClean="0"/>
              <a:t>"Act of God"</a:t>
            </a:r>
          </a:p>
          <a:p>
            <a:pPr lvl="1"/>
            <a:r>
              <a:rPr lang="en-GB" sz="1800" dirty="0" smtClean="0"/>
              <a:t>(Unforeseeable) residual risk</a:t>
            </a:r>
          </a:p>
          <a:p>
            <a:pPr lvl="1"/>
            <a:r>
              <a:rPr lang="en-GB" sz="1800" dirty="0" smtClean="0"/>
              <a:t>"Normal accident" (in the sense of Charles </a:t>
            </a:r>
            <a:r>
              <a:rPr lang="en-GB" sz="1800" dirty="0" err="1" smtClean="0"/>
              <a:t>Perrow</a:t>
            </a:r>
            <a:r>
              <a:rPr lang="en-GB" sz="1800" dirty="0" smtClean="0"/>
              <a:t>)</a:t>
            </a:r>
          </a:p>
          <a:p>
            <a:pPr lvl="1"/>
            <a:r>
              <a:rPr lang="en-GB" sz="1800" dirty="0" smtClean="0"/>
              <a:t>Consequence of failures (to investigate, analyse and remedy)</a:t>
            </a: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101438285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Assumption 2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a:bodyPr>
          <a:lstStyle/>
          <a:p>
            <a:pPr lvl="1"/>
            <a:endParaRPr lang="en-GB" sz="1800" dirty="0" smtClean="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5</a:t>
            </a:fld>
            <a:endParaRPr lang="en-US" dirty="0"/>
          </a:p>
        </p:txBody>
      </p:sp>
      <p:grpSp>
        <p:nvGrpSpPr>
          <p:cNvPr id="7" name="Groupe 6"/>
          <p:cNvGrpSpPr/>
          <p:nvPr/>
        </p:nvGrpSpPr>
        <p:grpSpPr>
          <a:xfrm>
            <a:off x="1661082" y="895340"/>
            <a:ext cx="8869837" cy="5067320"/>
            <a:chOff x="-76200" y="1219200"/>
            <a:chExt cx="9148491" cy="5334000"/>
          </a:xfrm>
        </p:grpSpPr>
        <p:sp>
          <p:nvSpPr>
            <p:cNvPr id="8" name="Line 5"/>
            <p:cNvSpPr>
              <a:spLocks noChangeShapeType="1"/>
            </p:cNvSpPr>
            <p:nvPr/>
          </p:nvSpPr>
          <p:spPr bwMode="auto">
            <a:xfrm>
              <a:off x="425450" y="3962400"/>
              <a:ext cx="7848600" cy="0"/>
            </a:xfrm>
            <a:prstGeom prst="line">
              <a:avLst/>
            </a:prstGeom>
            <a:noFill/>
            <a:ln w="88900">
              <a:solidFill>
                <a:schemeClr val="tx1"/>
              </a:solidFill>
              <a:round/>
              <a:headEnd/>
              <a:tailEnd type="triangle" w="med" len="med"/>
            </a:ln>
            <a:effectLst/>
          </p:spPr>
          <p:txBody>
            <a:bodyPr/>
            <a:lstStyle/>
            <a:p>
              <a:endParaRPr lang="en-GB"/>
            </a:p>
          </p:txBody>
        </p:sp>
        <p:grpSp>
          <p:nvGrpSpPr>
            <p:cNvPr id="9" name="Group 15"/>
            <p:cNvGrpSpPr>
              <a:grpSpLocks/>
            </p:cNvGrpSpPr>
            <p:nvPr/>
          </p:nvGrpSpPr>
          <p:grpSpPr bwMode="auto">
            <a:xfrm>
              <a:off x="-76200" y="1905000"/>
              <a:ext cx="5378450" cy="4038600"/>
              <a:chOff x="20" y="1872"/>
              <a:chExt cx="2956" cy="2112"/>
            </a:xfrm>
          </p:grpSpPr>
          <p:grpSp>
            <p:nvGrpSpPr>
              <p:cNvPr id="48" name="Group 9"/>
              <p:cNvGrpSpPr>
                <a:grpSpLocks/>
              </p:cNvGrpSpPr>
              <p:nvPr/>
            </p:nvGrpSpPr>
            <p:grpSpPr bwMode="auto">
              <a:xfrm>
                <a:off x="456" y="2976"/>
                <a:ext cx="2520" cy="1008"/>
                <a:chOff x="456" y="2976"/>
                <a:chExt cx="2520" cy="1008"/>
              </a:xfrm>
            </p:grpSpPr>
            <p:sp>
              <p:nvSpPr>
                <p:cNvPr id="54" name="Arc 6"/>
                <p:cNvSpPr>
                  <a:spLocks/>
                </p:cNvSpPr>
                <p:nvPr/>
              </p:nvSpPr>
              <p:spPr bwMode="auto">
                <a:xfrm flipV="1">
                  <a:off x="1968" y="3072"/>
                  <a:ext cx="1008"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sp>
              <p:nvSpPr>
                <p:cNvPr id="55" name="Arc 7"/>
                <p:cNvSpPr>
                  <a:spLocks/>
                </p:cNvSpPr>
                <p:nvPr/>
              </p:nvSpPr>
              <p:spPr bwMode="auto">
                <a:xfrm rot="1458389" flipV="1">
                  <a:off x="1296" y="3360"/>
                  <a:ext cx="1008"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sp>
              <p:nvSpPr>
                <p:cNvPr id="56" name="Arc 8"/>
                <p:cNvSpPr>
                  <a:spLocks/>
                </p:cNvSpPr>
                <p:nvPr/>
              </p:nvSpPr>
              <p:spPr bwMode="auto">
                <a:xfrm rot="3473895" flipV="1">
                  <a:off x="240" y="3192"/>
                  <a:ext cx="1008"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grpSp>
          <p:grpSp>
            <p:nvGrpSpPr>
              <p:cNvPr id="49" name="Group 10"/>
              <p:cNvGrpSpPr>
                <a:grpSpLocks/>
              </p:cNvGrpSpPr>
              <p:nvPr/>
            </p:nvGrpSpPr>
            <p:grpSpPr bwMode="auto">
              <a:xfrm flipV="1">
                <a:off x="456" y="1872"/>
                <a:ext cx="2520" cy="1008"/>
                <a:chOff x="456" y="2976"/>
                <a:chExt cx="2520" cy="1008"/>
              </a:xfrm>
            </p:grpSpPr>
            <p:sp>
              <p:nvSpPr>
                <p:cNvPr id="51" name="Arc 11"/>
                <p:cNvSpPr>
                  <a:spLocks/>
                </p:cNvSpPr>
                <p:nvPr/>
              </p:nvSpPr>
              <p:spPr bwMode="auto">
                <a:xfrm flipV="1">
                  <a:off x="1968" y="3072"/>
                  <a:ext cx="1008"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sp>
              <p:nvSpPr>
                <p:cNvPr id="52" name="Arc 12"/>
                <p:cNvSpPr>
                  <a:spLocks/>
                </p:cNvSpPr>
                <p:nvPr/>
              </p:nvSpPr>
              <p:spPr bwMode="auto">
                <a:xfrm rot="1458389" flipV="1">
                  <a:off x="1296" y="3360"/>
                  <a:ext cx="1008"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sp>
              <p:nvSpPr>
                <p:cNvPr id="53" name="Arc 13"/>
                <p:cNvSpPr>
                  <a:spLocks/>
                </p:cNvSpPr>
                <p:nvPr/>
              </p:nvSpPr>
              <p:spPr bwMode="auto">
                <a:xfrm rot="3473895" flipV="1">
                  <a:off x="240" y="3192"/>
                  <a:ext cx="1008"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grpSp>
          <p:sp>
            <p:nvSpPr>
              <p:cNvPr id="50" name="Arc 14"/>
              <p:cNvSpPr>
                <a:spLocks/>
              </p:cNvSpPr>
              <p:nvPr/>
            </p:nvSpPr>
            <p:spPr bwMode="auto">
              <a:xfrm rot="19395194" flipH="1">
                <a:off x="20" y="2633"/>
                <a:ext cx="432" cy="6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accent4"/>
                </a:solidFill>
                <a:round/>
                <a:headEnd/>
                <a:tailEnd/>
              </a:ln>
              <a:effectLst/>
            </p:spPr>
            <p:txBody>
              <a:bodyPr wrap="none" anchor="ctr"/>
              <a:lstStyle/>
              <a:p>
                <a:endParaRPr lang="en-GB"/>
              </a:p>
            </p:txBody>
          </p:sp>
        </p:grpSp>
        <p:sp>
          <p:nvSpPr>
            <p:cNvPr id="10" name="Text Box 17"/>
            <p:cNvSpPr txBox="1">
              <a:spLocks noChangeArrowheads="1"/>
            </p:cNvSpPr>
            <p:nvPr/>
          </p:nvSpPr>
          <p:spPr bwMode="auto">
            <a:xfrm>
              <a:off x="3397250" y="5105400"/>
              <a:ext cx="3841750" cy="622030"/>
            </a:xfrm>
            <a:prstGeom prst="rect">
              <a:avLst/>
            </a:prstGeom>
            <a:noFill/>
            <a:ln w="9525">
              <a:noFill/>
              <a:miter lim="800000"/>
              <a:headEnd/>
              <a:tailEnd/>
            </a:ln>
            <a:effectLst/>
          </p:spPr>
          <p:txBody>
            <a:bodyPr>
              <a:spAutoFit/>
            </a:bodyPr>
            <a:lstStyle/>
            <a:p>
              <a:pPr algn="ctr">
                <a:spcBef>
                  <a:spcPct val="50000"/>
                </a:spcBef>
              </a:pPr>
              <a:r>
                <a:rPr lang="en-GB" sz="1800" dirty="0">
                  <a:solidFill>
                    <a:schemeClr val="accent3">
                      <a:lumMod val="50000"/>
                    </a:schemeClr>
                  </a:solidFill>
                  <a:effectLst>
                    <a:outerShdw blurRad="38100" dist="38100" dir="2700000" algn="tl">
                      <a:srgbClr val="000000">
                        <a:alpha val="43137"/>
                      </a:srgbClr>
                    </a:outerShdw>
                  </a:effectLst>
                  <a:latin typeface="Arial" pitchFamily="34" charset="0"/>
                </a:rPr>
                <a:t>EVENT</a:t>
              </a:r>
            </a:p>
            <a:p>
              <a:pPr algn="ctr">
                <a:lnSpc>
                  <a:spcPct val="30000"/>
                </a:lnSpc>
                <a:spcBef>
                  <a:spcPct val="50000"/>
                </a:spcBef>
              </a:pPr>
              <a:r>
                <a:rPr lang="en-GB" sz="1800" dirty="0">
                  <a:solidFill>
                    <a:schemeClr val="accent3">
                      <a:lumMod val="50000"/>
                    </a:schemeClr>
                  </a:solidFill>
                  <a:latin typeface="Arial" pitchFamily="34" charset="0"/>
                </a:rPr>
                <a:t>(“</a:t>
              </a:r>
              <a:r>
                <a:rPr lang="en-GB" sz="1800" i="1" dirty="0">
                  <a:solidFill>
                    <a:schemeClr val="accent3">
                      <a:lumMod val="50000"/>
                    </a:schemeClr>
                  </a:solidFill>
                  <a:latin typeface="Arial" pitchFamily="34" charset="0"/>
                </a:rPr>
                <a:t>organisational accident</a:t>
              </a:r>
              <a:r>
                <a:rPr lang="en-GB" sz="1800" dirty="0">
                  <a:solidFill>
                    <a:schemeClr val="accent3">
                      <a:lumMod val="50000"/>
                    </a:schemeClr>
                  </a:solidFill>
                  <a:latin typeface="Arial" pitchFamily="34" charset="0"/>
                </a:rPr>
                <a:t>”)</a:t>
              </a:r>
            </a:p>
          </p:txBody>
        </p:sp>
        <p:sp>
          <p:nvSpPr>
            <p:cNvPr id="11" name="Oval 18"/>
            <p:cNvSpPr>
              <a:spLocks noChangeArrowheads="1"/>
            </p:cNvSpPr>
            <p:nvPr/>
          </p:nvSpPr>
          <p:spPr bwMode="auto">
            <a:xfrm>
              <a:off x="4921250" y="3581400"/>
              <a:ext cx="762000" cy="838200"/>
            </a:xfrm>
            <a:prstGeom prst="ellipse">
              <a:avLst/>
            </a:prstGeom>
            <a:noFill/>
            <a:ln w="25400" cap="rnd">
              <a:solidFill>
                <a:schemeClr val="accent6">
                  <a:lumMod val="75000"/>
                </a:schemeClr>
              </a:solidFill>
              <a:prstDash val="sysDot"/>
              <a:round/>
              <a:headEnd/>
              <a:tailEnd/>
            </a:ln>
            <a:effectLst/>
          </p:spPr>
          <p:txBody>
            <a:bodyPr wrap="none" anchor="ctr"/>
            <a:lstStyle/>
            <a:p>
              <a:endParaRPr lang="en-GB"/>
            </a:p>
          </p:txBody>
        </p:sp>
        <p:sp>
          <p:nvSpPr>
            <p:cNvPr id="12" name="Line 19"/>
            <p:cNvSpPr>
              <a:spLocks noChangeShapeType="1"/>
            </p:cNvSpPr>
            <p:nvPr/>
          </p:nvSpPr>
          <p:spPr bwMode="auto">
            <a:xfrm flipV="1">
              <a:off x="5454650" y="2819400"/>
              <a:ext cx="336550" cy="838200"/>
            </a:xfrm>
            <a:prstGeom prst="line">
              <a:avLst/>
            </a:prstGeom>
            <a:noFill/>
            <a:ln w="38100" cap="rnd">
              <a:solidFill>
                <a:schemeClr val="tx1"/>
              </a:solidFill>
              <a:prstDash val="lgDash"/>
              <a:round/>
              <a:headEnd/>
              <a:tailEnd type="triangle" w="med" len="med"/>
            </a:ln>
            <a:effectLst/>
          </p:spPr>
          <p:txBody>
            <a:bodyPr/>
            <a:lstStyle/>
            <a:p>
              <a:endParaRPr lang="en-GB"/>
            </a:p>
          </p:txBody>
        </p:sp>
        <p:grpSp>
          <p:nvGrpSpPr>
            <p:cNvPr id="13" name="Group 31"/>
            <p:cNvGrpSpPr>
              <a:grpSpLocks/>
            </p:cNvGrpSpPr>
            <p:nvPr/>
          </p:nvGrpSpPr>
          <p:grpSpPr bwMode="auto">
            <a:xfrm>
              <a:off x="4876800" y="1524000"/>
              <a:ext cx="4089862" cy="914400"/>
              <a:chOff x="2928" y="816"/>
              <a:chExt cx="2624" cy="960"/>
            </a:xfrm>
          </p:grpSpPr>
          <p:sp>
            <p:nvSpPr>
              <p:cNvPr id="38" name="Line 20"/>
              <p:cNvSpPr>
                <a:spLocks noChangeShapeType="1"/>
              </p:cNvSpPr>
              <p:nvPr/>
            </p:nvSpPr>
            <p:spPr bwMode="auto">
              <a:xfrm>
                <a:off x="2928" y="1296"/>
                <a:ext cx="1344" cy="0"/>
              </a:xfrm>
              <a:prstGeom prst="line">
                <a:avLst/>
              </a:prstGeom>
              <a:noFill/>
              <a:ln w="88900">
                <a:solidFill>
                  <a:schemeClr val="tx1"/>
                </a:solidFill>
                <a:round/>
                <a:headEnd/>
                <a:tailEnd/>
              </a:ln>
              <a:effectLst/>
            </p:spPr>
            <p:txBody>
              <a:bodyPr/>
              <a:lstStyle/>
              <a:p>
                <a:endParaRPr lang="en-GB"/>
              </a:p>
            </p:txBody>
          </p:sp>
          <p:sp>
            <p:nvSpPr>
              <p:cNvPr id="39" name="Line 21"/>
              <p:cNvSpPr>
                <a:spLocks noChangeShapeType="1"/>
              </p:cNvSpPr>
              <p:nvPr/>
            </p:nvSpPr>
            <p:spPr bwMode="auto">
              <a:xfrm>
                <a:off x="3456" y="864"/>
                <a:ext cx="0" cy="432"/>
              </a:xfrm>
              <a:prstGeom prst="line">
                <a:avLst/>
              </a:prstGeom>
              <a:noFill/>
              <a:ln w="38100">
                <a:solidFill>
                  <a:srgbClr val="7030A0"/>
                </a:solidFill>
                <a:round/>
                <a:headEnd/>
                <a:tailEnd type="triangle" w="med" len="med"/>
              </a:ln>
              <a:effectLst/>
            </p:spPr>
            <p:txBody>
              <a:bodyPr/>
              <a:lstStyle/>
              <a:p>
                <a:endParaRPr lang="en-GB"/>
              </a:p>
            </p:txBody>
          </p:sp>
          <p:sp>
            <p:nvSpPr>
              <p:cNvPr id="40" name="Line 22"/>
              <p:cNvSpPr>
                <a:spLocks noChangeShapeType="1"/>
              </p:cNvSpPr>
              <p:nvPr/>
            </p:nvSpPr>
            <p:spPr bwMode="auto">
              <a:xfrm flipV="1">
                <a:off x="3552" y="1296"/>
                <a:ext cx="0" cy="432"/>
              </a:xfrm>
              <a:prstGeom prst="line">
                <a:avLst/>
              </a:prstGeom>
              <a:noFill/>
              <a:ln w="38100">
                <a:solidFill>
                  <a:srgbClr val="7030A0"/>
                </a:solidFill>
                <a:round/>
                <a:headEnd/>
                <a:tailEnd type="triangle" w="med" len="med"/>
              </a:ln>
              <a:effectLst/>
            </p:spPr>
            <p:txBody>
              <a:bodyPr/>
              <a:lstStyle/>
              <a:p>
                <a:endParaRPr lang="en-GB"/>
              </a:p>
            </p:txBody>
          </p:sp>
          <p:sp>
            <p:nvSpPr>
              <p:cNvPr id="41" name="Line 23"/>
              <p:cNvSpPr>
                <a:spLocks noChangeShapeType="1"/>
              </p:cNvSpPr>
              <p:nvPr/>
            </p:nvSpPr>
            <p:spPr bwMode="auto">
              <a:xfrm>
                <a:off x="3888" y="864"/>
                <a:ext cx="0" cy="432"/>
              </a:xfrm>
              <a:prstGeom prst="line">
                <a:avLst/>
              </a:prstGeom>
              <a:noFill/>
              <a:ln w="38100">
                <a:solidFill>
                  <a:srgbClr val="99CC00"/>
                </a:solidFill>
                <a:round/>
                <a:headEnd/>
                <a:tailEnd type="triangle" w="med" len="med"/>
              </a:ln>
              <a:effectLst/>
            </p:spPr>
            <p:txBody>
              <a:bodyPr/>
              <a:lstStyle/>
              <a:p>
                <a:endParaRPr lang="en-GB"/>
              </a:p>
            </p:txBody>
          </p:sp>
          <p:sp>
            <p:nvSpPr>
              <p:cNvPr id="42" name="Line 24"/>
              <p:cNvSpPr>
                <a:spLocks noChangeShapeType="1"/>
              </p:cNvSpPr>
              <p:nvPr/>
            </p:nvSpPr>
            <p:spPr bwMode="auto">
              <a:xfrm flipV="1">
                <a:off x="3792" y="1296"/>
                <a:ext cx="0" cy="432"/>
              </a:xfrm>
              <a:prstGeom prst="line">
                <a:avLst/>
              </a:prstGeom>
              <a:noFill/>
              <a:ln w="38100">
                <a:solidFill>
                  <a:srgbClr val="99CC00"/>
                </a:solidFill>
                <a:round/>
                <a:headEnd/>
                <a:tailEnd type="triangle" w="med" len="med"/>
              </a:ln>
              <a:effectLst/>
            </p:spPr>
            <p:txBody>
              <a:bodyPr/>
              <a:lstStyle/>
              <a:p>
                <a:endParaRPr lang="en-GB"/>
              </a:p>
            </p:txBody>
          </p:sp>
          <p:sp>
            <p:nvSpPr>
              <p:cNvPr id="43" name="Line 25"/>
              <p:cNvSpPr>
                <a:spLocks noChangeShapeType="1"/>
              </p:cNvSpPr>
              <p:nvPr/>
            </p:nvSpPr>
            <p:spPr bwMode="auto">
              <a:xfrm>
                <a:off x="3168" y="864"/>
                <a:ext cx="0" cy="432"/>
              </a:xfrm>
              <a:prstGeom prst="line">
                <a:avLst/>
              </a:prstGeom>
              <a:noFill/>
              <a:ln w="38100">
                <a:solidFill>
                  <a:srgbClr val="000000"/>
                </a:solidFill>
                <a:round/>
                <a:headEnd/>
                <a:tailEnd type="triangle" w="med" len="med"/>
              </a:ln>
              <a:effectLst/>
            </p:spPr>
            <p:txBody>
              <a:bodyPr/>
              <a:lstStyle/>
              <a:p>
                <a:endParaRPr lang="en-GB"/>
              </a:p>
            </p:txBody>
          </p:sp>
          <p:sp>
            <p:nvSpPr>
              <p:cNvPr id="44" name="Line 26"/>
              <p:cNvSpPr>
                <a:spLocks noChangeShapeType="1"/>
              </p:cNvSpPr>
              <p:nvPr/>
            </p:nvSpPr>
            <p:spPr bwMode="auto">
              <a:xfrm flipV="1">
                <a:off x="3312" y="1296"/>
                <a:ext cx="0" cy="432"/>
              </a:xfrm>
              <a:prstGeom prst="line">
                <a:avLst/>
              </a:prstGeom>
              <a:noFill/>
              <a:ln w="38100">
                <a:solidFill>
                  <a:srgbClr val="FF0000"/>
                </a:solidFill>
                <a:round/>
                <a:headEnd/>
                <a:tailEnd type="triangle" w="med" len="med"/>
              </a:ln>
              <a:effectLst/>
            </p:spPr>
            <p:txBody>
              <a:bodyPr/>
              <a:lstStyle/>
              <a:p>
                <a:endParaRPr lang="en-GB"/>
              </a:p>
            </p:txBody>
          </p:sp>
          <p:sp>
            <p:nvSpPr>
              <p:cNvPr id="45" name="AutoShape 27"/>
              <p:cNvSpPr>
                <a:spLocks noChangeArrowheads="1"/>
              </p:cNvSpPr>
              <p:nvPr/>
            </p:nvSpPr>
            <p:spPr bwMode="auto">
              <a:xfrm>
                <a:off x="4416" y="1200"/>
                <a:ext cx="480" cy="24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9050">
                <a:solidFill>
                  <a:schemeClr val="tx2"/>
                </a:solidFill>
                <a:miter lim="800000"/>
                <a:headEnd/>
                <a:tailEnd/>
              </a:ln>
              <a:effectLst/>
            </p:spPr>
            <p:txBody>
              <a:bodyPr wrap="none" anchor="ctr"/>
              <a:lstStyle/>
              <a:p>
                <a:endParaRPr lang="en-GB"/>
              </a:p>
            </p:txBody>
          </p:sp>
          <p:sp>
            <p:nvSpPr>
              <p:cNvPr id="46" name="AutoShape 28"/>
              <p:cNvSpPr>
                <a:spLocks/>
              </p:cNvSpPr>
              <p:nvPr/>
            </p:nvSpPr>
            <p:spPr bwMode="auto">
              <a:xfrm>
                <a:off x="4224" y="816"/>
                <a:ext cx="144" cy="960"/>
              </a:xfrm>
              <a:prstGeom prst="rightBrace">
                <a:avLst>
                  <a:gd name="adj1" fmla="val 55556"/>
                  <a:gd name="adj2" fmla="val 50000"/>
                </a:avLst>
              </a:prstGeom>
              <a:noFill/>
              <a:ln w="19050">
                <a:solidFill>
                  <a:schemeClr val="tx1"/>
                </a:solidFill>
                <a:round/>
                <a:headEnd/>
                <a:tailEnd/>
              </a:ln>
              <a:effectLst/>
            </p:spPr>
            <p:txBody>
              <a:bodyPr wrap="none" anchor="ctr"/>
              <a:lstStyle/>
              <a:p>
                <a:endParaRPr lang="en-GB"/>
              </a:p>
            </p:txBody>
          </p:sp>
          <p:sp>
            <p:nvSpPr>
              <p:cNvPr id="47" name="Text Box 29"/>
              <p:cNvSpPr txBox="1">
                <a:spLocks noChangeArrowheads="1"/>
              </p:cNvSpPr>
              <p:nvPr/>
            </p:nvSpPr>
            <p:spPr bwMode="auto">
              <a:xfrm>
                <a:off x="4928" y="1122"/>
                <a:ext cx="624" cy="391"/>
              </a:xfrm>
              <a:prstGeom prst="rect">
                <a:avLst/>
              </a:prstGeom>
              <a:noFill/>
              <a:ln w="9525">
                <a:noFill/>
                <a:miter lim="800000"/>
                <a:headEnd/>
                <a:tailEnd/>
              </a:ln>
              <a:effectLst/>
            </p:spPr>
            <p:txBody>
              <a:bodyPr>
                <a:spAutoFit/>
              </a:bodyPr>
              <a:lstStyle/>
              <a:p>
                <a:pPr algn="ctr">
                  <a:spcBef>
                    <a:spcPct val="50000"/>
                  </a:spcBef>
                </a:pPr>
                <a:r>
                  <a:rPr lang="fr-FR" sz="1700" dirty="0" err="1">
                    <a:solidFill>
                      <a:srgbClr val="FD1D05"/>
                    </a:solidFill>
                    <a:effectLst>
                      <a:outerShdw blurRad="38100" dist="38100" dir="2700000" algn="tl">
                        <a:srgbClr val="000000">
                          <a:alpha val="43137"/>
                        </a:srgbClr>
                      </a:outerShdw>
                    </a:effectLst>
                    <a:latin typeface="Arial" pitchFamily="34" charset="0"/>
                  </a:rPr>
                  <a:t>EVENT</a:t>
                </a:r>
                <a:endParaRPr lang="fr-FR" sz="1700" dirty="0">
                  <a:solidFill>
                    <a:srgbClr val="FD1D05"/>
                  </a:solidFill>
                  <a:effectLst>
                    <a:outerShdw blurRad="38100" dist="38100" dir="2700000" algn="tl">
                      <a:srgbClr val="000000">
                        <a:alpha val="43137"/>
                      </a:srgbClr>
                    </a:outerShdw>
                  </a:effectLst>
                  <a:latin typeface="Arial" pitchFamily="34" charset="0"/>
                </a:endParaRPr>
              </a:p>
            </p:txBody>
          </p:sp>
        </p:grpSp>
        <p:sp>
          <p:nvSpPr>
            <p:cNvPr id="14" name="Text Box 30"/>
            <p:cNvSpPr txBox="1">
              <a:spLocks noChangeArrowheads="1"/>
            </p:cNvSpPr>
            <p:nvPr/>
          </p:nvSpPr>
          <p:spPr bwMode="auto">
            <a:xfrm>
              <a:off x="914400" y="1828800"/>
              <a:ext cx="4343400" cy="323975"/>
            </a:xfrm>
            <a:prstGeom prst="rect">
              <a:avLst/>
            </a:prstGeom>
            <a:noFill/>
            <a:ln w="9525">
              <a:noFill/>
              <a:miter lim="800000"/>
              <a:headEnd/>
              <a:tailEnd/>
            </a:ln>
            <a:effectLst/>
          </p:spPr>
          <p:txBody>
            <a:bodyPr>
              <a:spAutoFit/>
            </a:bodyPr>
            <a:lstStyle/>
            <a:p>
              <a:pPr>
                <a:spcBef>
                  <a:spcPct val="50000"/>
                </a:spcBef>
              </a:pPr>
              <a:r>
                <a:rPr lang="en-GB" sz="1400" b="1" dirty="0">
                  <a:latin typeface="Arial" pitchFamily="34" charset="0"/>
                </a:rPr>
                <a:t>NB</a:t>
              </a:r>
              <a:r>
                <a:rPr lang="en-GB" sz="1400" dirty="0">
                  <a:latin typeface="Arial" pitchFamily="34" charset="0"/>
                </a:rPr>
                <a:t>: Either </a:t>
              </a:r>
              <a:r>
                <a:rPr lang="en-GB" sz="1400" dirty="0">
                  <a:solidFill>
                    <a:srgbClr val="333333"/>
                  </a:solidFill>
                  <a:latin typeface="Arial" pitchFamily="34" charset="0"/>
                </a:rPr>
                <a:t>S1</a:t>
              </a:r>
              <a:r>
                <a:rPr lang="en-GB" sz="1400" dirty="0">
                  <a:latin typeface="Arial" pitchFamily="34" charset="0"/>
                </a:rPr>
                <a:t>, </a:t>
              </a:r>
              <a:r>
                <a:rPr lang="en-GB" sz="1400" dirty="0">
                  <a:solidFill>
                    <a:srgbClr val="FF0000"/>
                  </a:solidFill>
                  <a:latin typeface="Arial" pitchFamily="34" charset="0"/>
                </a:rPr>
                <a:t>S2</a:t>
              </a:r>
              <a:r>
                <a:rPr lang="en-GB" sz="1400" dirty="0">
                  <a:latin typeface="Arial" pitchFamily="34" charset="0"/>
                </a:rPr>
                <a:t>,</a:t>
              </a:r>
              <a:r>
                <a:rPr lang="en-GB" sz="1400" dirty="0">
                  <a:solidFill>
                    <a:srgbClr val="7030A0"/>
                  </a:solidFill>
                  <a:latin typeface="Arial" pitchFamily="34" charset="0"/>
                </a:rPr>
                <a:t> S3 </a:t>
              </a:r>
              <a:r>
                <a:rPr lang="en-GB" sz="1400" dirty="0">
                  <a:latin typeface="Arial" pitchFamily="34" charset="0"/>
                </a:rPr>
                <a:t>or </a:t>
              </a:r>
              <a:r>
                <a:rPr lang="en-GB" sz="1400" dirty="0">
                  <a:solidFill>
                    <a:srgbClr val="99CC00"/>
                  </a:solidFill>
                  <a:latin typeface="Arial" pitchFamily="34" charset="0"/>
                </a:rPr>
                <a:t>S4</a:t>
              </a:r>
              <a:r>
                <a:rPr lang="en-GB" sz="1400" dirty="0">
                  <a:latin typeface="Arial" pitchFamily="34" charset="0"/>
                </a:rPr>
                <a:t> leads to the event</a:t>
              </a:r>
            </a:p>
          </p:txBody>
        </p:sp>
        <p:sp>
          <p:nvSpPr>
            <p:cNvPr id="15" name="Text Box 32"/>
            <p:cNvSpPr txBox="1">
              <a:spLocks noChangeArrowheads="1"/>
            </p:cNvSpPr>
            <p:nvPr/>
          </p:nvSpPr>
          <p:spPr bwMode="auto">
            <a:xfrm>
              <a:off x="4648200" y="1219200"/>
              <a:ext cx="3581400" cy="336550"/>
            </a:xfrm>
            <a:prstGeom prst="rect">
              <a:avLst/>
            </a:prstGeom>
            <a:noFill/>
            <a:ln w="9525">
              <a:noFill/>
              <a:miter lim="800000"/>
              <a:headEnd/>
              <a:tailEnd/>
            </a:ln>
            <a:effectLst/>
          </p:spPr>
          <p:txBody>
            <a:bodyPr>
              <a:spAutoFit/>
            </a:bodyPr>
            <a:lstStyle/>
            <a:p>
              <a:pPr>
                <a:spcBef>
                  <a:spcPct val="50000"/>
                </a:spcBef>
              </a:pPr>
              <a:r>
                <a:rPr lang="en-GB" sz="1600">
                  <a:latin typeface="Arial" pitchFamily="34" charset="0"/>
                </a:rPr>
                <a:t>Operator(s) action(s)/“error(s)”</a:t>
              </a:r>
            </a:p>
          </p:txBody>
        </p:sp>
        <p:sp>
          <p:nvSpPr>
            <p:cNvPr id="16" name="AutoShape 34"/>
            <p:cNvSpPr>
              <a:spLocks noChangeArrowheads="1"/>
            </p:cNvSpPr>
            <p:nvPr/>
          </p:nvSpPr>
          <p:spPr bwMode="auto">
            <a:xfrm>
              <a:off x="5073650" y="3657600"/>
              <a:ext cx="533400" cy="609600"/>
            </a:xfrm>
            <a:prstGeom prst="irregularSeal2">
              <a:avLst/>
            </a:prstGeom>
            <a:solidFill>
              <a:schemeClr val="accent1"/>
            </a:solidFill>
            <a:ln w="9525">
              <a:solidFill>
                <a:schemeClr val="tx1"/>
              </a:solidFill>
              <a:miter lim="800000"/>
              <a:headEnd/>
              <a:tailEnd/>
            </a:ln>
            <a:effectLst/>
          </p:spPr>
          <p:txBody>
            <a:bodyPr wrap="none" anchor="ctr"/>
            <a:lstStyle/>
            <a:p>
              <a:endParaRPr lang="en-GB"/>
            </a:p>
          </p:txBody>
        </p:sp>
        <p:sp>
          <p:nvSpPr>
            <p:cNvPr id="17" name="Line 16"/>
            <p:cNvSpPr>
              <a:spLocks noChangeShapeType="1"/>
            </p:cNvSpPr>
            <p:nvPr/>
          </p:nvSpPr>
          <p:spPr bwMode="auto">
            <a:xfrm flipV="1">
              <a:off x="5302250" y="3962400"/>
              <a:ext cx="0" cy="1219200"/>
            </a:xfrm>
            <a:prstGeom prst="line">
              <a:avLst/>
            </a:prstGeom>
            <a:noFill/>
            <a:ln w="25400">
              <a:solidFill>
                <a:schemeClr val="tx1"/>
              </a:solidFill>
              <a:round/>
              <a:headEnd/>
              <a:tailEnd type="triangle" w="med" len="med"/>
            </a:ln>
            <a:effectLst/>
          </p:spPr>
          <p:txBody>
            <a:bodyPr/>
            <a:lstStyle/>
            <a:p>
              <a:endParaRPr lang="en-GB"/>
            </a:p>
          </p:txBody>
        </p:sp>
        <p:sp>
          <p:nvSpPr>
            <p:cNvPr id="18" name="Text Box 36"/>
            <p:cNvSpPr txBox="1">
              <a:spLocks noChangeArrowheads="1"/>
            </p:cNvSpPr>
            <p:nvPr/>
          </p:nvSpPr>
          <p:spPr bwMode="auto">
            <a:xfrm>
              <a:off x="4953000" y="2482850"/>
              <a:ext cx="1828800" cy="336550"/>
            </a:xfrm>
            <a:prstGeom prst="rect">
              <a:avLst/>
            </a:prstGeom>
            <a:noFill/>
            <a:ln w="9525">
              <a:noFill/>
              <a:miter lim="800000"/>
              <a:headEnd/>
              <a:tailEnd/>
            </a:ln>
            <a:effectLst/>
          </p:spPr>
          <p:txBody>
            <a:bodyPr>
              <a:spAutoFit/>
            </a:bodyPr>
            <a:lstStyle/>
            <a:p>
              <a:pPr>
                <a:spcBef>
                  <a:spcPct val="50000"/>
                </a:spcBef>
              </a:pPr>
              <a:r>
                <a:rPr lang="en-GB" sz="1600">
                  <a:latin typeface="Arial" pitchFamily="34" charset="0"/>
                </a:rPr>
                <a:t>Technical failure</a:t>
              </a:r>
            </a:p>
          </p:txBody>
        </p:sp>
        <p:sp>
          <p:nvSpPr>
            <p:cNvPr id="19" name="AutoShape 37"/>
            <p:cNvSpPr>
              <a:spLocks noChangeArrowheads="1"/>
            </p:cNvSpPr>
            <p:nvPr/>
          </p:nvSpPr>
          <p:spPr bwMode="auto">
            <a:xfrm>
              <a:off x="882650" y="2362200"/>
              <a:ext cx="2057400" cy="1752600"/>
            </a:xfrm>
            <a:prstGeom prst="irregularSeal1">
              <a:avLst/>
            </a:prstGeom>
            <a:noFill/>
            <a:ln w="25400">
              <a:solidFill>
                <a:srgbClr val="FF0000"/>
              </a:solidFill>
              <a:miter lim="800000"/>
              <a:headEnd/>
              <a:tailEnd/>
            </a:ln>
            <a:effectLst/>
          </p:spPr>
          <p:txBody>
            <a:bodyPr wrap="none" anchor="ctr"/>
            <a:lstStyle/>
            <a:p>
              <a:endParaRPr lang="en-GB"/>
            </a:p>
          </p:txBody>
        </p:sp>
        <p:sp>
          <p:nvSpPr>
            <p:cNvPr id="20" name="Text Box 38"/>
            <p:cNvSpPr txBox="1">
              <a:spLocks noChangeArrowheads="1"/>
            </p:cNvSpPr>
            <p:nvPr/>
          </p:nvSpPr>
          <p:spPr bwMode="auto">
            <a:xfrm>
              <a:off x="1568450" y="3048000"/>
              <a:ext cx="914400" cy="388769"/>
            </a:xfrm>
            <a:prstGeom prst="rect">
              <a:avLst/>
            </a:prstGeom>
            <a:noFill/>
            <a:ln w="9525">
              <a:noFill/>
              <a:miter lim="800000"/>
              <a:headEnd/>
              <a:tailEnd/>
            </a:ln>
            <a:effectLst/>
          </p:spPr>
          <p:txBody>
            <a:bodyPr>
              <a:spAutoFit/>
            </a:bodyPr>
            <a:lstStyle/>
            <a:p>
              <a:pPr>
                <a:spcBef>
                  <a:spcPct val="50000"/>
                </a:spcBef>
              </a:pPr>
              <a:r>
                <a:rPr lang="fr-FR" sz="1800" b="1" dirty="0" err="1" smtClean="0">
                  <a:latin typeface="Arial" pitchFamily="34" charset="0"/>
                </a:rPr>
                <a:t>ROF</a:t>
              </a:r>
              <a:r>
                <a:rPr lang="fr-FR" sz="1800" b="1" baseline="-25000" dirty="0" err="1" smtClean="0">
                  <a:latin typeface="Arial" pitchFamily="34" charset="0"/>
                </a:rPr>
                <a:t>i</a:t>
              </a:r>
              <a:endParaRPr lang="fr-FR" sz="1800" b="1" baseline="-25000" dirty="0">
                <a:latin typeface="Arial" pitchFamily="34" charset="0"/>
              </a:endParaRPr>
            </a:p>
          </p:txBody>
        </p:sp>
        <p:sp>
          <p:nvSpPr>
            <p:cNvPr id="21" name="AutoShape 41"/>
            <p:cNvSpPr>
              <a:spLocks noChangeArrowheads="1"/>
            </p:cNvSpPr>
            <p:nvPr/>
          </p:nvSpPr>
          <p:spPr bwMode="auto">
            <a:xfrm>
              <a:off x="1644650" y="3276600"/>
              <a:ext cx="3048000" cy="1905000"/>
            </a:xfrm>
            <a:prstGeom prst="irregularSeal1">
              <a:avLst/>
            </a:prstGeom>
            <a:noFill/>
            <a:ln w="25400">
              <a:solidFill>
                <a:schemeClr val="folHlink"/>
              </a:solidFill>
              <a:miter lim="800000"/>
              <a:headEnd/>
              <a:tailEnd/>
            </a:ln>
            <a:effectLst/>
          </p:spPr>
          <p:txBody>
            <a:bodyPr wrap="none" anchor="ctr"/>
            <a:lstStyle/>
            <a:p>
              <a:endParaRPr lang="en-GB"/>
            </a:p>
          </p:txBody>
        </p:sp>
        <p:sp>
          <p:nvSpPr>
            <p:cNvPr id="22" name="Text Box 42"/>
            <p:cNvSpPr txBox="1">
              <a:spLocks noChangeArrowheads="1"/>
            </p:cNvSpPr>
            <p:nvPr/>
          </p:nvSpPr>
          <p:spPr bwMode="auto">
            <a:xfrm>
              <a:off x="2660650" y="4022725"/>
              <a:ext cx="1354138" cy="366713"/>
            </a:xfrm>
            <a:prstGeom prst="rect">
              <a:avLst/>
            </a:prstGeom>
            <a:noFill/>
            <a:ln w="9525">
              <a:noFill/>
              <a:miter lim="800000"/>
              <a:headEnd/>
              <a:tailEnd/>
            </a:ln>
            <a:effectLst/>
          </p:spPr>
          <p:txBody>
            <a:bodyPr>
              <a:spAutoFit/>
            </a:bodyPr>
            <a:lstStyle/>
            <a:p>
              <a:pPr>
                <a:spcBef>
                  <a:spcPct val="50000"/>
                </a:spcBef>
              </a:pPr>
              <a:r>
                <a:rPr lang="fr-FR" sz="1800" b="1">
                  <a:latin typeface="Arial" pitchFamily="34" charset="0"/>
                </a:rPr>
                <a:t>POF</a:t>
              </a:r>
              <a:r>
                <a:rPr lang="fr-FR" sz="1800" b="1" baseline="-25000">
                  <a:latin typeface="Arial" pitchFamily="34" charset="0"/>
                </a:rPr>
                <a:t>n</a:t>
              </a:r>
            </a:p>
          </p:txBody>
        </p:sp>
        <p:sp>
          <p:nvSpPr>
            <p:cNvPr id="23" name="AutoShape 44"/>
            <p:cNvSpPr>
              <a:spLocks noChangeArrowheads="1"/>
            </p:cNvSpPr>
            <p:nvPr/>
          </p:nvSpPr>
          <p:spPr bwMode="auto">
            <a:xfrm>
              <a:off x="2863850" y="2667000"/>
              <a:ext cx="2057400" cy="1752600"/>
            </a:xfrm>
            <a:prstGeom prst="irregularSeal1">
              <a:avLst/>
            </a:prstGeom>
            <a:noFill/>
            <a:ln w="25400">
              <a:solidFill>
                <a:srgbClr val="000000"/>
              </a:solidFill>
              <a:miter lim="800000"/>
              <a:headEnd/>
              <a:tailEnd/>
            </a:ln>
            <a:effectLst/>
          </p:spPr>
          <p:txBody>
            <a:bodyPr wrap="none" anchor="ctr"/>
            <a:lstStyle/>
            <a:p>
              <a:endParaRPr lang="en-GB"/>
            </a:p>
          </p:txBody>
        </p:sp>
        <p:sp>
          <p:nvSpPr>
            <p:cNvPr id="24" name="Text Box 45"/>
            <p:cNvSpPr txBox="1">
              <a:spLocks noChangeArrowheads="1"/>
            </p:cNvSpPr>
            <p:nvPr/>
          </p:nvSpPr>
          <p:spPr bwMode="auto">
            <a:xfrm>
              <a:off x="3549650" y="3352800"/>
              <a:ext cx="914400" cy="366713"/>
            </a:xfrm>
            <a:prstGeom prst="rect">
              <a:avLst/>
            </a:prstGeom>
            <a:noFill/>
            <a:ln w="9525">
              <a:noFill/>
              <a:miter lim="800000"/>
              <a:headEnd/>
              <a:tailEnd/>
            </a:ln>
            <a:effectLst/>
          </p:spPr>
          <p:txBody>
            <a:bodyPr>
              <a:spAutoFit/>
            </a:bodyPr>
            <a:lstStyle/>
            <a:p>
              <a:pPr>
                <a:spcBef>
                  <a:spcPct val="50000"/>
                </a:spcBef>
              </a:pPr>
              <a:r>
                <a:rPr lang="fr-FR" sz="1800" b="1">
                  <a:latin typeface="Arial" pitchFamily="34" charset="0"/>
                </a:rPr>
                <a:t>POF</a:t>
              </a:r>
              <a:r>
                <a:rPr lang="fr-FR" sz="1800" b="1" baseline="-25000">
                  <a:latin typeface="Arial" pitchFamily="34" charset="0"/>
                </a:rPr>
                <a:t>i</a:t>
              </a:r>
            </a:p>
          </p:txBody>
        </p:sp>
        <p:sp>
          <p:nvSpPr>
            <p:cNvPr id="25" name="Line 46"/>
            <p:cNvSpPr>
              <a:spLocks noChangeShapeType="1"/>
            </p:cNvSpPr>
            <p:nvPr/>
          </p:nvSpPr>
          <p:spPr bwMode="auto">
            <a:xfrm>
              <a:off x="1447800" y="5824538"/>
              <a:ext cx="3886200" cy="0"/>
            </a:xfrm>
            <a:prstGeom prst="line">
              <a:avLst/>
            </a:prstGeom>
            <a:noFill/>
            <a:ln w="50800">
              <a:solidFill>
                <a:schemeClr val="tx1"/>
              </a:solidFill>
              <a:round/>
              <a:headEnd/>
              <a:tailEnd type="triangle" w="med" len="med"/>
            </a:ln>
            <a:effectLst/>
          </p:spPr>
          <p:txBody>
            <a:bodyPr/>
            <a:lstStyle/>
            <a:p>
              <a:endParaRPr lang="en-GB"/>
            </a:p>
          </p:txBody>
        </p:sp>
        <p:sp>
          <p:nvSpPr>
            <p:cNvPr id="26" name="Line 47"/>
            <p:cNvSpPr>
              <a:spLocks noChangeShapeType="1"/>
            </p:cNvSpPr>
            <p:nvPr/>
          </p:nvSpPr>
          <p:spPr bwMode="auto">
            <a:xfrm>
              <a:off x="5334000" y="5824538"/>
              <a:ext cx="2057400" cy="0"/>
            </a:xfrm>
            <a:prstGeom prst="line">
              <a:avLst/>
            </a:prstGeom>
            <a:noFill/>
            <a:ln w="50800">
              <a:solidFill>
                <a:schemeClr val="tx1"/>
              </a:solidFill>
              <a:round/>
              <a:headEnd type="triangle" w="med" len="med"/>
              <a:tailEnd/>
            </a:ln>
            <a:effectLst/>
          </p:spPr>
          <p:txBody>
            <a:bodyPr/>
            <a:lstStyle/>
            <a:p>
              <a:endParaRPr lang="en-GB"/>
            </a:p>
          </p:txBody>
        </p:sp>
        <p:sp>
          <p:nvSpPr>
            <p:cNvPr id="27" name="Line 48"/>
            <p:cNvSpPr>
              <a:spLocks noChangeShapeType="1"/>
            </p:cNvSpPr>
            <p:nvPr/>
          </p:nvSpPr>
          <p:spPr bwMode="auto">
            <a:xfrm>
              <a:off x="7391400" y="5824538"/>
              <a:ext cx="914400" cy="0"/>
            </a:xfrm>
            <a:prstGeom prst="line">
              <a:avLst/>
            </a:prstGeom>
            <a:noFill/>
            <a:ln w="50800">
              <a:solidFill>
                <a:schemeClr val="tx1"/>
              </a:solidFill>
              <a:prstDash val="dash"/>
              <a:round/>
              <a:headEnd/>
              <a:tailEnd/>
            </a:ln>
            <a:effectLst/>
          </p:spPr>
          <p:txBody>
            <a:bodyPr/>
            <a:lstStyle/>
            <a:p>
              <a:endParaRPr lang="en-GB"/>
            </a:p>
          </p:txBody>
        </p:sp>
        <p:sp>
          <p:nvSpPr>
            <p:cNvPr id="28" name="Line 49"/>
            <p:cNvSpPr>
              <a:spLocks noChangeShapeType="1"/>
            </p:cNvSpPr>
            <p:nvPr/>
          </p:nvSpPr>
          <p:spPr bwMode="auto">
            <a:xfrm>
              <a:off x="533400" y="5824538"/>
              <a:ext cx="914400" cy="0"/>
            </a:xfrm>
            <a:prstGeom prst="line">
              <a:avLst/>
            </a:prstGeom>
            <a:noFill/>
            <a:ln w="50800">
              <a:solidFill>
                <a:schemeClr val="tx1"/>
              </a:solidFill>
              <a:prstDash val="dash"/>
              <a:round/>
              <a:headEnd/>
              <a:tailEnd/>
            </a:ln>
            <a:effectLst/>
          </p:spPr>
          <p:txBody>
            <a:bodyPr/>
            <a:lstStyle/>
            <a:p>
              <a:endParaRPr lang="en-GB"/>
            </a:p>
          </p:txBody>
        </p:sp>
        <p:pic>
          <p:nvPicPr>
            <p:cNvPr id="29" name="Picture 50" descr="C:\Program Files\Fichiers communs\Microsoft Shared\Clipart\themes1\Bullets\BD14866_.GIF"/>
            <p:cNvPicPr>
              <a:picLocks noChangeAspect="1" noChangeArrowheads="1"/>
            </p:cNvPicPr>
            <p:nvPr/>
          </p:nvPicPr>
          <p:blipFill>
            <a:blip r:embed="rId2" cstate="print"/>
            <a:srcRect/>
            <a:stretch>
              <a:fillRect/>
            </a:stretch>
          </p:blipFill>
          <p:spPr bwMode="auto">
            <a:xfrm>
              <a:off x="4648200" y="3886200"/>
              <a:ext cx="171450" cy="171450"/>
            </a:xfrm>
            <a:prstGeom prst="rect">
              <a:avLst/>
            </a:prstGeom>
            <a:noFill/>
          </p:spPr>
        </p:pic>
        <p:pic>
          <p:nvPicPr>
            <p:cNvPr id="30" name="Picture 51" descr="C:\Program Files\Fichiers communs\Microsoft Shared\Clipart\themes1\Bullets\BD14866_.GIF"/>
            <p:cNvPicPr>
              <a:picLocks noChangeAspect="1" noChangeArrowheads="1"/>
            </p:cNvPicPr>
            <p:nvPr/>
          </p:nvPicPr>
          <p:blipFill>
            <a:blip r:embed="rId2" cstate="print"/>
            <a:srcRect/>
            <a:stretch>
              <a:fillRect/>
            </a:stretch>
          </p:blipFill>
          <p:spPr bwMode="auto">
            <a:xfrm>
              <a:off x="3581400" y="3886200"/>
              <a:ext cx="171450" cy="171450"/>
            </a:xfrm>
            <a:prstGeom prst="rect">
              <a:avLst/>
            </a:prstGeom>
            <a:noFill/>
          </p:spPr>
        </p:pic>
        <p:pic>
          <p:nvPicPr>
            <p:cNvPr id="31" name="Picture 52" descr="C:\Program Files\Fichiers communs\Microsoft Shared\Clipart\themes1\Bullets\BD14866_.GIF"/>
            <p:cNvPicPr>
              <a:picLocks noChangeAspect="1" noChangeArrowheads="1"/>
            </p:cNvPicPr>
            <p:nvPr/>
          </p:nvPicPr>
          <p:blipFill>
            <a:blip r:embed="rId2" cstate="print"/>
            <a:srcRect/>
            <a:stretch>
              <a:fillRect/>
            </a:stretch>
          </p:blipFill>
          <p:spPr bwMode="auto">
            <a:xfrm>
              <a:off x="2362200" y="3886200"/>
              <a:ext cx="171450" cy="171450"/>
            </a:xfrm>
            <a:prstGeom prst="rect">
              <a:avLst/>
            </a:prstGeom>
            <a:noFill/>
          </p:spPr>
        </p:pic>
        <p:pic>
          <p:nvPicPr>
            <p:cNvPr id="32" name="Picture 53" descr="C:\Program Files\Fichiers communs\Microsoft Shared\Clipart\themes1\Bullets\BD14866_.GIF"/>
            <p:cNvPicPr>
              <a:picLocks noChangeAspect="1" noChangeArrowheads="1"/>
            </p:cNvPicPr>
            <p:nvPr/>
          </p:nvPicPr>
          <p:blipFill>
            <a:blip r:embed="rId2" cstate="print"/>
            <a:srcRect/>
            <a:stretch>
              <a:fillRect/>
            </a:stretch>
          </p:blipFill>
          <p:spPr bwMode="auto">
            <a:xfrm>
              <a:off x="6477000" y="4191000"/>
              <a:ext cx="171450" cy="171450"/>
            </a:xfrm>
            <a:prstGeom prst="rect">
              <a:avLst/>
            </a:prstGeom>
            <a:noFill/>
          </p:spPr>
        </p:pic>
        <p:pic>
          <p:nvPicPr>
            <p:cNvPr id="33" name="Picture 54" descr="C:\Program Files\Fichiers communs\Microsoft Shared\Clipart\themes1\Bullets\BD14866_.GIF"/>
            <p:cNvPicPr>
              <a:picLocks noChangeAspect="1" noChangeArrowheads="1"/>
            </p:cNvPicPr>
            <p:nvPr/>
          </p:nvPicPr>
          <p:blipFill>
            <a:blip r:embed="rId2" cstate="print"/>
            <a:srcRect/>
            <a:stretch>
              <a:fillRect/>
            </a:stretch>
          </p:blipFill>
          <p:spPr bwMode="auto">
            <a:xfrm>
              <a:off x="1219200" y="3886200"/>
              <a:ext cx="171450" cy="171450"/>
            </a:xfrm>
            <a:prstGeom prst="rect">
              <a:avLst/>
            </a:prstGeom>
            <a:noFill/>
          </p:spPr>
        </p:pic>
        <p:sp>
          <p:nvSpPr>
            <p:cNvPr id="34" name="Text Box 55"/>
            <p:cNvSpPr txBox="1">
              <a:spLocks noChangeArrowheads="1"/>
            </p:cNvSpPr>
            <p:nvPr/>
          </p:nvSpPr>
          <p:spPr bwMode="auto">
            <a:xfrm>
              <a:off x="6629400" y="4114800"/>
              <a:ext cx="2286000" cy="942975"/>
            </a:xfrm>
            <a:prstGeom prst="rect">
              <a:avLst/>
            </a:prstGeom>
            <a:noFill/>
            <a:ln w="9525">
              <a:noFill/>
              <a:miter lim="800000"/>
              <a:headEnd/>
              <a:tailEnd/>
            </a:ln>
            <a:effectLst/>
          </p:spPr>
          <p:txBody>
            <a:bodyPr>
              <a:spAutoFit/>
            </a:bodyPr>
            <a:lstStyle/>
            <a:p>
              <a:pPr>
                <a:spcBef>
                  <a:spcPct val="50000"/>
                </a:spcBef>
              </a:pPr>
              <a:r>
                <a:rPr lang="en-GB" sz="1400">
                  <a:latin typeface="Arial" pitchFamily="34" charset="0"/>
                </a:rPr>
                <a:t>= (Small) events [</a:t>
              </a:r>
              <a:r>
                <a:rPr lang="en-GB" sz="1400" i="1">
                  <a:latin typeface="Arial" pitchFamily="34" charset="0"/>
                </a:rPr>
                <a:t>(weak) signals</a:t>
              </a:r>
              <a:r>
                <a:rPr lang="en-GB" sz="1400">
                  <a:latin typeface="Arial" pitchFamily="34" charset="0"/>
                </a:rPr>
                <a:t>] not detected as symptoms of deterioration of the situation</a:t>
              </a:r>
            </a:p>
          </p:txBody>
        </p:sp>
        <p:sp>
          <p:nvSpPr>
            <p:cNvPr id="35" name="Text Box 59"/>
            <p:cNvSpPr txBox="1">
              <a:spLocks noChangeArrowheads="1"/>
            </p:cNvSpPr>
            <p:nvPr/>
          </p:nvSpPr>
          <p:spPr bwMode="auto">
            <a:xfrm>
              <a:off x="1295400" y="5961063"/>
              <a:ext cx="3810000" cy="592137"/>
            </a:xfrm>
            <a:prstGeom prst="rect">
              <a:avLst/>
            </a:prstGeom>
            <a:noFill/>
            <a:ln w="9525">
              <a:noFill/>
              <a:miter lim="800000"/>
              <a:headEnd/>
              <a:tailEnd/>
            </a:ln>
            <a:effectLst/>
          </p:spPr>
          <p:txBody>
            <a:bodyPr>
              <a:spAutoFit/>
            </a:bodyPr>
            <a:lstStyle/>
            <a:p>
              <a:pPr algn="ctr">
                <a:spcBef>
                  <a:spcPct val="50000"/>
                </a:spcBef>
              </a:pPr>
              <a:r>
                <a:rPr lang="en-GB" sz="2000">
                  <a:latin typeface="Arial" pitchFamily="34" charset="0"/>
                </a:rPr>
                <a:t>Pre Event Situation</a:t>
              </a:r>
            </a:p>
            <a:p>
              <a:pPr algn="ctr">
                <a:lnSpc>
                  <a:spcPct val="30000"/>
                </a:lnSpc>
                <a:spcBef>
                  <a:spcPct val="50000"/>
                </a:spcBef>
              </a:pPr>
              <a:r>
                <a:rPr lang="en-GB" sz="1600">
                  <a:latin typeface="Arial" pitchFamily="34" charset="0"/>
                </a:rPr>
                <a:t>Time for prevention</a:t>
              </a:r>
            </a:p>
          </p:txBody>
        </p:sp>
        <p:sp>
          <p:nvSpPr>
            <p:cNvPr id="36" name="Text Box 60"/>
            <p:cNvSpPr txBox="1">
              <a:spLocks noChangeArrowheads="1"/>
            </p:cNvSpPr>
            <p:nvPr/>
          </p:nvSpPr>
          <p:spPr bwMode="auto">
            <a:xfrm>
              <a:off x="5486400" y="5961063"/>
              <a:ext cx="2743200" cy="592137"/>
            </a:xfrm>
            <a:prstGeom prst="rect">
              <a:avLst/>
            </a:prstGeom>
            <a:noFill/>
            <a:ln w="9525">
              <a:noFill/>
              <a:miter lim="800000"/>
              <a:headEnd/>
              <a:tailEnd/>
            </a:ln>
            <a:effectLst/>
          </p:spPr>
          <p:txBody>
            <a:bodyPr>
              <a:spAutoFit/>
            </a:bodyPr>
            <a:lstStyle/>
            <a:p>
              <a:pPr algn="ctr">
                <a:spcBef>
                  <a:spcPct val="50000"/>
                </a:spcBef>
              </a:pPr>
              <a:r>
                <a:rPr lang="en-GB" sz="2000">
                  <a:latin typeface="Arial" pitchFamily="34" charset="0"/>
                </a:rPr>
                <a:t>Post Event Situation</a:t>
              </a:r>
            </a:p>
            <a:p>
              <a:pPr algn="ctr">
                <a:lnSpc>
                  <a:spcPct val="30000"/>
                </a:lnSpc>
                <a:spcBef>
                  <a:spcPct val="50000"/>
                </a:spcBef>
              </a:pPr>
              <a:r>
                <a:rPr lang="en-GB" sz="1600">
                  <a:latin typeface="Arial" pitchFamily="34" charset="0"/>
                </a:rPr>
                <a:t>Crisis Management</a:t>
              </a:r>
            </a:p>
          </p:txBody>
        </p:sp>
        <p:sp>
          <p:nvSpPr>
            <p:cNvPr id="37" name="Text Box 61"/>
            <p:cNvSpPr txBox="1">
              <a:spLocks noChangeArrowheads="1"/>
            </p:cNvSpPr>
            <p:nvPr/>
          </p:nvSpPr>
          <p:spPr bwMode="auto">
            <a:xfrm>
              <a:off x="6005028" y="2718123"/>
              <a:ext cx="3067263" cy="971922"/>
            </a:xfrm>
            <a:prstGeom prst="rect">
              <a:avLst/>
            </a:prstGeom>
            <a:noFill/>
            <a:ln w="9525">
              <a:noFill/>
              <a:miter lim="800000"/>
              <a:headEnd/>
              <a:tailEnd/>
            </a:ln>
            <a:effectLst/>
          </p:spPr>
          <p:txBody>
            <a:bodyPr wrap="square">
              <a:spAutoFit/>
            </a:bodyPr>
            <a:lstStyle/>
            <a:p>
              <a:r>
                <a:rPr lang="en-GB" sz="1800" i="1" dirty="0" smtClean="0">
                  <a:solidFill>
                    <a:schemeClr val="bg2">
                      <a:lumMod val="50000"/>
                    </a:schemeClr>
                  </a:solidFill>
                  <a:latin typeface="Arial" pitchFamily="34" charset="0"/>
                </a:rPr>
                <a:t>P</a:t>
              </a:r>
              <a:r>
                <a:rPr lang="en-GB" sz="1800" i="1" dirty="0" smtClean="0">
                  <a:latin typeface="Arial" pitchFamily="34" charset="0"/>
                </a:rPr>
                <a:t>/</a:t>
              </a:r>
              <a:r>
                <a:rPr lang="en-GB" sz="1800" i="1" dirty="0" err="1" smtClean="0">
                  <a:solidFill>
                    <a:srgbClr val="FF0000"/>
                  </a:solidFill>
                  <a:latin typeface="Arial" pitchFamily="34" charset="0"/>
                </a:rPr>
                <a:t>R</a:t>
              </a:r>
              <a:r>
                <a:rPr lang="en-GB" sz="1800" i="1" dirty="0" err="1" smtClean="0">
                  <a:latin typeface="Arial" pitchFamily="34" charset="0"/>
                </a:rPr>
                <a:t>OF</a:t>
              </a:r>
              <a:r>
                <a:rPr lang="en-GB" sz="1800" i="1" dirty="0" smtClean="0">
                  <a:latin typeface="Arial" pitchFamily="34" charset="0"/>
                </a:rPr>
                <a:t> </a:t>
              </a:r>
              <a:r>
                <a:rPr lang="en-GB" sz="1800" i="1" dirty="0">
                  <a:latin typeface="Arial" pitchFamily="34" charset="0"/>
                </a:rPr>
                <a:t>= </a:t>
              </a:r>
              <a:r>
                <a:rPr lang="en-GB" sz="1800" i="1" dirty="0" smtClean="0">
                  <a:solidFill>
                    <a:schemeClr val="bg2">
                      <a:lumMod val="50000"/>
                    </a:schemeClr>
                  </a:solidFill>
                  <a:latin typeface="Arial" pitchFamily="34" charset="0"/>
                </a:rPr>
                <a:t>P</a:t>
              </a:r>
              <a:r>
                <a:rPr lang="en-GB" sz="1800" i="1" dirty="0" smtClean="0">
                  <a:latin typeface="Arial" pitchFamily="34" charset="0"/>
                </a:rPr>
                <a:t>athogenic</a:t>
              </a:r>
              <a:endParaRPr lang="en-GB" sz="1800" i="1" dirty="0">
                <a:latin typeface="Arial" pitchFamily="34" charset="0"/>
              </a:endParaRPr>
            </a:p>
            <a:p>
              <a:pPr>
                <a:lnSpc>
                  <a:spcPct val="30000"/>
                </a:lnSpc>
                <a:spcBef>
                  <a:spcPct val="30000"/>
                </a:spcBef>
              </a:pPr>
              <a:r>
                <a:rPr lang="en-GB" sz="1800" i="1" dirty="0">
                  <a:latin typeface="Arial" pitchFamily="34" charset="0"/>
                </a:rPr>
                <a:t>	</a:t>
              </a:r>
              <a:r>
                <a:rPr lang="en-GB" sz="1800" i="1" dirty="0" smtClean="0">
                  <a:latin typeface="Arial" pitchFamily="34" charset="0"/>
                </a:rPr>
                <a:t>	</a:t>
              </a:r>
              <a:r>
                <a:rPr lang="en-GB" i="1" dirty="0" smtClean="0">
                  <a:solidFill>
                    <a:srgbClr val="FF0000"/>
                  </a:solidFill>
                  <a:latin typeface="Arial" pitchFamily="34" charset="0"/>
                </a:rPr>
                <a:t>R</a:t>
              </a:r>
              <a:r>
                <a:rPr lang="en-GB" i="1" dirty="0" smtClean="0">
                  <a:latin typeface="Arial" pitchFamily="34" charset="0"/>
                </a:rPr>
                <a:t>esilient</a:t>
              </a:r>
            </a:p>
            <a:p>
              <a:pPr>
                <a:lnSpc>
                  <a:spcPct val="30000"/>
                </a:lnSpc>
                <a:spcBef>
                  <a:spcPct val="30000"/>
                </a:spcBef>
              </a:pPr>
              <a:r>
                <a:rPr lang="en-GB" sz="1800" i="1" dirty="0" smtClean="0">
                  <a:latin typeface="Arial" pitchFamily="34" charset="0"/>
                </a:rPr>
                <a:t>		Organisational</a:t>
              </a:r>
              <a:endParaRPr lang="en-GB" sz="1800" i="1" dirty="0">
                <a:latin typeface="Arial" pitchFamily="34" charset="0"/>
              </a:endParaRPr>
            </a:p>
            <a:p>
              <a:pPr>
                <a:lnSpc>
                  <a:spcPct val="30000"/>
                </a:lnSpc>
                <a:spcBef>
                  <a:spcPct val="50000"/>
                </a:spcBef>
              </a:pPr>
              <a:r>
                <a:rPr lang="en-GB" sz="1800" i="1" dirty="0">
                  <a:latin typeface="Arial" pitchFamily="34" charset="0"/>
                </a:rPr>
                <a:t>	</a:t>
              </a:r>
              <a:r>
                <a:rPr lang="en-GB" sz="1800" i="1" dirty="0" smtClean="0">
                  <a:latin typeface="Arial" pitchFamily="34" charset="0"/>
                </a:rPr>
                <a:t>	Factors</a:t>
              </a:r>
              <a:endParaRPr lang="en-GB" sz="1800" i="1" dirty="0">
                <a:latin typeface="Arial" pitchFamily="34" charset="0"/>
              </a:endParaRPr>
            </a:p>
          </p:txBody>
        </p:sp>
      </p:grpSp>
    </p:spTree>
    <p:extLst>
      <p:ext uri="{BB962C8B-B14F-4D97-AF65-F5344CB8AC3E}">
        <p14:creationId xmlns:p14="http://schemas.microsoft.com/office/powerpoint/2010/main" val="181507074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Few </a:t>
            </a:r>
            <a:r>
              <a:rPr lang="en-GB" dirty="0" smtClean="0"/>
              <a:t>(selected</a:t>
            </a:r>
            <a:r>
              <a:rPr lang="fr-FR" dirty="0" smtClean="0"/>
              <a:t>) ANALYSIS METHODS</a:t>
            </a:r>
            <a:endParaRPr lang="fr-FR" dirty="0"/>
          </a:p>
        </p:txBody>
      </p:sp>
      <p:sp>
        <p:nvSpPr>
          <p:cNvPr id="3" name="Espace réservé du texte 2"/>
          <p:cNvSpPr>
            <a:spLocks noGrp="1"/>
          </p:cNvSpPr>
          <p:nvPr>
            <p:ph type="body" idx="1"/>
          </p:nvPr>
        </p:nvSpPr>
        <p:spPr/>
        <p:txBody>
          <a:bodyPr/>
          <a:lstStyle/>
          <a:p>
            <a:r>
              <a:rPr lang="fr-FR" dirty="0" smtClean="0"/>
              <a:t>The "</a:t>
            </a:r>
            <a:r>
              <a:rPr lang="fr-FR" dirty="0" err="1" smtClean="0"/>
              <a:t>most</a:t>
            </a:r>
            <a:r>
              <a:rPr lang="fr-FR" dirty="0" smtClean="0"/>
              <a:t> </a:t>
            </a:r>
            <a:r>
              <a:rPr lang="fr-FR" dirty="0" err="1" smtClean="0"/>
              <a:t>well</a:t>
            </a:r>
            <a:r>
              <a:rPr lang="fr-FR" dirty="0" smtClean="0"/>
              <a:t> </a:t>
            </a:r>
            <a:r>
              <a:rPr lang="fr-FR" dirty="0" err="1" smtClean="0"/>
              <a:t>known</a:t>
            </a:r>
            <a:r>
              <a:rPr lang="fr-FR" dirty="0" smtClean="0"/>
              <a:t>"</a:t>
            </a:r>
            <a:endParaRPr lang="fr-FR"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733871998"/>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Causal tree analysis</a:t>
            </a:r>
            <a:endParaRPr lang="en-GB" dirty="0"/>
          </a:p>
        </p:txBody>
      </p:sp>
      <p:sp>
        <p:nvSpPr>
          <p:cNvPr id="3" name="Espace réservé du contenu 2"/>
          <p:cNvSpPr>
            <a:spLocks noGrp="1"/>
          </p:cNvSpPr>
          <p:nvPr>
            <p:ph idx="1"/>
          </p:nvPr>
        </p:nvSpPr>
        <p:spPr/>
        <p:txBody>
          <a:bodyPr>
            <a:normAutofit/>
          </a:bodyPr>
          <a:lstStyle/>
          <a:p>
            <a:r>
              <a:rPr lang="en-US" dirty="0" smtClean="0"/>
              <a:t>Causal </a:t>
            </a:r>
            <a:r>
              <a:rPr lang="en-US" dirty="0" smtClean="0"/>
              <a:t>tree </a:t>
            </a:r>
            <a:r>
              <a:rPr lang="en-US" dirty="0" smtClean="0"/>
              <a:t>(</a:t>
            </a:r>
            <a:r>
              <a:rPr lang="en-US" dirty="0" smtClean="0"/>
              <a:t>France, </a:t>
            </a:r>
            <a:r>
              <a:rPr lang="en-US" dirty="0" smtClean="0">
                <a:effectLst>
                  <a:outerShdw blurRad="38100" dist="38100" dir="2700000" algn="tl">
                    <a:srgbClr val="000000">
                      <a:alpha val="43137"/>
                    </a:srgbClr>
                  </a:outerShdw>
                </a:effectLst>
              </a:rPr>
              <a:t>INRS, </a:t>
            </a:r>
            <a:r>
              <a:rPr lang="en-US" dirty="0" smtClean="0"/>
              <a:t>70’s)</a:t>
            </a:r>
          </a:p>
          <a:p>
            <a:r>
              <a:rPr lang="en-US" dirty="0" smtClean="0"/>
              <a:t>Method </a:t>
            </a:r>
            <a:r>
              <a:rPr lang="en-US" dirty="0"/>
              <a:t>principles (1/2)</a:t>
            </a:r>
          </a:p>
          <a:p>
            <a:pPr lvl="1"/>
            <a:r>
              <a:rPr lang="en-US" dirty="0"/>
              <a:t>To develop an </a:t>
            </a:r>
            <a:r>
              <a:rPr lang="en-US" dirty="0">
                <a:effectLst>
                  <a:outerShdw blurRad="38100" dist="38100" dir="2700000" algn="tl">
                    <a:srgbClr val="000000">
                      <a:alpha val="43137"/>
                    </a:srgbClr>
                  </a:outerShdw>
                </a:effectLst>
              </a:rPr>
              <a:t>objective understanding </a:t>
            </a:r>
            <a:r>
              <a:rPr lang="en-US" dirty="0"/>
              <a:t>of the process which led to the accident (versus to determine accountability/responsibility)</a:t>
            </a:r>
          </a:p>
          <a:p>
            <a:pPr lvl="1"/>
            <a:r>
              <a:rPr lang="en-US" dirty="0"/>
              <a:t>To highlight </a:t>
            </a:r>
            <a:r>
              <a:rPr lang="en-US" dirty="0">
                <a:effectLst>
                  <a:outerShdw blurRad="38100" dist="38100" dir="2700000" algn="tl">
                    <a:srgbClr val="000000">
                      <a:alpha val="43137"/>
                    </a:srgbClr>
                  </a:outerShdw>
                </a:effectLst>
              </a:rPr>
              <a:t>facts</a:t>
            </a:r>
            <a:r>
              <a:rPr lang="en-US" dirty="0"/>
              <a:t> and </a:t>
            </a:r>
            <a:r>
              <a:rPr lang="en-US" u="sng" dirty="0">
                <a:effectLst>
                  <a:outerShdw blurRad="38100" dist="38100" dir="2700000" algn="tl">
                    <a:srgbClr val="000000">
                      <a:alpha val="43137"/>
                    </a:srgbClr>
                  </a:outerShdw>
                </a:effectLst>
              </a:rPr>
              <a:t>no</a:t>
            </a:r>
            <a:r>
              <a:rPr lang="en-US" dirty="0">
                <a:effectLst>
                  <a:outerShdw blurRad="38100" dist="38100" dir="2700000" algn="tl">
                    <a:srgbClr val="000000">
                      <a:alpha val="43137"/>
                    </a:srgbClr>
                  </a:outerShdw>
                </a:effectLst>
              </a:rPr>
              <a:t> interpretations </a:t>
            </a:r>
            <a:r>
              <a:rPr lang="en-US" u="sng" dirty="0">
                <a:effectLst>
                  <a:outerShdw blurRad="38100" dist="38100" dir="2700000" algn="tl">
                    <a:srgbClr val="000000">
                      <a:alpha val="43137"/>
                    </a:srgbClr>
                  </a:outerShdw>
                </a:effectLst>
              </a:rPr>
              <a:t>nor</a:t>
            </a:r>
            <a:r>
              <a:rPr lang="en-US" dirty="0">
                <a:effectLst>
                  <a:outerShdw blurRad="38100" dist="38100" dir="2700000" algn="tl">
                    <a:srgbClr val="000000">
                      <a:alpha val="43137"/>
                    </a:srgbClr>
                  </a:outerShdw>
                </a:effectLst>
              </a:rPr>
              <a:t> value judgments</a:t>
            </a:r>
          </a:p>
          <a:p>
            <a:pPr lvl="1"/>
            <a:r>
              <a:rPr lang="en-US" dirty="0"/>
              <a:t>To take account of facts as upstream as possible about “accident genesis</a:t>
            </a:r>
            <a:r>
              <a:rPr lang="en-US" dirty="0" smtClean="0"/>
              <a:t>” with a deductive approach</a:t>
            </a:r>
            <a:endParaRPr lang="en-US" dirty="0"/>
          </a:p>
          <a:p>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326736447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Cause tree analysis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fontScale="92500"/>
          </a:bodyPr>
          <a:lstStyle/>
          <a:p>
            <a:r>
              <a:rPr lang="en-US" dirty="0" smtClean="0"/>
              <a:t>Method </a:t>
            </a:r>
            <a:r>
              <a:rPr lang="en-US" dirty="0"/>
              <a:t>principles </a:t>
            </a:r>
            <a:r>
              <a:rPr lang="en-GB" dirty="0"/>
              <a:t>(</a:t>
            </a:r>
            <a:r>
              <a:rPr lang="en-GB" dirty="0" err="1"/>
              <a:t>c'td</a:t>
            </a:r>
            <a:r>
              <a:rPr lang="en-GB" dirty="0" smtClean="0"/>
              <a:t>)</a:t>
            </a:r>
            <a:endParaRPr lang="en-US" dirty="0"/>
          </a:p>
          <a:p>
            <a:pPr lvl="1"/>
            <a:r>
              <a:rPr lang="en-US" dirty="0"/>
              <a:t>To respect </a:t>
            </a:r>
            <a:r>
              <a:rPr lang="en-US" dirty="0" smtClean="0"/>
              <a:t>steps </a:t>
            </a:r>
            <a:r>
              <a:rPr lang="en-US" dirty="0"/>
              <a:t>sequence, especially step “data collection and causal tree construction” and step “actions proposals”</a:t>
            </a:r>
          </a:p>
          <a:p>
            <a:pPr lvl="1"/>
            <a:r>
              <a:rPr lang="en-US" dirty="0"/>
              <a:t>To use an observation framework which is related to the work situation in a simplified manner</a:t>
            </a:r>
          </a:p>
          <a:p>
            <a:pPr lvl="2"/>
            <a:r>
              <a:rPr lang="en-US" dirty="0">
                <a:effectLst>
                  <a:outerShdw blurRad="38100" dist="38100" dir="2700000" algn="tl">
                    <a:srgbClr val="000000">
                      <a:alpha val="43137"/>
                    </a:srgbClr>
                  </a:outerShdw>
                </a:effectLst>
              </a:rPr>
              <a:t>Individual</a:t>
            </a:r>
            <a:r>
              <a:rPr lang="en-US" dirty="0"/>
              <a:t>: operator(s), employee(s), worker(s), victim(s),…</a:t>
            </a:r>
          </a:p>
          <a:p>
            <a:pPr lvl="2"/>
            <a:r>
              <a:rPr lang="en-US" dirty="0">
                <a:effectLst>
                  <a:outerShdw blurRad="38100" dist="38100" dir="2700000" algn="tl">
                    <a:srgbClr val="000000">
                      <a:alpha val="43137"/>
                    </a:srgbClr>
                  </a:outerShdw>
                </a:effectLst>
              </a:rPr>
              <a:t>Task/Activity</a:t>
            </a:r>
            <a:r>
              <a:rPr lang="en-US" dirty="0"/>
              <a:t> (actual work): actions which have contributed to accident</a:t>
            </a:r>
          </a:p>
          <a:p>
            <a:pPr lvl="2"/>
            <a:r>
              <a:rPr lang="en-US" dirty="0">
                <a:effectLst>
                  <a:outerShdw blurRad="38100" dist="38100" dir="2700000" algn="tl">
                    <a:srgbClr val="000000">
                      <a:alpha val="43137"/>
                    </a:srgbClr>
                  </a:outerShdw>
                </a:effectLst>
              </a:rPr>
              <a:t>Equipment</a:t>
            </a:r>
            <a:r>
              <a:rPr lang="en-US" dirty="0"/>
              <a:t>(s) used: tools, material(s), product(s),…</a:t>
            </a:r>
          </a:p>
          <a:p>
            <a:pPr lvl="2"/>
            <a:r>
              <a:rPr lang="en-US" dirty="0">
                <a:effectLst>
                  <a:outerShdw blurRad="38100" dist="38100" dir="2700000" algn="tl">
                    <a:srgbClr val="000000">
                      <a:alpha val="43137"/>
                    </a:srgbClr>
                  </a:outerShdw>
                </a:effectLst>
              </a:rPr>
              <a:t>Accident surrounding</a:t>
            </a:r>
            <a:r>
              <a:rPr lang="en-US" dirty="0"/>
              <a:t>: work spaces, physical and psychological environments,…</a:t>
            </a:r>
            <a:endParaRPr lang="en-GB" dirty="0"/>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1297448136"/>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CausAL</a:t>
            </a:r>
            <a:r>
              <a:rPr lang="en-GB" dirty="0" smtClean="0"/>
              <a:t> tree analysis </a:t>
            </a:r>
            <a:r>
              <a:rPr lang="en-GB" dirty="0"/>
              <a:t>(</a:t>
            </a:r>
            <a:r>
              <a:rPr lang="en-GB" dirty="0" err="1"/>
              <a:t>c'</a:t>
            </a:r>
            <a:r>
              <a:rPr lang="en-GB" cap="none" dirty="0" err="1"/>
              <a:t>td</a:t>
            </a:r>
            <a:r>
              <a:rPr lang="en-GB" dirty="0"/>
              <a:t>)</a:t>
            </a:r>
          </a:p>
        </p:txBody>
      </p:sp>
      <p:sp>
        <p:nvSpPr>
          <p:cNvPr id="3" name="Espace réservé du contenu 2"/>
          <p:cNvSpPr>
            <a:spLocks noGrp="1"/>
          </p:cNvSpPr>
          <p:nvPr>
            <p:ph idx="1"/>
          </p:nvPr>
        </p:nvSpPr>
        <p:spPr/>
        <p:txBody>
          <a:bodyPr>
            <a:normAutofit fontScale="85000" lnSpcReduction="20000"/>
          </a:bodyPr>
          <a:lstStyle/>
          <a:p>
            <a:r>
              <a:rPr lang="en-GB" dirty="0"/>
              <a:t>Data Collection</a:t>
            </a:r>
          </a:p>
          <a:p>
            <a:pPr lvl="1"/>
            <a:r>
              <a:rPr lang="en-GB" dirty="0"/>
              <a:t>2 types of information sources</a:t>
            </a:r>
          </a:p>
          <a:p>
            <a:pPr lvl="2"/>
            <a:r>
              <a:rPr lang="en-GB" dirty="0"/>
              <a:t>From Work environment</a:t>
            </a:r>
          </a:p>
          <a:p>
            <a:pPr lvl="2"/>
            <a:r>
              <a:rPr lang="en-GB" dirty="0"/>
              <a:t>From Interviews</a:t>
            </a:r>
          </a:p>
          <a:p>
            <a:pPr marL="971550" lvl="1" indent="-457200"/>
            <a:r>
              <a:rPr lang="fr-FR" dirty="0"/>
              <a:t>Code of </a:t>
            </a:r>
            <a:r>
              <a:rPr lang="fr-FR" dirty="0" err="1"/>
              <a:t>ethical</a:t>
            </a:r>
            <a:r>
              <a:rPr lang="fr-FR" dirty="0"/>
              <a:t> </a:t>
            </a:r>
            <a:r>
              <a:rPr lang="fr-FR" dirty="0" err="1"/>
              <a:t>conduct</a:t>
            </a:r>
            <a:r>
              <a:rPr lang="fr-FR" dirty="0"/>
              <a:t> for interview</a:t>
            </a:r>
          </a:p>
          <a:p>
            <a:pPr marL="971550" lvl="1" indent="-457200"/>
            <a:r>
              <a:rPr lang="en-GB" dirty="0"/>
              <a:t>Data to be collected: </a:t>
            </a:r>
            <a:r>
              <a:rPr lang="en-GB" dirty="0">
                <a:effectLst>
                  <a:outerShdw blurRad="38100" dist="38100" dir="2700000" algn="tl">
                    <a:srgbClr val="000000">
                      <a:alpha val="43137"/>
                    </a:srgbClr>
                  </a:outerShdw>
                </a:effectLst>
              </a:rPr>
              <a:t>FACTS</a:t>
            </a:r>
          </a:p>
          <a:p>
            <a:pPr marL="1371600" lvl="2" indent="-457200"/>
            <a:r>
              <a:rPr lang="en-GB" dirty="0"/>
              <a:t>Fact = information, state, value,..</a:t>
            </a:r>
          </a:p>
          <a:p>
            <a:pPr marL="1371600" lvl="2" indent="-457200"/>
            <a:r>
              <a:rPr lang="en-GB" dirty="0"/>
              <a:t>Fact ≠ interpretation, opinion, </a:t>
            </a:r>
            <a:r>
              <a:rPr lang="en-US" dirty="0"/>
              <a:t>value judgments, “negative facts”, </a:t>
            </a:r>
            <a:r>
              <a:rPr lang="en-US" dirty="0" smtClean="0"/>
              <a:t>…</a:t>
            </a:r>
          </a:p>
          <a:p>
            <a:pPr marL="1828800" lvl="3" indent="-457200"/>
            <a:r>
              <a:rPr lang="en-US" dirty="0" smtClean="0"/>
              <a:t>e.g. </a:t>
            </a:r>
            <a:r>
              <a:rPr lang="en-GB" dirty="0"/>
              <a:t>He/she worked while he/she wore sport </a:t>
            </a:r>
            <a:r>
              <a:rPr lang="en-GB" dirty="0" smtClean="0"/>
              <a:t>shoes is a fact</a:t>
            </a:r>
            <a:endParaRPr lang="en-GB" dirty="0"/>
          </a:p>
          <a:p>
            <a:pPr marL="1828800" lvl="3" indent="-457200"/>
            <a:r>
              <a:rPr lang="en-US" dirty="0" smtClean="0"/>
              <a:t>       </a:t>
            </a:r>
            <a:r>
              <a:rPr lang="en-US" dirty="0"/>
              <a:t>He/she did not wear his/her protective </a:t>
            </a:r>
            <a:r>
              <a:rPr lang="en-US" dirty="0" smtClean="0"/>
              <a:t>footwear is NOT a fact</a:t>
            </a:r>
          </a:p>
          <a:p>
            <a:pPr marL="457200" indent="-457200"/>
            <a:r>
              <a:rPr lang="en-GB" dirty="0">
                <a:effectLst>
                  <a:outerShdw blurRad="38100" dist="38100" dir="2700000" algn="tl">
                    <a:srgbClr val="000000">
                      <a:alpha val="43137"/>
                    </a:srgbClr>
                  </a:outerShdw>
                </a:effectLst>
              </a:rPr>
              <a:t>Starting point </a:t>
            </a:r>
            <a:r>
              <a:rPr lang="en-GB" dirty="0" smtClean="0">
                <a:effectLst>
                  <a:outerShdw blurRad="38100" dist="38100" dir="2700000" algn="tl">
                    <a:srgbClr val="000000">
                      <a:alpha val="43137"/>
                    </a:srgbClr>
                  </a:outerShdw>
                </a:effectLst>
              </a:rPr>
              <a:t>of analysis </a:t>
            </a:r>
            <a:r>
              <a:rPr lang="en-GB" dirty="0" smtClean="0"/>
              <a:t>is </a:t>
            </a:r>
            <a:r>
              <a:rPr lang="en-GB" dirty="0"/>
              <a:t>the </a:t>
            </a:r>
            <a:r>
              <a:rPr lang="en-GB" dirty="0" smtClean="0">
                <a:effectLst>
                  <a:outerShdw blurRad="38100" dist="38100" dir="2700000" algn="tl">
                    <a:srgbClr val="000000">
                      <a:alpha val="43137"/>
                    </a:srgbClr>
                  </a:outerShdw>
                </a:effectLst>
              </a:rPr>
              <a:t>event (how to define event)</a:t>
            </a:r>
            <a:endParaRPr lang="en-GB" dirty="0">
              <a:effectLst>
                <a:outerShdw blurRad="38100" dist="38100" dir="2700000" algn="tl">
                  <a:srgbClr val="000000">
                    <a:alpha val="43137"/>
                  </a:srgbClr>
                </a:outerShdw>
              </a:effectLst>
            </a:endParaRPr>
          </a:p>
        </p:txBody>
      </p:sp>
      <p:sp>
        <p:nvSpPr>
          <p:cNvPr id="4" name="Espace réservé de la date 3"/>
          <p:cNvSpPr>
            <a:spLocks noGrp="1"/>
          </p:cNvSpPr>
          <p:nvPr>
            <p:ph type="dt" sz="half" idx="10"/>
          </p:nvPr>
        </p:nvSpPr>
        <p:spPr/>
        <p:txBody>
          <a:bodyPr/>
          <a:lstStyle/>
          <a:p>
            <a:r>
              <a:rPr lang="fr-FR" smtClean="0"/>
              <a:t>November 5-6, 2015</a:t>
            </a:r>
            <a:endParaRPr lang="en-US" dirty="0"/>
          </a:p>
        </p:txBody>
      </p:sp>
      <p:sp>
        <p:nvSpPr>
          <p:cNvPr id="5" name="Espace réservé du pied de page 4"/>
          <p:cNvSpPr>
            <a:spLocks noGrp="1"/>
          </p:cNvSpPr>
          <p:nvPr>
            <p:ph type="ftr" sz="quarter" idx="11"/>
          </p:nvPr>
        </p:nvSpPr>
        <p:spPr/>
        <p:txBody>
          <a:bodyPr/>
          <a:lstStyle/>
          <a:p>
            <a:r>
              <a:rPr lang="en-US" smtClean="0"/>
              <a:t>JRC ISPra Benchmarking Exercise</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864276303"/>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1062</TotalTime>
  <Words>2020</Words>
  <Application>Microsoft Office PowerPoint</Application>
  <PresentationFormat>Grand écran</PresentationFormat>
  <Paragraphs>341</Paragraphs>
  <Slides>32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Arial Black</vt:lpstr>
      <vt:lpstr>Calibri</vt:lpstr>
      <vt:lpstr>Times New Roman</vt:lpstr>
      <vt:lpstr>Trebuchet MS</vt:lpstr>
      <vt:lpstr>Tw Cen MT</vt:lpstr>
      <vt:lpstr>Circuit</vt:lpstr>
      <vt:lpstr>Event Analysis Methods</vt:lpstr>
      <vt:lpstr>Assumption 1</vt:lpstr>
      <vt:lpstr>Assumption 1 (c'td)</vt:lpstr>
      <vt:lpstr>Assumption 2</vt:lpstr>
      <vt:lpstr>Assumption 2 (c'td)</vt:lpstr>
      <vt:lpstr>Few (selected) ANALYSIS METHODS</vt:lpstr>
      <vt:lpstr>Causal tree analysis</vt:lpstr>
      <vt:lpstr>Cause tree analysis (c'td)</vt:lpstr>
      <vt:lpstr>CausAL tree analysis (c'td)</vt:lpstr>
      <vt:lpstr>CausAL tree analysis (c'td)</vt:lpstr>
      <vt:lpstr>CausAL tree analysis (c'td)</vt:lpstr>
      <vt:lpstr>Barrier analysis</vt:lpstr>
      <vt:lpstr>Barrier analysis (c'td)</vt:lpstr>
      <vt:lpstr>Barrier analysis (c'td)</vt:lpstr>
      <vt:lpstr>CHANGE analysis</vt:lpstr>
      <vt:lpstr>CHANGE analysis (c'td)</vt:lpstr>
      <vt:lpstr>MTO</vt:lpstr>
      <vt:lpstr>MTO (c'td)</vt:lpstr>
      <vt:lpstr>Acci-Map</vt:lpstr>
      <vt:lpstr>Acci-Map (c'td)</vt:lpstr>
      <vt:lpstr>MORT</vt:lpstr>
      <vt:lpstr>TRIPOD</vt:lpstr>
      <vt:lpstr>TRIPOD (c'td)</vt:lpstr>
      <vt:lpstr>The FRAM</vt:lpstr>
      <vt:lpstr>The FRAM (c'td)</vt:lpstr>
      <vt:lpstr>STAMP</vt:lpstr>
      <vt:lpstr>STAMP (c'td)</vt:lpstr>
      <vt:lpstr>STAMP (c'td)</vt:lpstr>
      <vt:lpstr>Organisational analysis</vt:lpstr>
      <vt:lpstr>Organisational analysis (c'td)</vt:lpstr>
      <vt:lpstr>Organisational analysis (c'td)</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Analysis Methods</dc:title>
  <dc:creator>Yves</dc:creator>
  <cp:lastModifiedBy>Yves</cp:lastModifiedBy>
  <cp:revision>107</cp:revision>
  <dcterms:created xsi:type="dcterms:W3CDTF">2015-11-01T13:37:15Z</dcterms:created>
  <dcterms:modified xsi:type="dcterms:W3CDTF">2015-11-03T22:53:57Z</dcterms:modified>
</cp:coreProperties>
</file>