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  <p:sldId id="269" r:id="rId15"/>
    <p:sldId id="272" r:id="rId16"/>
    <p:sldId id="273" r:id="rId17"/>
    <p:sldId id="274" r:id="rId18"/>
    <p:sldId id="276" r:id="rId19"/>
    <p:sldId id="275" r:id="rId20"/>
    <p:sldId id="277" r:id="rId21"/>
    <p:sldId id="278" r:id="rId22"/>
    <p:sldId id="279" r:id="rId23"/>
    <p:sldId id="281" r:id="rId24"/>
    <p:sldId id="280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9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15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45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05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8" descr="EsredaLogo.jpg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15810" y="0"/>
            <a:ext cx="202819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5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91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95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16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99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00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72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56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3E8C1-EB7E-4B96-AF78-CA1051B5E257}" type="datetimeFigureOut">
              <a:rPr lang="fr-FR" smtClean="0"/>
              <a:t>02/11/2015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1DF6-77BF-4B7B-937D-7F1ECFE6F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3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fr-FR" altLang="fr-FR" sz="3600" b="1" dirty="0" err="1">
                <a:latin typeface="Arial" panose="020B0604020202020204" pitchFamily="34" charset="0"/>
              </a:rPr>
              <a:t>ESReDA</a:t>
            </a:r>
            <a:r>
              <a:rPr lang="fr-FR" altLang="fr-FR" sz="3600" b="1" dirty="0">
                <a:latin typeface="Arial" panose="020B0604020202020204" pitchFamily="34" charset="0"/>
              </a:rPr>
              <a:t> </a:t>
            </a:r>
            <a:r>
              <a:rPr lang="fr-FR" altLang="fr-FR" sz="3600" b="1" dirty="0" err="1">
                <a:latin typeface="Arial" panose="020B0604020202020204" pitchFamily="34" charset="0"/>
              </a:rPr>
              <a:t>Results</a:t>
            </a:r>
            <a:r>
              <a:rPr lang="fr-FR" altLang="fr-FR" sz="3600" b="1" dirty="0">
                <a:latin typeface="Arial" panose="020B0604020202020204" pitchFamily="34" charset="0"/>
              </a:rPr>
              <a:t> </a:t>
            </a:r>
            <a:r>
              <a:rPr lang="fr-FR" altLang="fr-FR" sz="3600" b="1" dirty="0" err="1">
                <a:latin typeface="Arial" panose="020B0604020202020204" pitchFamily="34" charset="0"/>
              </a:rPr>
              <a:t>from</a:t>
            </a:r>
            <a:r>
              <a:rPr lang="fr-FR" altLang="fr-FR" sz="3600" b="1" dirty="0">
                <a:latin typeface="Arial" panose="020B0604020202020204" pitchFamily="34" charset="0"/>
              </a:rPr>
              <a:t> </a:t>
            </a:r>
            <a:r>
              <a:rPr lang="fr-FR" altLang="fr-FR" sz="3600" b="1" dirty="0" err="1">
                <a:latin typeface="Arial" panose="020B0604020202020204" pitchFamily="34" charset="0"/>
              </a:rPr>
              <a:t>study</a:t>
            </a:r>
            <a:r>
              <a:rPr lang="fr-FR" altLang="fr-FR" sz="3600" b="1" dirty="0">
                <a:latin typeface="Arial" panose="020B0604020202020204" pitchFamily="34" charset="0"/>
              </a:rPr>
              <a:t> of accident investigation practices, </a:t>
            </a:r>
            <a:r>
              <a:rPr lang="fr-FR" altLang="fr-FR" sz="3600" b="1" dirty="0" err="1">
                <a:latin typeface="Arial" panose="020B0604020202020204" pitchFamily="34" charset="0"/>
              </a:rPr>
              <a:t>models</a:t>
            </a:r>
            <a:r>
              <a:rPr lang="fr-FR" altLang="fr-FR" sz="3600" b="1" dirty="0">
                <a:latin typeface="Arial" panose="020B0604020202020204" pitchFamily="34" charset="0"/>
              </a:rPr>
              <a:t> and </a:t>
            </a:r>
            <a:r>
              <a:rPr lang="fr-FR" altLang="fr-FR" sz="3600" b="1" dirty="0" err="1" smtClean="0">
                <a:latin typeface="Arial" panose="020B0604020202020204" pitchFamily="34" charset="0"/>
              </a:rPr>
              <a:t>methods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4025900"/>
            <a:ext cx="6858000" cy="2730500"/>
          </a:xfrm>
        </p:spPr>
        <p:txBody>
          <a:bodyPr>
            <a:normAutofit fontScale="62500" lnSpcReduction="20000"/>
          </a:bodyPr>
          <a:lstStyle/>
          <a:p>
            <a:r>
              <a:rPr lang="fr-FR" altLang="fr-FR" b="1" i="1" dirty="0">
                <a:latin typeface="Arial" panose="020B0604020202020204" pitchFamily="34" charset="0"/>
              </a:rPr>
              <a:t>Nicolas </a:t>
            </a:r>
            <a:r>
              <a:rPr lang="fr-FR" altLang="fr-FR" b="1" i="1" dirty="0" smtClean="0">
                <a:latin typeface="Arial" panose="020B0604020202020204" pitchFamily="34" charset="0"/>
              </a:rPr>
              <a:t>DECHY</a:t>
            </a:r>
          </a:p>
          <a:p>
            <a:r>
              <a:rPr lang="fr-FR" altLang="fr-FR" b="1" i="1" dirty="0" smtClean="0">
                <a:latin typeface="Arial" panose="020B0604020202020204" pitchFamily="34" charset="0"/>
              </a:rPr>
              <a:t>Yves DIEN</a:t>
            </a:r>
          </a:p>
          <a:p>
            <a:r>
              <a:rPr lang="fr-FR" altLang="fr-FR" b="1" i="1" dirty="0" smtClean="0">
                <a:latin typeface="Arial" panose="020B0604020202020204" pitchFamily="34" charset="0"/>
              </a:rPr>
              <a:t>Ana </a:t>
            </a:r>
            <a:r>
              <a:rPr lang="fr-FR" altLang="fr-FR" b="1" i="1" dirty="0">
                <a:latin typeface="Arial" panose="020B0604020202020204" pitchFamily="34" charset="0"/>
              </a:rPr>
              <a:t>Lisa VETERE </a:t>
            </a:r>
            <a:r>
              <a:rPr lang="fr-FR" altLang="fr-FR" b="1" i="1" dirty="0" smtClean="0">
                <a:latin typeface="Arial" panose="020B0604020202020204" pitchFamily="34" charset="0"/>
              </a:rPr>
              <a:t>ARELLANO</a:t>
            </a:r>
          </a:p>
          <a:p>
            <a:r>
              <a:rPr lang="fr-FR" altLang="fr-FR" b="1" i="1" dirty="0" smtClean="0">
                <a:latin typeface="Arial" panose="020B0604020202020204" pitchFamily="34" charset="0"/>
              </a:rPr>
              <a:t>Frank VERSCHUEREN</a:t>
            </a:r>
          </a:p>
          <a:p>
            <a:r>
              <a:rPr lang="fr-FR" altLang="fr-FR" b="1" i="1" dirty="0" smtClean="0">
                <a:latin typeface="Arial" panose="020B0604020202020204" pitchFamily="34" charset="0"/>
              </a:rPr>
              <a:t> </a:t>
            </a:r>
            <a:r>
              <a:rPr lang="fr-FR" altLang="fr-FR" b="1" i="1" dirty="0">
                <a:latin typeface="Arial" panose="020B0604020202020204" pitchFamily="34" charset="0"/>
              </a:rPr>
              <a:t>on </a:t>
            </a:r>
            <a:r>
              <a:rPr lang="fr-FR" altLang="fr-FR" b="1" i="1" dirty="0" err="1">
                <a:latin typeface="Arial" panose="020B0604020202020204" pitchFamily="34" charset="0"/>
              </a:rPr>
              <a:t>behalf</a:t>
            </a:r>
            <a:r>
              <a:rPr lang="fr-FR" altLang="fr-FR" b="1" i="1" dirty="0">
                <a:latin typeface="Arial" panose="020B0604020202020204" pitchFamily="34" charset="0"/>
              </a:rPr>
              <a:t> of the </a:t>
            </a:r>
            <a:r>
              <a:rPr lang="fr-FR" altLang="fr-FR" b="1" i="1" dirty="0" err="1">
                <a:latin typeface="Arial" panose="020B0604020202020204" pitchFamily="34" charset="0"/>
              </a:rPr>
              <a:t>ESReDA</a:t>
            </a:r>
            <a:r>
              <a:rPr lang="fr-FR" altLang="fr-FR" b="1" i="1" dirty="0">
                <a:latin typeface="Arial" panose="020B0604020202020204" pitchFamily="34" charset="0"/>
              </a:rPr>
              <a:t> </a:t>
            </a:r>
            <a:r>
              <a:rPr lang="fr-FR" altLang="fr-FR" b="1" i="1" dirty="0" err="1" smtClean="0">
                <a:latin typeface="Arial" panose="020B0604020202020204" pitchFamily="34" charset="0"/>
              </a:rPr>
              <a:t>Projects</a:t>
            </a:r>
            <a:r>
              <a:rPr lang="fr-FR" altLang="fr-FR" b="1" i="1" dirty="0" smtClean="0">
                <a:latin typeface="Arial" panose="020B0604020202020204" pitchFamily="34" charset="0"/>
              </a:rPr>
              <a:t> Groups </a:t>
            </a:r>
          </a:p>
          <a:p>
            <a:endParaRPr lang="fr-FR" b="1" i="1" dirty="0">
              <a:latin typeface="Arial" panose="020B0604020202020204" pitchFamily="34" charset="0"/>
            </a:endParaRPr>
          </a:p>
          <a:p>
            <a:r>
              <a:rPr lang="fr-FR" b="1" i="1" dirty="0" smtClean="0">
                <a:latin typeface="Arial" panose="020B0604020202020204" pitchFamily="34" charset="0"/>
              </a:rPr>
              <a:t>MAHB </a:t>
            </a:r>
            <a:r>
              <a:rPr lang="fr-FR" b="1" i="1" dirty="0" err="1" smtClean="0">
                <a:latin typeface="Arial" panose="020B0604020202020204" pitchFamily="34" charset="0"/>
              </a:rPr>
              <a:t>benchmarking</a:t>
            </a:r>
            <a:r>
              <a:rPr lang="fr-FR" b="1" i="1" dirty="0" smtClean="0">
                <a:latin typeface="Arial" panose="020B0604020202020204" pitchFamily="34" charset="0"/>
              </a:rPr>
              <a:t> </a:t>
            </a:r>
            <a:r>
              <a:rPr lang="fr-FR" b="1" i="1" dirty="0" err="1" smtClean="0">
                <a:latin typeface="Arial" panose="020B0604020202020204" pitchFamily="34" charset="0"/>
              </a:rPr>
              <a:t>exercise</a:t>
            </a:r>
            <a:r>
              <a:rPr lang="fr-FR" b="1" i="1" dirty="0" smtClean="0">
                <a:latin typeface="Arial" panose="020B0604020202020204" pitchFamily="34" charset="0"/>
              </a:rPr>
              <a:t> on</a:t>
            </a:r>
          </a:p>
          <a:p>
            <a:r>
              <a:rPr lang="fr-FR" b="1" i="1" dirty="0" smtClean="0">
                <a:latin typeface="Arial" panose="020B0604020202020204" pitchFamily="34" charset="0"/>
              </a:rPr>
              <a:t> </a:t>
            </a:r>
            <a:r>
              <a:rPr lang="en-US" b="1" i="1" dirty="0">
                <a:latin typeface="Arial" panose="020B0604020202020204" pitchFamily="34" charset="0"/>
              </a:rPr>
              <a:t>Accident Investigation/Analysis and Reporting Lessons Learned</a:t>
            </a:r>
            <a:endParaRPr lang="fr-FR" b="1" i="1" dirty="0">
              <a:latin typeface="Arial" panose="020B0604020202020204" pitchFamily="34" charset="0"/>
            </a:endParaRPr>
          </a:p>
          <a:p>
            <a:r>
              <a:rPr lang="fr-FR" b="1" i="1" dirty="0">
                <a:latin typeface="Arial" panose="020B0604020202020204" pitchFamily="34" charset="0"/>
              </a:rPr>
              <a:t>JRC, </a:t>
            </a:r>
            <a:r>
              <a:rPr lang="fr-FR" b="1" i="1" dirty="0" err="1" smtClean="0">
                <a:latin typeface="Arial" panose="020B0604020202020204" pitchFamily="34" charset="0"/>
              </a:rPr>
              <a:t>Ispra</a:t>
            </a:r>
            <a:r>
              <a:rPr lang="fr-FR" b="1" i="1" dirty="0" smtClean="0">
                <a:latin typeface="Arial" panose="020B0604020202020204" pitchFamily="34" charset="0"/>
              </a:rPr>
              <a:t>, </a:t>
            </a:r>
            <a:r>
              <a:rPr lang="fr-FR" b="1" i="1" dirty="0" err="1" smtClean="0">
                <a:latin typeface="Arial" panose="020B0604020202020204" pitchFamily="34" charset="0"/>
              </a:rPr>
              <a:t>Italy</a:t>
            </a:r>
            <a:r>
              <a:rPr lang="fr-FR" b="1" i="1" dirty="0" smtClean="0">
                <a:latin typeface="Arial" panose="020B0604020202020204" pitchFamily="34" charset="0"/>
              </a:rPr>
              <a:t>, 05-06</a:t>
            </a:r>
            <a:r>
              <a:rPr lang="fr-FR" b="1" i="1" baseline="30000" dirty="0" smtClean="0">
                <a:latin typeface="Arial" panose="020B0604020202020204" pitchFamily="34" charset="0"/>
              </a:rPr>
              <a:t>th</a:t>
            </a:r>
            <a:r>
              <a:rPr lang="fr-FR" b="1" i="1" dirty="0" smtClean="0">
                <a:latin typeface="Arial" panose="020B0604020202020204" pitchFamily="34" charset="0"/>
              </a:rPr>
              <a:t> </a:t>
            </a:r>
            <a:r>
              <a:rPr lang="fr-FR" b="1" i="1" dirty="0" err="1" smtClean="0">
                <a:latin typeface="Arial" panose="020B0604020202020204" pitchFamily="34" charset="0"/>
              </a:rPr>
              <a:t>November</a:t>
            </a:r>
            <a:r>
              <a:rPr lang="fr-FR" b="1" i="1" dirty="0" smtClean="0">
                <a:latin typeface="Arial" panose="020B0604020202020204" pitchFamily="34" charset="0"/>
              </a:rPr>
              <a:t> 2015</a:t>
            </a:r>
          </a:p>
        </p:txBody>
      </p:sp>
      <p:pic>
        <p:nvPicPr>
          <p:cNvPr id="4" name="Picture 8" descr="Esreda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15810" y="0"/>
            <a:ext cx="202819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9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Stakeholders with different perspectives</a:t>
            </a:r>
            <a:endParaRPr lang="en-GB" sz="36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058718"/>
              </p:ext>
            </p:extLst>
          </p:nvPr>
        </p:nvGraphicFramePr>
        <p:xfrm>
          <a:off x="360608" y="1841679"/>
          <a:ext cx="8384146" cy="47504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3858"/>
                <a:gridCol w="2795144"/>
                <a:gridCol w="2795144"/>
              </a:tblGrid>
              <a:tr h="316694">
                <a:tc grid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Type of stakeholders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669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A) Operating Companies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B) Control Authorities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C) Public Parties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17025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Company and the corporation 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Internal department in charge of Health, Safety and Occupational Conditions/  Environment 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Health, Safety and Occupational Conditions committees 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Sub-contractors and customers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Insurers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Local control authorities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Control authorities of local control authorities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National control and regulatory authorities, Ministries and Government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Police and justice (litigation and court)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Labour inspectorate 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Fire and rescue services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Third party-expert 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Independent investigation board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Victims’ labour associations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Parliament and political parties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Mass media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Non-Governmental Organisations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Trade unions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17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Different aims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42600"/>
          </a:xfrm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Several perspectives on human error (Rasmussen et al, 1984) </a:t>
            </a:r>
          </a:p>
          <a:p>
            <a:pPr lvl="1"/>
            <a:r>
              <a:rPr lang="en-US" u="sng" dirty="0" smtClean="0"/>
              <a:t>Explaining</a:t>
            </a:r>
            <a:r>
              <a:rPr lang="en-US" dirty="0" smtClean="0"/>
              <a:t> </a:t>
            </a:r>
            <a:r>
              <a:rPr lang="en-US" dirty="0"/>
              <a:t>an unusual event: the </a:t>
            </a:r>
            <a:r>
              <a:rPr lang="en-US" i="1" dirty="0"/>
              <a:t>common sense perspective</a:t>
            </a:r>
            <a:r>
              <a:rPr lang="en-US" dirty="0"/>
              <a:t>; </a:t>
            </a:r>
          </a:p>
          <a:p>
            <a:pPr lvl="1"/>
            <a:r>
              <a:rPr lang="en-US" u="sng" dirty="0" smtClean="0"/>
              <a:t>Understanding</a:t>
            </a:r>
            <a:r>
              <a:rPr lang="en-US" dirty="0" smtClean="0"/>
              <a:t> </a:t>
            </a:r>
            <a:r>
              <a:rPr lang="en-US" dirty="0"/>
              <a:t>human </a:t>
            </a:r>
            <a:r>
              <a:rPr lang="en-US" dirty="0" err="1"/>
              <a:t>behaviour</a:t>
            </a:r>
            <a:r>
              <a:rPr lang="en-US" dirty="0"/>
              <a:t> (or organizational </a:t>
            </a:r>
            <a:r>
              <a:rPr lang="en-US" dirty="0" err="1"/>
              <a:t>behaviour</a:t>
            </a:r>
            <a:r>
              <a:rPr lang="en-US" dirty="0"/>
              <a:t>): the </a:t>
            </a:r>
            <a:r>
              <a:rPr lang="en-US" i="1" dirty="0"/>
              <a:t>scientist’s perspective</a:t>
            </a:r>
            <a:r>
              <a:rPr lang="en-US" dirty="0"/>
              <a:t>; </a:t>
            </a:r>
          </a:p>
          <a:p>
            <a:pPr lvl="1"/>
            <a:r>
              <a:rPr lang="en-US" u="sng" dirty="0" smtClean="0"/>
              <a:t>Evaluating</a:t>
            </a:r>
            <a:r>
              <a:rPr lang="en-US" dirty="0" smtClean="0"/>
              <a:t> </a:t>
            </a:r>
            <a:r>
              <a:rPr lang="en-US" dirty="0"/>
              <a:t>human performance (or organizational performance): the </a:t>
            </a:r>
            <a:r>
              <a:rPr lang="en-US" i="1" dirty="0"/>
              <a:t>reliability analyst’s perspective</a:t>
            </a:r>
            <a:r>
              <a:rPr lang="en-US" dirty="0"/>
              <a:t>; </a:t>
            </a:r>
          </a:p>
          <a:p>
            <a:pPr lvl="1"/>
            <a:r>
              <a:rPr lang="en-US" u="sng" dirty="0" smtClean="0"/>
              <a:t>Improving </a:t>
            </a:r>
            <a:r>
              <a:rPr lang="en-US" u="sng" dirty="0"/>
              <a:t>human performance </a:t>
            </a:r>
            <a:r>
              <a:rPr lang="en-US" dirty="0"/>
              <a:t>(or organizational performance): the </a:t>
            </a:r>
            <a:r>
              <a:rPr lang="en-US" i="1" dirty="0"/>
              <a:t>therapist’s perspective</a:t>
            </a:r>
            <a:r>
              <a:rPr lang="en-US" dirty="0"/>
              <a:t>; </a:t>
            </a:r>
          </a:p>
          <a:p>
            <a:pPr lvl="1"/>
            <a:r>
              <a:rPr lang="en-US" dirty="0" smtClean="0"/>
              <a:t>Finding </a:t>
            </a:r>
            <a:r>
              <a:rPr lang="en-US" dirty="0"/>
              <a:t>somebody to </a:t>
            </a:r>
            <a:r>
              <a:rPr lang="en-US" u="sng" dirty="0"/>
              <a:t>punish</a:t>
            </a:r>
            <a:r>
              <a:rPr lang="en-US" dirty="0"/>
              <a:t>: the </a:t>
            </a:r>
            <a:r>
              <a:rPr lang="en-US" i="1" dirty="0"/>
              <a:t>attorney’s perspective</a:t>
            </a:r>
            <a:r>
              <a:rPr lang="en-US" dirty="0"/>
              <a:t>; </a:t>
            </a:r>
          </a:p>
          <a:p>
            <a:pPr lvl="1"/>
            <a:r>
              <a:rPr lang="en-US" u="sng" dirty="0" smtClean="0"/>
              <a:t>Improving </a:t>
            </a:r>
            <a:r>
              <a:rPr lang="en-US" u="sng" dirty="0"/>
              <a:t>system </a:t>
            </a:r>
            <a:r>
              <a:rPr lang="en-US" dirty="0"/>
              <a:t>(organization) configuration: the </a:t>
            </a:r>
            <a:r>
              <a:rPr lang="en-US" i="1" dirty="0"/>
              <a:t>designer’s perspective </a:t>
            </a:r>
            <a:endParaRPr lang="en-US" dirty="0"/>
          </a:p>
          <a:p>
            <a:pPr marL="685800" lvl="2">
              <a:spcBef>
                <a:spcPts val="1000"/>
              </a:spcBef>
            </a:pPr>
            <a:endParaRPr lang="en-GB" altLang="fr-FR" dirty="0" smtClean="0"/>
          </a:p>
          <a:p>
            <a:pPr marL="228600" lvl="1">
              <a:spcBef>
                <a:spcPts val="1000"/>
              </a:spcBef>
            </a:pPr>
            <a:endParaRPr lang="en-GB" altLang="fr-FR" sz="2800" dirty="0" smtClean="0"/>
          </a:p>
          <a:p>
            <a:pPr marL="457200" lvl="2" indent="0">
              <a:spcBef>
                <a:spcPts val="1000"/>
              </a:spcBef>
              <a:buNone/>
            </a:pPr>
            <a:endParaRPr lang="en-GB" altLang="fr-FR" dirty="0" smtClean="0"/>
          </a:p>
          <a:p>
            <a:pPr marL="228600" lvl="1">
              <a:spcBef>
                <a:spcPts val="1000"/>
              </a:spcBef>
            </a:pPr>
            <a:endParaRPr lang="en-GB" altLang="fr-FR" sz="28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84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5 Key </a:t>
            </a:r>
            <a:r>
              <a:rPr lang="en-GB" sz="4000" dirty="0" smtClean="0"/>
              <a:t>questions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42600"/>
          </a:xfrm>
        </p:spPr>
        <p:txBody>
          <a:bodyPr>
            <a:normAutofit fontScale="92500" lnSpcReduction="20000"/>
          </a:bodyPr>
          <a:lstStyle/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WHAT </a:t>
            </a:r>
            <a:r>
              <a:rPr lang="en-GB" altLang="fr-FR" sz="2800" dirty="0" smtClean="0"/>
              <a:t>did </a:t>
            </a:r>
            <a:r>
              <a:rPr lang="en-GB" altLang="fr-FR" sz="2800" dirty="0" smtClean="0"/>
              <a:t>happen?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Evidence, facts, chronology </a:t>
            </a:r>
            <a:r>
              <a:rPr lang="en-GB" altLang="fr-FR" dirty="0" smtClean="0">
                <a:sym typeface="Wingdings" panose="05000000000000000000" pitchFamily="2" charset="2"/>
              </a:rPr>
              <a:t> explain</a:t>
            </a:r>
            <a:endParaRPr lang="en-GB" altLang="fr-FR" dirty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HOW did it happen?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Circumstances, conditions explaining causal relationships </a:t>
            </a:r>
            <a:r>
              <a:rPr lang="en-GB" altLang="fr-FR" dirty="0" smtClean="0">
                <a:sym typeface="Wingdings" panose="05000000000000000000" pitchFamily="2" charset="2"/>
              </a:rPr>
              <a:t> explain</a:t>
            </a:r>
            <a:endParaRPr lang="en-GB" altLang="fr-FR" dirty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WHY did it happen? </a:t>
            </a:r>
            <a:endParaRPr lang="en-GB" altLang="fr-FR" sz="2800" dirty="0"/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Root causes, complex causal relationships</a:t>
            </a:r>
            <a:r>
              <a:rPr lang="en-GB" altLang="fr-FR" dirty="0" smtClean="0">
                <a:sym typeface="Wingdings" panose="05000000000000000000" pitchFamily="2" charset="2"/>
              </a:rPr>
              <a:t> understand, making sense of actors rationale, decisions, actions, view</a:t>
            </a:r>
            <a:endParaRPr lang="en-GB" altLang="fr-FR" dirty="0" smtClean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WHY it was not prevented?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Barriers, defences lines could/should have been implemented, why did they </a:t>
            </a:r>
            <a:r>
              <a:rPr lang="en-GB" altLang="fr-FR" dirty="0" smtClean="0"/>
              <a:t>fail?</a:t>
            </a:r>
            <a:endParaRPr lang="en-GB" altLang="fr-FR" dirty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WHAT is recommended to prevent the recurrence of similar events?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Here and </a:t>
            </a:r>
            <a:r>
              <a:rPr lang="en-GB" altLang="fr-FR" dirty="0" smtClean="0"/>
              <a:t>also elsewhere</a:t>
            </a:r>
            <a:endParaRPr lang="en-GB" altLang="fr-FR" dirty="0" smtClean="0"/>
          </a:p>
          <a:p>
            <a:pPr marL="228600" lvl="1">
              <a:spcBef>
                <a:spcPts val="1000"/>
              </a:spcBef>
            </a:pPr>
            <a:endParaRPr lang="en-GB" altLang="fr-FR" sz="2800" dirty="0"/>
          </a:p>
          <a:p>
            <a:pPr marL="228600" lvl="1">
              <a:spcBef>
                <a:spcPts val="1000"/>
              </a:spcBef>
            </a:pPr>
            <a:endParaRPr lang="en-GB" altLang="fr-FR" sz="2800" dirty="0" smtClean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45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Generic Approach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42600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Generic principles: 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basic assumptions, protocols, coordination, competence, data and evidence, reporting, follow-up of recommendation, communication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Common phases:</a:t>
            </a:r>
          </a:p>
          <a:p>
            <a:pPr marL="228600" lvl="1">
              <a:spcBef>
                <a:spcPts val="1000"/>
              </a:spcBef>
            </a:pPr>
            <a:endParaRPr lang="en-GB" altLang="fr-FR" sz="2800" dirty="0" smtClean="0"/>
          </a:p>
          <a:p>
            <a:pPr marL="228600" lvl="1">
              <a:spcBef>
                <a:spcPts val="1000"/>
              </a:spcBef>
            </a:pPr>
            <a:endParaRPr lang="en-GB" altLang="fr-FR" dirty="0" smtClean="0"/>
          </a:p>
          <a:p>
            <a:pPr marL="228600" lvl="1">
              <a:spcBef>
                <a:spcPts val="1000"/>
              </a:spcBef>
            </a:pPr>
            <a:endParaRPr lang="en-GB" altLang="fr-FR" sz="2800" dirty="0" smtClean="0"/>
          </a:p>
          <a:p>
            <a:pPr marL="457200" lvl="2" indent="0">
              <a:spcBef>
                <a:spcPts val="1000"/>
              </a:spcBef>
              <a:buNone/>
            </a:pPr>
            <a:endParaRPr lang="en-GB" altLang="fr-FR" dirty="0" smtClean="0"/>
          </a:p>
          <a:p>
            <a:pPr marL="228600" lvl="1">
              <a:spcBef>
                <a:spcPts val="1000"/>
              </a:spcBef>
            </a:pPr>
            <a:endParaRPr lang="en-GB" altLang="fr-FR" sz="28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Afbeelding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093" y="3482653"/>
            <a:ext cx="8448541" cy="3085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31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Background Knowledge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42600"/>
          </a:xfrm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What is an event?</a:t>
            </a:r>
          </a:p>
          <a:p>
            <a:pPr marL="685800" lvl="2">
              <a:spcBef>
                <a:spcPts val="1000"/>
              </a:spcBef>
            </a:pPr>
            <a:r>
              <a:rPr lang="en-US" dirty="0"/>
              <a:t>In-depth analyses of accidents, incidents and crises clearly showed that any event is generated by direct and/or immediate causes (technical failure and/or ―human </a:t>
            </a:r>
            <a:r>
              <a:rPr lang="en-US" dirty="0" smtClean="0"/>
              <a:t>error). 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Nevertheless </a:t>
            </a:r>
            <a:r>
              <a:rPr lang="en-US" dirty="0"/>
              <a:t>their occurrence and/or their development are considered to be induced, facilitated or accelerated by underlying </a:t>
            </a:r>
            <a:r>
              <a:rPr lang="en-US" dirty="0" smtClean="0"/>
              <a:t>organizational </a:t>
            </a:r>
            <a:r>
              <a:rPr lang="en-US" dirty="0"/>
              <a:t>conditions (complex factors). </a:t>
            </a:r>
            <a:endParaRPr lang="en-US" dirty="0" smtClean="0"/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A </a:t>
            </a:r>
            <a:r>
              <a:rPr lang="en-US" dirty="0"/>
              <a:t>vast majority of events can be seen as the ending point of a process of safety </a:t>
            </a:r>
            <a:r>
              <a:rPr lang="en-US" dirty="0" smtClean="0"/>
              <a:t>degradation, at </a:t>
            </a:r>
            <a:r>
              <a:rPr lang="en-US" dirty="0"/>
              <a:t>the end of an incubation period (Turner 1978), during which some events and signals (weak or strong) occur, but they are not perceived and/or not treated appropriately according to their potential threat to safety</a:t>
            </a:r>
            <a:r>
              <a:rPr lang="en-US" dirty="0" smtClean="0"/>
              <a:t>.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Life of an industrial system can be seen as continuous tension between Resilient Organizational Factors (ROF) and Pathogenic </a:t>
            </a:r>
            <a:r>
              <a:rPr lang="en-US" dirty="0" err="1" smtClean="0"/>
              <a:t>Organisational</a:t>
            </a:r>
            <a:r>
              <a:rPr lang="en-US" dirty="0" smtClean="0"/>
              <a:t> Factors (POF)</a:t>
            </a:r>
          </a:p>
          <a:p>
            <a:pPr marL="457200" lvl="2" indent="0">
              <a:spcBef>
                <a:spcPts val="1000"/>
              </a:spcBef>
              <a:buNone/>
            </a:pPr>
            <a:r>
              <a:rPr lang="en-US" altLang="fr-FR" dirty="0"/>
              <a:t>	</a:t>
            </a:r>
            <a:r>
              <a:rPr lang="en-US" altLang="fr-FR" dirty="0" smtClean="0"/>
              <a:t>				(</a:t>
            </a:r>
            <a:r>
              <a:rPr lang="en-US" altLang="fr-FR" dirty="0" err="1" smtClean="0"/>
              <a:t>Dien</a:t>
            </a:r>
            <a:r>
              <a:rPr lang="en-US" altLang="fr-FR" dirty="0" smtClean="0"/>
              <a:t>, 2006, </a:t>
            </a:r>
            <a:r>
              <a:rPr lang="en-US" altLang="fr-FR" dirty="0" err="1" smtClean="0"/>
              <a:t>ESReDA</a:t>
            </a:r>
            <a:r>
              <a:rPr lang="en-US" altLang="fr-FR" dirty="0" smtClean="0"/>
              <a:t> 2009)</a:t>
            </a:r>
            <a:endParaRPr lang="en-GB" altLang="fr-FR" dirty="0" smtClean="0"/>
          </a:p>
          <a:p>
            <a:pPr marL="228600" lvl="1">
              <a:spcBef>
                <a:spcPts val="1000"/>
              </a:spcBef>
            </a:pPr>
            <a:endParaRPr lang="en-GB" altLang="fr-FR" sz="28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04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Event development model</a:t>
            </a:r>
            <a:endParaRPr lang="en-GB" sz="40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04" y="1532587"/>
            <a:ext cx="8651720" cy="514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7212169" y="1081825"/>
            <a:ext cx="1674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Dien</a:t>
            </a:r>
            <a:r>
              <a:rPr lang="fr-FR" dirty="0" smtClean="0"/>
              <a:t>, 2006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811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Knowledge on safety</a:t>
            </a:r>
            <a:endParaRPr lang="en-GB" sz="40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3" name="Groupe 272"/>
          <p:cNvGrpSpPr/>
          <p:nvPr/>
        </p:nvGrpSpPr>
        <p:grpSpPr>
          <a:xfrm>
            <a:off x="571500" y="1690689"/>
            <a:ext cx="7142945" cy="4632837"/>
            <a:chOff x="571500" y="457200"/>
            <a:chExt cx="4525963" cy="3295650"/>
          </a:xfrm>
        </p:grpSpPr>
        <p:sp>
          <p:nvSpPr>
            <p:cNvPr id="6" name="Line 265"/>
            <p:cNvSpPr>
              <a:spLocks noChangeShapeType="1"/>
            </p:cNvSpPr>
            <p:nvPr/>
          </p:nvSpPr>
          <p:spPr bwMode="auto">
            <a:xfrm flipV="1">
              <a:off x="2400300" y="2471738"/>
              <a:ext cx="0" cy="800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7" name="Line 264"/>
            <p:cNvSpPr>
              <a:spLocks noChangeShapeType="1"/>
            </p:cNvSpPr>
            <p:nvPr/>
          </p:nvSpPr>
          <p:spPr bwMode="auto">
            <a:xfrm flipV="1">
              <a:off x="2171700" y="2439988"/>
              <a:ext cx="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8" name="Rectangle 263"/>
            <p:cNvSpPr>
              <a:spLocks noChangeArrowheads="1"/>
            </p:cNvSpPr>
            <p:nvPr/>
          </p:nvSpPr>
          <p:spPr bwMode="auto">
            <a:xfrm>
              <a:off x="2641600" y="612775"/>
              <a:ext cx="1406525" cy="17986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9" name="Rectangle 262"/>
            <p:cNvSpPr>
              <a:spLocks noChangeArrowheads="1"/>
            </p:cNvSpPr>
            <p:nvPr/>
          </p:nvSpPr>
          <p:spPr bwMode="auto">
            <a:xfrm>
              <a:off x="2751138" y="601663"/>
              <a:ext cx="1316037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10" name="Rectangle 261"/>
            <p:cNvSpPr>
              <a:spLocks noChangeArrowheads="1"/>
            </p:cNvSpPr>
            <p:nvPr/>
          </p:nvSpPr>
          <p:spPr bwMode="auto">
            <a:xfrm>
              <a:off x="3101975" y="633413"/>
              <a:ext cx="739775" cy="14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Period of inter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260"/>
            <p:cNvSpPr>
              <a:spLocks noChangeArrowheads="1"/>
            </p:cNvSpPr>
            <p:nvPr/>
          </p:nvSpPr>
          <p:spPr bwMode="auto">
            <a:xfrm>
              <a:off x="3136900" y="744538"/>
              <a:ext cx="660400" cy="14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organisation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259"/>
            <p:cNvSpPr>
              <a:spLocks noChangeArrowheads="1"/>
            </p:cNvSpPr>
            <p:nvPr/>
          </p:nvSpPr>
          <p:spPr bwMode="auto">
            <a:xfrm>
              <a:off x="3151188" y="852488"/>
              <a:ext cx="627062" cy="14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relationship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3336925" y="1312863"/>
              <a:ext cx="650875" cy="614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14" name="Rectangle 257"/>
            <p:cNvSpPr>
              <a:spLocks noChangeArrowheads="1"/>
            </p:cNvSpPr>
            <p:nvPr/>
          </p:nvSpPr>
          <p:spPr bwMode="auto">
            <a:xfrm>
              <a:off x="3449638" y="1349375"/>
              <a:ext cx="522287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Interaction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256"/>
            <p:cNvSpPr>
              <a:spLocks noChangeArrowheads="1"/>
            </p:cNvSpPr>
            <p:nvPr/>
          </p:nvSpPr>
          <p:spPr bwMode="auto">
            <a:xfrm>
              <a:off x="3490913" y="1454150"/>
              <a:ext cx="430212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between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255"/>
            <p:cNvSpPr>
              <a:spLocks noChangeArrowheads="1"/>
            </p:cNvSpPr>
            <p:nvPr/>
          </p:nvSpPr>
          <p:spPr bwMode="auto">
            <a:xfrm>
              <a:off x="3414713" y="1565275"/>
              <a:ext cx="601662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organisation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54"/>
            <p:cNvSpPr>
              <a:spLocks noChangeArrowheads="1"/>
            </p:cNvSpPr>
            <p:nvPr/>
          </p:nvSpPr>
          <p:spPr bwMode="auto">
            <a:xfrm>
              <a:off x="3465513" y="1668463"/>
              <a:ext cx="488950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as source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53"/>
            <p:cNvSpPr>
              <a:spLocks noChangeArrowheads="1"/>
            </p:cNvSpPr>
            <p:nvPr/>
          </p:nvSpPr>
          <p:spPr bwMode="auto">
            <a:xfrm>
              <a:off x="3424238" y="1778000"/>
              <a:ext cx="581025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of problems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9" name="Group 250"/>
            <p:cNvGrpSpPr>
              <a:grpSpLocks/>
            </p:cNvGrpSpPr>
            <p:nvPr/>
          </p:nvGrpSpPr>
          <p:grpSpPr bwMode="auto">
            <a:xfrm>
              <a:off x="1270000" y="2378075"/>
              <a:ext cx="3305175" cy="146050"/>
              <a:chOff x="3418" y="4380"/>
              <a:chExt cx="5206" cy="229"/>
            </a:xfrm>
          </p:grpSpPr>
          <p:sp>
            <p:nvSpPr>
              <p:cNvPr id="20" name="Rectangle 252"/>
              <p:cNvSpPr>
                <a:spLocks noChangeArrowheads="1"/>
              </p:cNvSpPr>
              <p:nvPr/>
            </p:nvSpPr>
            <p:spPr bwMode="auto">
              <a:xfrm>
                <a:off x="3418" y="4466"/>
                <a:ext cx="4980" cy="5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1" name="Freeform 251"/>
              <p:cNvSpPr>
                <a:spLocks/>
              </p:cNvSpPr>
              <p:nvPr/>
            </p:nvSpPr>
            <p:spPr bwMode="auto">
              <a:xfrm>
                <a:off x="8395" y="4380"/>
                <a:ext cx="229" cy="229"/>
              </a:xfrm>
              <a:custGeom>
                <a:avLst/>
                <a:gdLst>
                  <a:gd name="T0" fmla="*/ 0 w 229"/>
                  <a:gd name="T1" fmla="*/ 229 h 229"/>
                  <a:gd name="T2" fmla="*/ 229 w 229"/>
                  <a:gd name="T3" fmla="*/ 113 h 229"/>
                  <a:gd name="T4" fmla="*/ 0 w 229"/>
                  <a:gd name="T5" fmla="*/ 0 h 229"/>
                  <a:gd name="T6" fmla="*/ 0 w 229"/>
                  <a:gd name="T7" fmla="*/ 229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9" h="229">
                    <a:moveTo>
                      <a:pt x="0" y="229"/>
                    </a:moveTo>
                    <a:lnTo>
                      <a:pt x="229" y="113"/>
                    </a:lnTo>
                    <a:lnTo>
                      <a:pt x="0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</p:grpSp>
        <p:grpSp>
          <p:nvGrpSpPr>
            <p:cNvPr id="22" name="Group 247"/>
            <p:cNvGrpSpPr>
              <a:grpSpLocks/>
            </p:cNvGrpSpPr>
            <p:nvPr/>
          </p:nvGrpSpPr>
          <p:grpSpPr bwMode="auto">
            <a:xfrm>
              <a:off x="1196975" y="504825"/>
              <a:ext cx="146050" cy="1905000"/>
              <a:chOff x="3304" y="1494"/>
              <a:chExt cx="229" cy="2999"/>
            </a:xfrm>
          </p:grpSpPr>
          <p:sp>
            <p:nvSpPr>
              <p:cNvPr id="23" name="Rectangle 249"/>
              <p:cNvSpPr>
                <a:spLocks noChangeArrowheads="1"/>
              </p:cNvSpPr>
              <p:nvPr/>
            </p:nvSpPr>
            <p:spPr bwMode="auto">
              <a:xfrm>
                <a:off x="3390" y="1720"/>
                <a:ext cx="57" cy="277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4" name="Freeform 248"/>
              <p:cNvSpPr>
                <a:spLocks/>
              </p:cNvSpPr>
              <p:nvPr/>
            </p:nvSpPr>
            <p:spPr bwMode="auto">
              <a:xfrm>
                <a:off x="3304" y="1494"/>
                <a:ext cx="229" cy="229"/>
              </a:xfrm>
              <a:custGeom>
                <a:avLst/>
                <a:gdLst>
                  <a:gd name="T0" fmla="*/ 229 w 229"/>
                  <a:gd name="T1" fmla="*/ 229 h 229"/>
                  <a:gd name="T2" fmla="*/ 114 w 229"/>
                  <a:gd name="T3" fmla="*/ 0 h 229"/>
                  <a:gd name="T4" fmla="*/ 0 w 229"/>
                  <a:gd name="T5" fmla="*/ 229 h 229"/>
                  <a:gd name="T6" fmla="*/ 229 w 229"/>
                  <a:gd name="T7" fmla="*/ 229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9" h="229">
                    <a:moveTo>
                      <a:pt x="229" y="229"/>
                    </a:moveTo>
                    <a:lnTo>
                      <a:pt x="114" y="0"/>
                    </a:lnTo>
                    <a:lnTo>
                      <a:pt x="0" y="229"/>
                    </a:lnTo>
                    <a:lnTo>
                      <a:pt x="229" y="22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</p:grpSp>
        <p:sp>
          <p:nvSpPr>
            <p:cNvPr id="25" name="Rectangle 246"/>
            <p:cNvSpPr>
              <a:spLocks noChangeArrowheads="1"/>
            </p:cNvSpPr>
            <p:nvPr/>
          </p:nvSpPr>
          <p:spPr bwMode="auto">
            <a:xfrm>
              <a:off x="1309688" y="457200"/>
              <a:ext cx="133350" cy="176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26" name="Rectangle 245"/>
            <p:cNvSpPr>
              <a:spLocks noChangeArrowheads="1"/>
            </p:cNvSpPr>
            <p:nvPr/>
          </p:nvSpPr>
          <p:spPr bwMode="auto">
            <a:xfrm>
              <a:off x="2219325" y="1027113"/>
              <a:ext cx="1090613" cy="136683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27" name="Rectangle 244"/>
            <p:cNvSpPr>
              <a:spLocks noChangeArrowheads="1"/>
            </p:cNvSpPr>
            <p:nvPr/>
          </p:nvSpPr>
          <p:spPr bwMode="auto">
            <a:xfrm>
              <a:off x="2198688" y="1060450"/>
              <a:ext cx="1100137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28" name="Rectangle 243"/>
            <p:cNvSpPr>
              <a:spLocks noChangeArrowheads="1"/>
            </p:cNvSpPr>
            <p:nvPr/>
          </p:nvSpPr>
          <p:spPr bwMode="auto">
            <a:xfrm>
              <a:off x="2416175" y="1092200"/>
              <a:ext cx="796925" cy="14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Socio technical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42"/>
            <p:cNvSpPr>
              <a:spLocks noChangeArrowheads="1"/>
            </p:cNvSpPr>
            <p:nvPr/>
          </p:nvSpPr>
          <p:spPr bwMode="auto">
            <a:xfrm>
              <a:off x="2609850" y="1201738"/>
              <a:ext cx="360363" cy="14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period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41"/>
            <p:cNvSpPr>
              <a:spLocks noChangeArrowheads="1"/>
            </p:cNvSpPr>
            <p:nvPr/>
          </p:nvSpPr>
          <p:spPr bwMode="auto">
            <a:xfrm>
              <a:off x="2682875" y="1538288"/>
              <a:ext cx="631825" cy="614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31" name="Rectangle 240"/>
            <p:cNvSpPr>
              <a:spLocks noChangeArrowheads="1"/>
            </p:cNvSpPr>
            <p:nvPr/>
          </p:nvSpPr>
          <p:spPr bwMode="auto">
            <a:xfrm>
              <a:off x="2786063" y="1574800"/>
              <a:ext cx="522287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Interaction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39"/>
            <p:cNvSpPr>
              <a:spLocks noChangeArrowheads="1"/>
            </p:cNvSpPr>
            <p:nvPr/>
          </p:nvSpPr>
          <p:spPr bwMode="auto">
            <a:xfrm>
              <a:off x="2882900" y="1679575"/>
              <a:ext cx="306388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within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38"/>
            <p:cNvSpPr>
              <a:spLocks noChangeArrowheads="1"/>
            </p:cNvSpPr>
            <p:nvPr/>
          </p:nvSpPr>
          <p:spPr bwMode="auto">
            <a:xfrm>
              <a:off x="2751138" y="1784350"/>
              <a:ext cx="601662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organisation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37"/>
            <p:cNvSpPr>
              <a:spLocks noChangeArrowheads="1"/>
            </p:cNvSpPr>
            <p:nvPr/>
          </p:nvSpPr>
          <p:spPr bwMode="auto">
            <a:xfrm>
              <a:off x="2801938" y="1889125"/>
              <a:ext cx="488950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as source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36"/>
            <p:cNvSpPr>
              <a:spLocks noChangeArrowheads="1"/>
            </p:cNvSpPr>
            <p:nvPr/>
          </p:nvSpPr>
          <p:spPr bwMode="auto">
            <a:xfrm>
              <a:off x="2760663" y="1993900"/>
              <a:ext cx="581025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of problems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35"/>
            <p:cNvSpPr>
              <a:spLocks noChangeArrowheads="1"/>
            </p:cNvSpPr>
            <p:nvPr/>
          </p:nvSpPr>
          <p:spPr bwMode="auto">
            <a:xfrm>
              <a:off x="3151188" y="2463800"/>
              <a:ext cx="503237" cy="21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37" name="Rectangle 234"/>
            <p:cNvSpPr>
              <a:spLocks noChangeArrowheads="1"/>
            </p:cNvSpPr>
            <p:nvPr/>
          </p:nvSpPr>
          <p:spPr bwMode="auto">
            <a:xfrm>
              <a:off x="3302000" y="2500313"/>
              <a:ext cx="276225" cy="14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2000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233"/>
            <p:cNvSpPr>
              <a:spLocks noChangeArrowheads="1"/>
            </p:cNvSpPr>
            <p:nvPr/>
          </p:nvSpPr>
          <p:spPr bwMode="auto">
            <a:xfrm>
              <a:off x="2554288" y="2463800"/>
              <a:ext cx="444500" cy="21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39" name="Rectangle 232"/>
            <p:cNvSpPr>
              <a:spLocks noChangeArrowheads="1"/>
            </p:cNvSpPr>
            <p:nvPr/>
          </p:nvSpPr>
          <p:spPr bwMode="auto">
            <a:xfrm>
              <a:off x="2674938" y="2497138"/>
              <a:ext cx="276225" cy="14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1990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231"/>
            <p:cNvSpPr>
              <a:spLocks noChangeArrowheads="1"/>
            </p:cNvSpPr>
            <p:nvPr/>
          </p:nvSpPr>
          <p:spPr bwMode="auto">
            <a:xfrm>
              <a:off x="1693863" y="1493838"/>
              <a:ext cx="1019175" cy="89852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41" name="Rectangle 230"/>
            <p:cNvSpPr>
              <a:spLocks noChangeArrowheads="1"/>
            </p:cNvSpPr>
            <p:nvPr/>
          </p:nvSpPr>
          <p:spPr bwMode="auto">
            <a:xfrm>
              <a:off x="2000250" y="1527175"/>
              <a:ext cx="703263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42" name="Rectangle 229"/>
            <p:cNvSpPr>
              <a:spLocks noChangeArrowheads="1"/>
            </p:cNvSpPr>
            <p:nvPr/>
          </p:nvSpPr>
          <p:spPr bwMode="auto">
            <a:xfrm>
              <a:off x="2078038" y="1558925"/>
              <a:ext cx="660400" cy="14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Human error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228"/>
            <p:cNvSpPr>
              <a:spLocks noChangeArrowheads="1"/>
            </p:cNvSpPr>
            <p:nvPr/>
          </p:nvSpPr>
          <p:spPr bwMode="auto">
            <a:xfrm>
              <a:off x="2211388" y="1666875"/>
              <a:ext cx="360362" cy="14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period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227"/>
            <p:cNvSpPr>
              <a:spLocks noChangeArrowheads="1"/>
            </p:cNvSpPr>
            <p:nvPr/>
          </p:nvSpPr>
          <p:spPr bwMode="auto">
            <a:xfrm>
              <a:off x="1993900" y="1922463"/>
              <a:ext cx="741363" cy="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45" name="Rectangle 226"/>
            <p:cNvSpPr>
              <a:spLocks noChangeArrowheads="1"/>
            </p:cNvSpPr>
            <p:nvPr/>
          </p:nvSpPr>
          <p:spPr bwMode="auto">
            <a:xfrm>
              <a:off x="2089150" y="1957388"/>
              <a:ext cx="665163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Individuals as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225"/>
            <p:cNvSpPr>
              <a:spLocks noChangeArrowheads="1"/>
            </p:cNvSpPr>
            <p:nvPr/>
          </p:nvSpPr>
          <p:spPr bwMode="auto">
            <a:xfrm>
              <a:off x="2176463" y="2063750"/>
              <a:ext cx="466725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source of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224"/>
            <p:cNvSpPr>
              <a:spLocks noChangeArrowheads="1"/>
            </p:cNvSpPr>
            <p:nvPr/>
          </p:nvSpPr>
          <p:spPr bwMode="auto">
            <a:xfrm>
              <a:off x="2200275" y="2166938"/>
              <a:ext cx="415925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problem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223"/>
            <p:cNvSpPr>
              <a:spLocks noChangeArrowheads="1"/>
            </p:cNvSpPr>
            <p:nvPr/>
          </p:nvSpPr>
          <p:spPr bwMode="auto">
            <a:xfrm>
              <a:off x="1808163" y="2468563"/>
              <a:ext cx="469900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49" name="Rectangle 222"/>
            <p:cNvSpPr>
              <a:spLocks noChangeArrowheads="1"/>
            </p:cNvSpPr>
            <p:nvPr/>
          </p:nvSpPr>
          <p:spPr bwMode="auto">
            <a:xfrm>
              <a:off x="1941513" y="2505075"/>
              <a:ext cx="276225" cy="14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1980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221"/>
            <p:cNvSpPr>
              <a:spLocks noChangeArrowheads="1"/>
            </p:cNvSpPr>
            <p:nvPr/>
          </p:nvSpPr>
          <p:spPr bwMode="auto">
            <a:xfrm>
              <a:off x="1270000" y="1673225"/>
              <a:ext cx="739775" cy="72072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51" name="Rectangle 220"/>
            <p:cNvSpPr>
              <a:spLocks noChangeArrowheads="1"/>
            </p:cNvSpPr>
            <p:nvPr/>
          </p:nvSpPr>
          <p:spPr bwMode="auto">
            <a:xfrm>
              <a:off x="1231900" y="1708150"/>
              <a:ext cx="854075" cy="17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52" name="Rectangle 219"/>
            <p:cNvSpPr>
              <a:spLocks noChangeArrowheads="1"/>
            </p:cNvSpPr>
            <p:nvPr/>
          </p:nvSpPr>
          <p:spPr bwMode="auto">
            <a:xfrm>
              <a:off x="1447800" y="1739900"/>
              <a:ext cx="520700" cy="14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Technical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218"/>
            <p:cNvSpPr>
              <a:spLocks noChangeArrowheads="1"/>
            </p:cNvSpPr>
            <p:nvPr/>
          </p:nvSpPr>
          <p:spPr bwMode="auto">
            <a:xfrm>
              <a:off x="1519238" y="1844675"/>
              <a:ext cx="360362" cy="14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period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217"/>
            <p:cNvSpPr>
              <a:spLocks noChangeArrowheads="1"/>
            </p:cNvSpPr>
            <p:nvPr/>
          </p:nvSpPr>
          <p:spPr bwMode="auto">
            <a:xfrm>
              <a:off x="1289050" y="1993900"/>
              <a:ext cx="7477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55" name="Rectangle 216"/>
            <p:cNvSpPr>
              <a:spLocks noChangeArrowheads="1"/>
            </p:cNvSpPr>
            <p:nvPr/>
          </p:nvSpPr>
          <p:spPr bwMode="auto">
            <a:xfrm>
              <a:off x="1365250" y="2030413"/>
              <a:ext cx="708025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Technology as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215"/>
            <p:cNvSpPr>
              <a:spLocks noChangeArrowheads="1"/>
            </p:cNvSpPr>
            <p:nvPr/>
          </p:nvSpPr>
          <p:spPr bwMode="auto">
            <a:xfrm>
              <a:off x="1474788" y="2135188"/>
              <a:ext cx="466725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source of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214"/>
            <p:cNvSpPr>
              <a:spLocks noChangeArrowheads="1"/>
            </p:cNvSpPr>
            <p:nvPr/>
          </p:nvSpPr>
          <p:spPr bwMode="auto">
            <a:xfrm>
              <a:off x="1460500" y="2238375"/>
              <a:ext cx="73025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213"/>
            <p:cNvSpPr>
              <a:spLocks noChangeArrowheads="1"/>
            </p:cNvSpPr>
            <p:nvPr/>
          </p:nvSpPr>
          <p:spPr bwMode="auto">
            <a:xfrm>
              <a:off x="1485900" y="2238375"/>
              <a:ext cx="466725" cy="13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problems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212"/>
            <p:cNvSpPr>
              <a:spLocks noChangeArrowheads="1"/>
            </p:cNvSpPr>
            <p:nvPr/>
          </p:nvSpPr>
          <p:spPr bwMode="auto">
            <a:xfrm>
              <a:off x="1657350" y="531813"/>
              <a:ext cx="817563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60" name="Rectangle 211"/>
            <p:cNvSpPr>
              <a:spLocks noChangeArrowheads="1"/>
            </p:cNvSpPr>
            <p:nvPr/>
          </p:nvSpPr>
          <p:spPr bwMode="auto">
            <a:xfrm>
              <a:off x="1444625" y="1270000"/>
              <a:ext cx="596900" cy="214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61" name="Rectangle 210"/>
            <p:cNvSpPr>
              <a:spLocks noChangeArrowheads="1"/>
            </p:cNvSpPr>
            <p:nvPr/>
          </p:nvSpPr>
          <p:spPr bwMode="auto">
            <a:xfrm>
              <a:off x="1939925" y="2713038"/>
              <a:ext cx="133350" cy="17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62" name="Rectangle 209"/>
            <p:cNvSpPr>
              <a:spLocks noChangeArrowheads="1"/>
            </p:cNvSpPr>
            <p:nvPr/>
          </p:nvSpPr>
          <p:spPr bwMode="auto">
            <a:xfrm>
              <a:off x="636588" y="457200"/>
              <a:ext cx="722312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63" name="Rectangle 208"/>
            <p:cNvSpPr>
              <a:spLocks noChangeArrowheads="1"/>
            </p:cNvSpPr>
            <p:nvPr/>
          </p:nvSpPr>
          <p:spPr bwMode="auto">
            <a:xfrm>
              <a:off x="703263" y="457200"/>
              <a:ext cx="500062" cy="290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Perceived complexity </a:t>
              </a:r>
              <a:endParaRPr kumimoji="0" lang="en-US" altLang="fr-F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207"/>
            <p:cNvSpPr>
              <a:spLocks noChangeArrowheads="1"/>
            </p:cNvSpPr>
            <p:nvPr/>
          </p:nvSpPr>
          <p:spPr bwMode="auto">
            <a:xfrm>
              <a:off x="703263" y="457200"/>
              <a:ext cx="549275" cy="323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fr-F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206"/>
            <p:cNvSpPr>
              <a:spLocks noChangeArrowheads="1"/>
            </p:cNvSpPr>
            <p:nvPr/>
          </p:nvSpPr>
          <p:spPr bwMode="auto">
            <a:xfrm>
              <a:off x="571500" y="2813050"/>
              <a:ext cx="4525963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66" name="Rectangle 205"/>
            <p:cNvSpPr>
              <a:spLocks noChangeArrowheads="1"/>
            </p:cNvSpPr>
            <p:nvPr/>
          </p:nvSpPr>
          <p:spPr bwMode="auto">
            <a:xfrm>
              <a:off x="4308475" y="2486025"/>
              <a:ext cx="503238" cy="217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67" name="Rectangle 204"/>
            <p:cNvSpPr>
              <a:spLocks noChangeArrowheads="1"/>
            </p:cNvSpPr>
            <p:nvPr/>
          </p:nvSpPr>
          <p:spPr bwMode="auto">
            <a:xfrm>
              <a:off x="4438650" y="2519363"/>
              <a:ext cx="325438" cy="14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fr-FR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Years</a:t>
              </a:r>
              <a:endParaRPr kumimoji="0" lang="en-US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68" name="Group 150"/>
            <p:cNvGrpSpPr>
              <a:grpSpLocks/>
            </p:cNvGrpSpPr>
            <p:nvPr/>
          </p:nvGrpSpPr>
          <p:grpSpPr bwMode="auto">
            <a:xfrm>
              <a:off x="1944688" y="1635125"/>
              <a:ext cx="2428875" cy="71438"/>
              <a:chOff x="4481" y="3273"/>
              <a:chExt cx="3826" cy="112"/>
            </a:xfrm>
          </p:grpSpPr>
          <p:sp>
            <p:nvSpPr>
              <p:cNvPr id="69" name="Freeform 203"/>
              <p:cNvSpPr>
                <a:spLocks/>
              </p:cNvSpPr>
              <p:nvPr/>
            </p:nvSpPr>
            <p:spPr bwMode="auto">
              <a:xfrm>
                <a:off x="4481" y="3321"/>
                <a:ext cx="52" cy="11"/>
              </a:xfrm>
              <a:custGeom>
                <a:avLst/>
                <a:gdLst>
                  <a:gd name="T0" fmla="*/ 7 w 52"/>
                  <a:gd name="T1" fmla="*/ 0 h 11"/>
                  <a:gd name="T2" fmla="*/ 5 w 52"/>
                  <a:gd name="T3" fmla="*/ 0 h 11"/>
                  <a:gd name="T4" fmla="*/ 4 w 52"/>
                  <a:gd name="T5" fmla="*/ 2 h 11"/>
                  <a:gd name="T6" fmla="*/ 2 w 52"/>
                  <a:gd name="T7" fmla="*/ 4 h 11"/>
                  <a:gd name="T8" fmla="*/ 0 w 52"/>
                  <a:gd name="T9" fmla="*/ 5 h 11"/>
                  <a:gd name="T10" fmla="*/ 0 w 52"/>
                  <a:gd name="T11" fmla="*/ 5 h 11"/>
                  <a:gd name="T12" fmla="*/ 2 w 52"/>
                  <a:gd name="T13" fmla="*/ 7 h 11"/>
                  <a:gd name="T14" fmla="*/ 4 w 52"/>
                  <a:gd name="T15" fmla="*/ 9 h 11"/>
                  <a:gd name="T16" fmla="*/ 5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7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7" y="0"/>
                    </a:moveTo>
                    <a:lnTo>
                      <a:pt x="5" y="0"/>
                    </a:lnTo>
                    <a:lnTo>
                      <a:pt x="4" y="2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2" y="7"/>
                    </a:lnTo>
                    <a:lnTo>
                      <a:pt x="4" y="9"/>
                    </a:lnTo>
                    <a:lnTo>
                      <a:pt x="5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70" name="Freeform 202"/>
              <p:cNvSpPr>
                <a:spLocks/>
              </p:cNvSpPr>
              <p:nvPr/>
            </p:nvSpPr>
            <p:spPr bwMode="auto">
              <a:xfrm>
                <a:off x="4554" y="3321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71" name="Freeform 201"/>
              <p:cNvSpPr>
                <a:spLocks/>
              </p:cNvSpPr>
              <p:nvPr/>
            </p:nvSpPr>
            <p:spPr bwMode="auto">
              <a:xfrm>
                <a:off x="4626" y="3321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72" name="Freeform 200"/>
              <p:cNvSpPr>
                <a:spLocks/>
              </p:cNvSpPr>
              <p:nvPr/>
            </p:nvSpPr>
            <p:spPr bwMode="auto">
              <a:xfrm>
                <a:off x="4698" y="3321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73" name="Freeform 199"/>
              <p:cNvSpPr>
                <a:spLocks/>
              </p:cNvSpPr>
              <p:nvPr/>
            </p:nvSpPr>
            <p:spPr bwMode="auto">
              <a:xfrm>
                <a:off x="4770" y="3321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74" name="Freeform 198"/>
              <p:cNvSpPr>
                <a:spLocks/>
              </p:cNvSpPr>
              <p:nvPr/>
            </p:nvSpPr>
            <p:spPr bwMode="auto">
              <a:xfrm>
                <a:off x="4843" y="3321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75" name="Freeform 197"/>
              <p:cNvSpPr>
                <a:spLocks/>
              </p:cNvSpPr>
              <p:nvPr/>
            </p:nvSpPr>
            <p:spPr bwMode="auto">
              <a:xfrm>
                <a:off x="4915" y="3321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76" name="Freeform 196"/>
              <p:cNvSpPr>
                <a:spLocks/>
              </p:cNvSpPr>
              <p:nvPr/>
            </p:nvSpPr>
            <p:spPr bwMode="auto">
              <a:xfrm>
                <a:off x="4987" y="3321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77" name="Freeform 195"/>
              <p:cNvSpPr>
                <a:spLocks/>
              </p:cNvSpPr>
              <p:nvPr/>
            </p:nvSpPr>
            <p:spPr bwMode="auto">
              <a:xfrm>
                <a:off x="5060" y="3321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49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49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78" name="Freeform 194"/>
              <p:cNvSpPr>
                <a:spLocks/>
              </p:cNvSpPr>
              <p:nvPr/>
            </p:nvSpPr>
            <p:spPr bwMode="auto">
              <a:xfrm>
                <a:off x="5132" y="3321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2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2 w 51"/>
                  <a:gd name="T15" fmla="*/ 11 h 11"/>
                  <a:gd name="T16" fmla="*/ 3 w 51"/>
                  <a:gd name="T17" fmla="*/ 11 h 11"/>
                  <a:gd name="T18" fmla="*/ 45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79" name="Freeform 193"/>
              <p:cNvSpPr>
                <a:spLocks/>
              </p:cNvSpPr>
              <p:nvPr/>
            </p:nvSpPr>
            <p:spPr bwMode="auto">
              <a:xfrm>
                <a:off x="5204" y="3321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80" name="Freeform 192"/>
              <p:cNvSpPr>
                <a:spLocks/>
              </p:cNvSpPr>
              <p:nvPr/>
            </p:nvSpPr>
            <p:spPr bwMode="auto">
              <a:xfrm>
                <a:off x="5276" y="3321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81" name="Freeform 191"/>
              <p:cNvSpPr>
                <a:spLocks/>
              </p:cNvSpPr>
              <p:nvPr/>
            </p:nvSpPr>
            <p:spPr bwMode="auto">
              <a:xfrm>
                <a:off x="5349" y="3321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82" name="Freeform 190"/>
              <p:cNvSpPr>
                <a:spLocks/>
              </p:cNvSpPr>
              <p:nvPr/>
            </p:nvSpPr>
            <p:spPr bwMode="auto">
              <a:xfrm>
                <a:off x="5421" y="3321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83" name="Freeform 189"/>
              <p:cNvSpPr>
                <a:spLocks/>
              </p:cNvSpPr>
              <p:nvPr/>
            </p:nvSpPr>
            <p:spPr bwMode="auto">
              <a:xfrm>
                <a:off x="5493" y="3321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84" name="Freeform 188"/>
              <p:cNvSpPr>
                <a:spLocks/>
              </p:cNvSpPr>
              <p:nvPr/>
            </p:nvSpPr>
            <p:spPr bwMode="auto">
              <a:xfrm>
                <a:off x="5566" y="3321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49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49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85" name="Freeform 187"/>
              <p:cNvSpPr>
                <a:spLocks/>
              </p:cNvSpPr>
              <p:nvPr/>
            </p:nvSpPr>
            <p:spPr bwMode="auto">
              <a:xfrm>
                <a:off x="5638" y="3321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2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2 w 51"/>
                  <a:gd name="T15" fmla="*/ 11 h 11"/>
                  <a:gd name="T16" fmla="*/ 3 w 51"/>
                  <a:gd name="T17" fmla="*/ 11 h 11"/>
                  <a:gd name="T18" fmla="*/ 45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86" name="Freeform 186"/>
              <p:cNvSpPr>
                <a:spLocks/>
              </p:cNvSpPr>
              <p:nvPr/>
            </p:nvSpPr>
            <p:spPr bwMode="auto">
              <a:xfrm>
                <a:off x="5710" y="3321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87" name="Freeform 185"/>
              <p:cNvSpPr>
                <a:spLocks/>
              </p:cNvSpPr>
              <p:nvPr/>
            </p:nvSpPr>
            <p:spPr bwMode="auto">
              <a:xfrm>
                <a:off x="5782" y="3321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88" name="Freeform 184"/>
              <p:cNvSpPr>
                <a:spLocks/>
              </p:cNvSpPr>
              <p:nvPr/>
            </p:nvSpPr>
            <p:spPr bwMode="auto">
              <a:xfrm>
                <a:off x="5855" y="3321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89" name="Freeform 183"/>
              <p:cNvSpPr>
                <a:spLocks/>
              </p:cNvSpPr>
              <p:nvPr/>
            </p:nvSpPr>
            <p:spPr bwMode="auto">
              <a:xfrm>
                <a:off x="5927" y="3321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90" name="Freeform 182"/>
              <p:cNvSpPr>
                <a:spLocks/>
              </p:cNvSpPr>
              <p:nvPr/>
            </p:nvSpPr>
            <p:spPr bwMode="auto">
              <a:xfrm>
                <a:off x="5999" y="3321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91" name="Freeform 181"/>
              <p:cNvSpPr>
                <a:spLocks/>
              </p:cNvSpPr>
              <p:nvPr/>
            </p:nvSpPr>
            <p:spPr bwMode="auto">
              <a:xfrm>
                <a:off x="6072" y="3321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49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49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92" name="Freeform 180"/>
              <p:cNvSpPr>
                <a:spLocks/>
              </p:cNvSpPr>
              <p:nvPr/>
            </p:nvSpPr>
            <p:spPr bwMode="auto">
              <a:xfrm>
                <a:off x="6144" y="3321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2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2 w 51"/>
                  <a:gd name="T15" fmla="*/ 11 h 11"/>
                  <a:gd name="T16" fmla="*/ 3 w 51"/>
                  <a:gd name="T17" fmla="*/ 11 h 11"/>
                  <a:gd name="T18" fmla="*/ 45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93" name="Freeform 179"/>
              <p:cNvSpPr>
                <a:spLocks/>
              </p:cNvSpPr>
              <p:nvPr/>
            </p:nvSpPr>
            <p:spPr bwMode="auto">
              <a:xfrm>
                <a:off x="6216" y="3321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94" name="Freeform 178"/>
              <p:cNvSpPr>
                <a:spLocks/>
              </p:cNvSpPr>
              <p:nvPr/>
            </p:nvSpPr>
            <p:spPr bwMode="auto">
              <a:xfrm>
                <a:off x="6288" y="3321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95" name="Freeform 177"/>
              <p:cNvSpPr>
                <a:spLocks/>
              </p:cNvSpPr>
              <p:nvPr/>
            </p:nvSpPr>
            <p:spPr bwMode="auto">
              <a:xfrm>
                <a:off x="6361" y="332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0 h 10"/>
                  <a:gd name="T6" fmla="*/ 0 w 51"/>
                  <a:gd name="T7" fmla="*/ 2 h 10"/>
                  <a:gd name="T8" fmla="*/ 0 w 51"/>
                  <a:gd name="T9" fmla="*/ 3 h 10"/>
                  <a:gd name="T10" fmla="*/ 0 w 51"/>
                  <a:gd name="T11" fmla="*/ 5 h 10"/>
                  <a:gd name="T12" fmla="*/ 0 w 51"/>
                  <a:gd name="T13" fmla="*/ 7 h 10"/>
                  <a:gd name="T14" fmla="*/ 1 w 51"/>
                  <a:gd name="T15" fmla="*/ 9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9 h 10"/>
                  <a:gd name="T24" fmla="*/ 50 w 51"/>
                  <a:gd name="T25" fmla="*/ 7 h 10"/>
                  <a:gd name="T26" fmla="*/ 51 w 51"/>
                  <a:gd name="T27" fmla="*/ 5 h 10"/>
                  <a:gd name="T28" fmla="*/ 51 w 51"/>
                  <a:gd name="T29" fmla="*/ 3 h 10"/>
                  <a:gd name="T30" fmla="*/ 50 w 51"/>
                  <a:gd name="T31" fmla="*/ 2 h 10"/>
                  <a:gd name="T32" fmla="*/ 48 w 51"/>
                  <a:gd name="T33" fmla="*/ 0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96" name="Freeform 176"/>
              <p:cNvSpPr>
                <a:spLocks/>
              </p:cNvSpPr>
              <p:nvPr/>
            </p:nvSpPr>
            <p:spPr bwMode="auto">
              <a:xfrm>
                <a:off x="6433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8 w 52"/>
                  <a:gd name="T33" fmla="*/ 0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97" name="Freeform 175"/>
              <p:cNvSpPr>
                <a:spLocks/>
              </p:cNvSpPr>
              <p:nvPr/>
            </p:nvSpPr>
            <p:spPr bwMode="auto">
              <a:xfrm>
                <a:off x="6505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8 w 52"/>
                  <a:gd name="T33" fmla="*/ 0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98" name="Freeform 174"/>
              <p:cNvSpPr>
                <a:spLocks/>
              </p:cNvSpPr>
              <p:nvPr/>
            </p:nvSpPr>
            <p:spPr bwMode="auto">
              <a:xfrm>
                <a:off x="6578" y="332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0 h 10"/>
                  <a:gd name="T6" fmla="*/ 0 w 51"/>
                  <a:gd name="T7" fmla="*/ 2 h 10"/>
                  <a:gd name="T8" fmla="*/ 0 w 51"/>
                  <a:gd name="T9" fmla="*/ 3 h 10"/>
                  <a:gd name="T10" fmla="*/ 0 w 51"/>
                  <a:gd name="T11" fmla="*/ 5 h 10"/>
                  <a:gd name="T12" fmla="*/ 0 w 51"/>
                  <a:gd name="T13" fmla="*/ 7 h 10"/>
                  <a:gd name="T14" fmla="*/ 1 w 51"/>
                  <a:gd name="T15" fmla="*/ 9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9 h 10"/>
                  <a:gd name="T24" fmla="*/ 49 w 51"/>
                  <a:gd name="T25" fmla="*/ 7 h 10"/>
                  <a:gd name="T26" fmla="*/ 51 w 51"/>
                  <a:gd name="T27" fmla="*/ 5 h 10"/>
                  <a:gd name="T28" fmla="*/ 51 w 51"/>
                  <a:gd name="T29" fmla="*/ 3 h 10"/>
                  <a:gd name="T30" fmla="*/ 49 w 51"/>
                  <a:gd name="T31" fmla="*/ 2 h 10"/>
                  <a:gd name="T32" fmla="*/ 48 w 51"/>
                  <a:gd name="T33" fmla="*/ 0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49" y="7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49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99" name="Freeform 173"/>
              <p:cNvSpPr>
                <a:spLocks/>
              </p:cNvSpPr>
              <p:nvPr/>
            </p:nvSpPr>
            <p:spPr bwMode="auto">
              <a:xfrm>
                <a:off x="6650" y="332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2 w 51"/>
                  <a:gd name="T5" fmla="*/ 0 h 10"/>
                  <a:gd name="T6" fmla="*/ 0 w 51"/>
                  <a:gd name="T7" fmla="*/ 2 h 10"/>
                  <a:gd name="T8" fmla="*/ 0 w 51"/>
                  <a:gd name="T9" fmla="*/ 3 h 10"/>
                  <a:gd name="T10" fmla="*/ 0 w 51"/>
                  <a:gd name="T11" fmla="*/ 5 h 10"/>
                  <a:gd name="T12" fmla="*/ 0 w 51"/>
                  <a:gd name="T13" fmla="*/ 7 h 10"/>
                  <a:gd name="T14" fmla="*/ 2 w 51"/>
                  <a:gd name="T15" fmla="*/ 9 h 10"/>
                  <a:gd name="T16" fmla="*/ 3 w 51"/>
                  <a:gd name="T17" fmla="*/ 10 h 10"/>
                  <a:gd name="T18" fmla="*/ 45 w 51"/>
                  <a:gd name="T19" fmla="*/ 10 h 10"/>
                  <a:gd name="T20" fmla="*/ 46 w 51"/>
                  <a:gd name="T21" fmla="*/ 10 h 10"/>
                  <a:gd name="T22" fmla="*/ 48 w 51"/>
                  <a:gd name="T23" fmla="*/ 9 h 10"/>
                  <a:gd name="T24" fmla="*/ 50 w 51"/>
                  <a:gd name="T25" fmla="*/ 7 h 10"/>
                  <a:gd name="T26" fmla="*/ 51 w 51"/>
                  <a:gd name="T27" fmla="*/ 5 h 10"/>
                  <a:gd name="T28" fmla="*/ 51 w 51"/>
                  <a:gd name="T29" fmla="*/ 3 h 10"/>
                  <a:gd name="T30" fmla="*/ 50 w 51"/>
                  <a:gd name="T31" fmla="*/ 2 h 10"/>
                  <a:gd name="T32" fmla="*/ 48 w 51"/>
                  <a:gd name="T33" fmla="*/ 0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00" name="Freeform 172"/>
              <p:cNvSpPr>
                <a:spLocks/>
              </p:cNvSpPr>
              <p:nvPr/>
            </p:nvSpPr>
            <p:spPr bwMode="auto">
              <a:xfrm>
                <a:off x="6722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8 w 52"/>
                  <a:gd name="T33" fmla="*/ 0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01" name="Freeform 171"/>
              <p:cNvSpPr>
                <a:spLocks/>
              </p:cNvSpPr>
              <p:nvPr/>
            </p:nvSpPr>
            <p:spPr bwMode="auto">
              <a:xfrm>
                <a:off x="6794" y="3323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9 w 52"/>
                  <a:gd name="T33" fmla="*/ 0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02" name="Freeform 170"/>
              <p:cNvSpPr>
                <a:spLocks/>
              </p:cNvSpPr>
              <p:nvPr/>
            </p:nvSpPr>
            <p:spPr bwMode="auto">
              <a:xfrm>
                <a:off x="6867" y="332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0 h 10"/>
                  <a:gd name="T6" fmla="*/ 0 w 51"/>
                  <a:gd name="T7" fmla="*/ 2 h 10"/>
                  <a:gd name="T8" fmla="*/ 0 w 51"/>
                  <a:gd name="T9" fmla="*/ 3 h 10"/>
                  <a:gd name="T10" fmla="*/ 0 w 51"/>
                  <a:gd name="T11" fmla="*/ 5 h 10"/>
                  <a:gd name="T12" fmla="*/ 0 w 51"/>
                  <a:gd name="T13" fmla="*/ 7 h 10"/>
                  <a:gd name="T14" fmla="*/ 1 w 51"/>
                  <a:gd name="T15" fmla="*/ 9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9 h 10"/>
                  <a:gd name="T24" fmla="*/ 50 w 51"/>
                  <a:gd name="T25" fmla="*/ 7 h 10"/>
                  <a:gd name="T26" fmla="*/ 51 w 51"/>
                  <a:gd name="T27" fmla="*/ 5 h 10"/>
                  <a:gd name="T28" fmla="*/ 51 w 51"/>
                  <a:gd name="T29" fmla="*/ 3 h 10"/>
                  <a:gd name="T30" fmla="*/ 50 w 51"/>
                  <a:gd name="T31" fmla="*/ 2 h 10"/>
                  <a:gd name="T32" fmla="*/ 48 w 51"/>
                  <a:gd name="T33" fmla="*/ 0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03" name="Freeform 169"/>
              <p:cNvSpPr>
                <a:spLocks/>
              </p:cNvSpPr>
              <p:nvPr/>
            </p:nvSpPr>
            <p:spPr bwMode="auto">
              <a:xfrm>
                <a:off x="6939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8 w 52"/>
                  <a:gd name="T33" fmla="*/ 0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04" name="Freeform 168"/>
              <p:cNvSpPr>
                <a:spLocks/>
              </p:cNvSpPr>
              <p:nvPr/>
            </p:nvSpPr>
            <p:spPr bwMode="auto">
              <a:xfrm>
                <a:off x="7011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8 w 52"/>
                  <a:gd name="T33" fmla="*/ 0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05" name="Freeform 167"/>
              <p:cNvSpPr>
                <a:spLocks/>
              </p:cNvSpPr>
              <p:nvPr/>
            </p:nvSpPr>
            <p:spPr bwMode="auto">
              <a:xfrm>
                <a:off x="7083" y="3323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9 w 52"/>
                  <a:gd name="T33" fmla="*/ 0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06" name="Freeform 166"/>
              <p:cNvSpPr>
                <a:spLocks/>
              </p:cNvSpPr>
              <p:nvPr/>
            </p:nvSpPr>
            <p:spPr bwMode="auto">
              <a:xfrm>
                <a:off x="7156" y="332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0 h 10"/>
                  <a:gd name="T6" fmla="*/ 0 w 51"/>
                  <a:gd name="T7" fmla="*/ 2 h 10"/>
                  <a:gd name="T8" fmla="*/ 0 w 51"/>
                  <a:gd name="T9" fmla="*/ 3 h 10"/>
                  <a:gd name="T10" fmla="*/ 0 w 51"/>
                  <a:gd name="T11" fmla="*/ 5 h 10"/>
                  <a:gd name="T12" fmla="*/ 0 w 51"/>
                  <a:gd name="T13" fmla="*/ 7 h 10"/>
                  <a:gd name="T14" fmla="*/ 1 w 51"/>
                  <a:gd name="T15" fmla="*/ 9 h 10"/>
                  <a:gd name="T16" fmla="*/ 3 w 51"/>
                  <a:gd name="T17" fmla="*/ 10 h 10"/>
                  <a:gd name="T18" fmla="*/ 45 w 51"/>
                  <a:gd name="T19" fmla="*/ 10 h 10"/>
                  <a:gd name="T20" fmla="*/ 46 w 51"/>
                  <a:gd name="T21" fmla="*/ 10 h 10"/>
                  <a:gd name="T22" fmla="*/ 48 w 51"/>
                  <a:gd name="T23" fmla="*/ 9 h 10"/>
                  <a:gd name="T24" fmla="*/ 50 w 51"/>
                  <a:gd name="T25" fmla="*/ 7 h 10"/>
                  <a:gd name="T26" fmla="*/ 51 w 51"/>
                  <a:gd name="T27" fmla="*/ 5 h 10"/>
                  <a:gd name="T28" fmla="*/ 51 w 51"/>
                  <a:gd name="T29" fmla="*/ 3 h 10"/>
                  <a:gd name="T30" fmla="*/ 50 w 51"/>
                  <a:gd name="T31" fmla="*/ 2 h 10"/>
                  <a:gd name="T32" fmla="*/ 48 w 51"/>
                  <a:gd name="T33" fmla="*/ 0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07" name="Freeform 165"/>
              <p:cNvSpPr>
                <a:spLocks/>
              </p:cNvSpPr>
              <p:nvPr/>
            </p:nvSpPr>
            <p:spPr bwMode="auto">
              <a:xfrm>
                <a:off x="7228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3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8 w 52"/>
                  <a:gd name="T33" fmla="*/ 0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08" name="Freeform 164"/>
              <p:cNvSpPr>
                <a:spLocks/>
              </p:cNvSpPr>
              <p:nvPr/>
            </p:nvSpPr>
            <p:spPr bwMode="auto">
              <a:xfrm>
                <a:off x="7300" y="3323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9 w 52"/>
                  <a:gd name="T33" fmla="*/ 0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09" name="Freeform 163"/>
              <p:cNvSpPr>
                <a:spLocks/>
              </p:cNvSpPr>
              <p:nvPr/>
            </p:nvSpPr>
            <p:spPr bwMode="auto">
              <a:xfrm>
                <a:off x="7373" y="332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0 h 10"/>
                  <a:gd name="T6" fmla="*/ 0 w 51"/>
                  <a:gd name="T7" fmla="*/ 2 h 10"/>
                  <a:gd name="T8" fmla="*/ 0 w 51"/>
                  <a:gd name="T9" fmla="*/ 3 h 10"/>
                  <a:gd name="T10" fmla="*/ 0 w 51"/>
                  <a:gd name="T11" fmla="*/ 5 h 10"/>
                  <a:gd name="T12" fmla="*/ 0 w 51"/>
                  <a:gd name="T13" fmla="*/ 7 h 10"/>
                  <a:gd name="T14" fmla="*/ 1 w 51"/>
                  <a:gd name="T15" fmla="*/ 9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9 h 10"/>
                  <a:gd name="T24" fmla="*/ 50 w 51"/>
                  <a:gd name="T25" fmla="*/ 7 h 10"/>
                  <a:gd name="T26" fmla="*/ 51 w 51"/>
                  <a:gd name="T27" fmla="*/ 5 h 10"/>
                  <a:gd name="T28" fmla="*/ 51 w 51"/>
                  <a:gd name="T29" fmla="*/ 3 h 10"/>
                  <a:gd name="T30" fmla="*/ 50 w 51"/>
                  <a:gd name="T31" fmla="*/ 2 h 10"/>
                  <a:gd name="T32" fmla="*/ 48 w 51"/>
                  <a:gd name="T33" fmla="*/ 0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10" name="Freeform 162"/>
              <p:cNvSpPr>
                <a:spLocks/>
              </p:cNvSpPr>
              <p:nvPr/>
            </p:nvSpPr>
            <p:spPr bwMode="auto">
              <a:xfrm>
                <a:off x="7445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8 w 52"/>
                  <a:gd name="T33" fmla="*/ 0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11" name="Freeform 161"/>
              <p:cNvSpPr>
                <a:spLocks/>
              </p:cNvSpPr>
              <p:nvPr/>
            </p:nvSpPr>
            <p:spPr bwMode="auto">
              <a:xfrm>
                <a:off x="7517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8 w 52"/>
                  <a:gd name="T33" fmla="*/ 0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12" name="Freeform 160"/>
              <p:cNvSpPr>
                <a:spLocks/>
              </p:cNvSpPr>
              <p:nvPr/>
            </p:nvSpPr>
            <p:spPr bwMode="auto">
              <a:xfrm>
                <a:off x="7589" y="3323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9 w 52"/>
                  <a:gd name="T33" fmla="*/ 0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13" name="Freeform 159"/>
              <p:cNvSpPr>
                <a:spLocks/>
              </p:cNvSpPr>
              <p:nvPr/>
            </p:nvSpPr>
            <p:spPr bwMode="auto">
              <a:xfrm>
                <a:off x="7662" y="332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0 h 10"/>
                  <a:gd name="T6" fmla="*/ 0 w 51"/>
                  <a:gd name="T7" fmla="*/ 2 h 10"/>
                  <a:gd name="T8" fmla="*/ 0 w 51"/>
                  <a:gd name="T9" fmla="*/ 3 h 10"/>
                  <a:gd name="T10" fmla="*/ 0 w 51"/>
                  <a:gd name="T11" fmla="*/ 5 h 10"/>
                  <a:gd name="T12" fmla="*/ 0 w 51"/>
                  <a:gd name="T13" fmla="*/ 7 h 10"/>
                  <a:gd name="T14" fmla="*/ 1 w 51"/>
                  <a:gd name="T15" fmla="*/ 9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9 h 10"/>
                  <a:gd name="T24" fmla="*/ 50 w 51"/>
                  <a:gd name="T25" fmla="*/ 7 h 10"/>
                  <a:gd name="T26" fmla="*/ 51 w 51"/>
                  <a:gd name="T27" fmla="*/ 5 h 10"/>
                  <a:gd name="T28" fmla="*/ 51 w 51"/>
                  <a:gd name="T29" fmla="*/ 3 h 10"/>
                  <a:gd name="T30" fmla="*/ 50 w 51"/>
                  <a:gd name="T31" fmla="*/ 2 h 10"/>
                  <a:gd name="T32" fmla="*/ 48 w 51"/>
                  <a:gd name="T33" fmla="*/ 0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14" name="Freeform 158"/>
              <p:cNvSpPr>
                <a:spLocks/>
              </p:cNvSpPr>
              <p:nvPr/>
            </p:nvSpPr>
            <p:spPr bwMode="auto">
              <a:xfrm>
                <a:off x="7734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3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8 w 52"/>
                  <a:gd name="T33" fmla="*/ 0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15" name="Freeform 157"/>
              <p:cNvSpPr>
                <a:spLocks/>
              </p:cNvSpPr>
              <p:nvPr/>
            </p:nvSpPr>
            <p:spPr bwMode="auto">
              <a:xfrm>
                <a:off x="7806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9 w 52"/>
                  <a:gd name="T33" fmla="*/ 0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16" name="Freeform 156"/>
              <p:cNvSpPr>
                <a:spLocks/>
              </p:cNvSpPr>
              <p:nvPr/>
            </p:nvSpPr>
            <p:spPr bwMode="auto">
              <a:xfrm>
                <a:off x="7879" y="332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0 h 10"/>
                  <a:gd name="T6" fmla="*/ 0 w 51"/>
                  <a:gd name="T7" fmla="*/ 2 h 10"/>
                  <a:gd name="T8" fmla="*/ 0 w 51"/>
                  <a:gd name="T9" fmla="*/ 3 h 10"/>
                  <a:gd name="T10" fmla="*/ 0 w 51"/>
                  <a:gd name="T11" fmla="*/ 5 h 10"/>
                  <a:gd name="T12" fmla="*/ 0 w 51"/>
                  <a:gd name="T13" fmla="*/ 7 h 10"/>
                  <a:gd name="T14" fmla="*/ 1 w 51"/>
                  <a:gd name="T15" fmla="*/ 9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9 h 10"/>
                  <a:gd name="T24" fmla="*/ 50 w 51"/>
                  <a:gd name="T25" fmla="*/ 7 h 10"/>
                  <a:gd name="T26" fmla="*/ 51 w 51"/>
                  <a:gd name="T27" fmla="*/ 5 h 10"/>
                  <a:gd name="T28" fmla="*/ 51 w 51"/>
                  <a:gd name="T29" fmla="*/ 3 h 10"/>
                  <a:gd name="T30" fmla="*/ 50 w 51"/>
                  <a:gd name="T31" fmla="*/ 2 h 10"/>
                  <a:gd name="T32" fmla="*/ 48 w 51"/>
                  <a:gd name="T33" fmla="*/ 0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1" y="5"/>
                    </a:lnTo>
                    <a:lnTo>
                      <a:pt x="51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17" name="Freeform 155"/>
              <p:cNvSpPr>
                <a:spLocks/>
              </p:cNvSpPr>
              <p:nvPr/>
            </p:nvSpPr>
            <p:spPr bwMode="auto">
              <a:xfrm>
                <a:off x="7951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8 w 52"/>
                  <a:gd name="T33" fmla="*/ 0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18" name="Freeform 154"/>
              <p:cNvSpPr>
                <a:spLocks/>
              </p:cNvSpPr>
              <p:nvPr/>
            </p:nvSpPr>
            <p:spPr bwMode="auto">
              <a:xfrm>
                <a:off x="8023" y="332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8 w 52"/>
                  <a:gd name="T33" fmla="*/ 0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19" name="Freeform 153"/>
              <p:cNvSpPr>
                <a:spLocks/>
              </p:cNvSpPr>
              <p:nvPr/>
            </p:nvSpPr>
            <p:spPr bwMode="auto">
              <a:xfrm>
                <a:off x="8095" y="3323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0 h 10"/>
                  <a:gd name="T6" fmla="*/ 0 w 52"/>
                  <a:gd name="T7" fmla="*/ 2 h 10"/>
                  <a:gd name="T8" fmla="*/ 0 w 52"/>
                  <a:gd name="T9" fmla="*/ 3 h 10"/>
                  <a:gd name="T10" fmla="*/ 0 w 52"/>
                  <a:gd name="T11" fmla="*/ 5 h 10"/>
                  <a:gd name="T12" fmla="*/ 0 w 52"/>
                  <a:gd name="T13" fmla="*/ 7 h 10"/>
                  <a:gd name="T14" fmla="*/ 2 w 52"/>
                  <a:gd name="T15" fmla="*/ 9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9 h 10"/>
                  <a:gd name="T24" fmla="*/ 50 w 52"/>
                  <a:gd name="T25" fmla="*/ 7 h 10"/>
                  <a:gd name="T26" fmla="*/ 52 w 52"/>
                  <a:gd name="T27" fmla="*/ 5 h 10"/>
                  <a:gd name="T28" fmla="*/ 52 w 52"/>
                  <a:gd name="T29" fmla="*/ 3 h 10"/>
                  <a:gd name="T30" fmla="*/ 50 w 52"/>
                  <a:gd name="T31" fmla="*/ 2 h 10"/>
                  <a:gd name="T32" fmla="*/ 49 w 52"/>
                  <a:gd name="T33" fmla="*/ 0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9"/>
                    </a:lnTo>
                    <a:lnTo>
                      <a:pt x="50" y="7"/>
                    </a:lnTo>
                    <a:lnTo>
                      <a:pt x="52" y="5"/>
                    </a:lnTo>
                    <a:lnTo>
                      <a:pt x="52" y="3"/>
                    </a:lnTo>
                    <a:lnTo>
                      <a:pt x="50" y="2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20" name="Freeform 152"/>
              <p:cNvSpPr>
                <a:spLocks/>
              </p:cNvSpPr>
              <p:nvPr/>
            </p:nvSpPr>
            <p:spPr bwMode="auto">
              <a:xfrm>
                <a:off x="8168" y="3323"/>
                <a:ext cx="36" cy="10"/>
              </a:xfrm>
              <a:custGeom>
                <a:avLst/>
                <a:gdLst>
                  <a:gd name="T0" fmla="*/ 5 w 36"/>
                  <a:gd name="T1" fmla="*/ 0 h 10"/>
                  <a:gd name="T2" fmla="*/ 3 w 36"/>
                  <a:gd name="T3" fmla="*/ 0 h 10"/>
                  <a:gd name="T4" fmla="*/ 1 w 36"/>
                  <a:gd name="T5" fmla="*/ 0 h 10"/>
                  <a:gd name="T6" fmla="*/ 0 w 36"/>
                  <a:gd name="T7" fmla="*/ 2 h 10"/>
                  <a:gd name="T8" fmla="*/ 0 w 36"/>
                  <a:gd name="T9" fmla="*/ 3 h 10"/>
                  <a:gd name="T10" fmla="*/ 0 w 36"/>
                  <a:gd name="T11" fmla="*/ 5 h 10"/>
                  <a:gd name="T12" fmla="*/ 0 w 36"/>
                  <a:gd name="T13" fmla="*/ 7 h 10"/>
                  <a:gd name="T14" fmla="*/ 1 w 36"/>
                  <a:gd name="T15" fmla="*/ 9 h 10"/>
                  <a:gd name="T16" fmla="*/ 3 w 36"/>
                  <a:gd name="T17" fmla="*/ 10 h 10"/>
                  <a:gd name="T18" fmla="*/ 31 w 36"/>
                  <a:gd name="T19" fmla="*/ 10 h 10"/>
                  <a:gd name="T20" fmla="*/ 31 w 36"/>
                  <a:gd name="T21" fmla="*/ 10 h 10"/>
                  <a:gd name="T22" fmla="*/ 32 w 36"/>
                  <a:gd name="T23" fmla="*/ 9 h 10"/>
                  <a:gd name="T24" fmla="*/ 34 w 36"/>
                  <a:gd name="T25" fmla="*/ 7 h 10"/>
                  <a:gd name="T26" fmla="*/ 36 w 36"/>
                  <a:gd name="T27" fmla="*/ 5 h 10"/>
                  <a:gd name="T28" fmla="*/ 36 w 36"/>
                  <a:gd name="T29" fmla="*/ 5 h 10"/>
                  <a:gd name="T30" fmla="*/ 34 w 36"/>
                  <a:gd name="T31" fmla="*/ 3 h 10"/>
                  <a:gd name="T32" fmla="*/ 32 w 36"/>
                  <a:gd name="T33" fmla="*/ 2 h 10"/>
                  <a:gd name="T34" fmla="*/ 32 w 36"/>
                  <a:gd name="T35" fmla="*/ 0 h 10"/>
                  <a:gd name="T36" fmla="*/ 5 w 36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31" y="10"/>
                    </a:lnTo>
                    <a:lnTo>
                      <a:pt x="32" y="9"/>
                    </a:lnTo>
                    <a:lnTo>
                      <a:pt x="34" y="7"/>
                    </a:lnTo>
                    <a:lnTo>
                      <a:pt x="36" y="5"/>
                    </a:lnTo>
                    <a:lnTo>
                      <a:pt x="34" y="3"/>
                    </a:lnTo>
                    <a:lnTo>
                      <a:pt x="32" y="2"/>
                    </a:lnTo>
                    <a:lnTo>
                      <a:pt x="32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21" name="Freeform 151"/>
              <p:cNvSpPr>
                <a:spLocks/>
              </p:cNvSpPr>
              <p:nvPr/>
            </p:nvSpPr>
            <p:spPr bwMode="auto">
              <a:xfrm>
                <a:off x="8195" y="3273"/>
                <a:ext cx="112" cy="112"/>
              </a:xfrm>
              <a:custGeom>
                <a:avLst/>
                <a:gdLst>
                  <a:gd name="T0" fmla="*/ 0 w 112"/>
                  <a:gd name="T1" fmla="*/ 112 h 112"/>
                  <a:gd name="T2" fmla="*/ 112 w 112"/>
                  <a:gd name="T3" fmla="*/ 55 h 112"/>
                  <a:gd name="T4" fmla="*/ 0 w 112"/>
                  <a:gd name="T5" fmla="*/ 0 h 112"/>
                  <a:gd name="T6" fmla="*/ 0 w 112"/>
                  <a:gd name="T7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" h="112">
                    <a:moveTo>
                      <a:pt x="0" y="112"/>
                    </a:moveTo>
                    <a:lnTo>
                      <a:pt x="112" y="55"/>
                    </a:lnTo>
                    <a:lnTo>
                      <a:pt x="0" y="0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</p:grpSp>
        <p:grpSp>
          <p:nvGrpSpPr>
            <p:cNvPr id="122" name="Group 96"/>
            <p:cNvGrpSpPr>
              <a:grpSpLocks/>
            </p:cNvGrpSpPr>
            <p:nvPr/>
          </p:nvGrpSpPr>
          <p:grpSpPr bwMode="auto">
            <a:xfrm>
              <a:off x="1936750" y="1463675"/>
              <a:ext cx="2428875" cy="71438"/>
              <a:chOff x="4468" y="3002"/>
              <a:chExt cx="3825" cy="112"/>
            </a:xfrm>
          </p:grpSpPr>
          <p:sp>
            <p:nvSpPr>
              <p:cNvPr id="123" name="Freeform 149"/>
              <p:cNvSpPr>
                <a:spLocks/>
              </p:cNvSpPr>
              <p:nvPr/>
            </p:nvSpPr>
            <p:spPr bwMode="auto">
              <a:xfrm>
                <a:off x="4468" y="3052"/>
                <a:ext cx="51" cy="11"/>
              </a:xfrm>
              <a:custGeom>
                <a:avLst/>
                <a:gdLst>
                  <a:gd name="T0" fmla="*/ 6 w 51"/>
                  <a:gd name="T1" fmla="*/ 0 h 11"/>
                  <a:gd name="T2" fmla="*/ 5 w 51"/>
                  <a:gd name="T3" fmla="*/ 0 h 11"/>
                  <a:gd name="T4" fmla="*/ 3 w 51"/>
                  <a:gd name="T5" fmla="*/ 2 h 11"/>
                  <a:gd name="T6" fmla="*/ 1 w 51"/>
                  <a:gd name="T7" fmla="*/ 4 h 11"/>
                  <a:gd name="T8" fmla="*/ 0 w 51"/>
                  <a:gd name="T9" fmla="*/ 5 h 11"/>
                  <a:gd name="T10" fmla="*/ 0 w 51"/>
                  <a:gd name="T11" fmla="*/ 5 h 11"/>
                  <a:gd name="T12" fmla="*/ 1 w 51"/>
                  <a:gd name="T13" fmla="*/ 7 h 11"/>
                  <a:gd name="T14" fmla="*/ 3 w 51"/>
                  <a:gd name="T15" fmla="*/ 9 h 11"/>
                  <a:gd name="T16" fmla="*/ 5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49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49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6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6" y="0"/>
                    </a:moveTo>
                    <a:lnTo>
                      <a:pt x="5" y="0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3" y="9"/>
                    </a:lnTo>
                    <a:lnTo>
                      <a:pt x="5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24" name="Freeform 148"/>
              <p:cNvSpPr>
                <a:spLocks/>
              </p:cNvSpPr>
              <p:nvPr/>
            </p:nvSpPr>
            <p:spPr bwMode="auto">
              <a:xfrm>
                <a:off x="4540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2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2 w 51"/>
                  <a:gd name="T15" fmla="*/ 11 h 11"/>
                  <a:gd name="T16" fmla="*/ 3 w 51"/>
                  <a:gd name="T17" fmla="*/ 11 h 11"/>
                  <a:gd name="T18" fmla="*/ 45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25" name="Freeform 147"/>
              <p:cNvSpPr>
                <a:spLocks/>
              </p:cNvSpPr>
              <p:nvPr/>
            </p:nvSpPr>
            <p:spPr bwMode="auto">
              <a:xfrm>
                <a:off x="4612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26" name="Freeform 146"/>
              <p:cNvSpPr>
                <a:spLocks/>
              </p:cNvSpPr>
              <p:nvPr/>
            </p:nvSpPr>
            <p:spPr bwMode="auto">
              <a:xfrm>
                <a:off x="4684" y="3052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27" name="Freeform 145"/>
              <p:cNvSpPr>
                <a:spLocks/>
              </p:cNvSpPr>
              <p:nvPr/>
            </p:nvSpPr>
            <p:spPr bwMode="auto">
              <a:xfrm>
                <a:off x="4757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28" name="Freeform 144"/>
              <p:cNvSpPr>
                <a:spLocks/>
              </p:cNvSpPr>
              <p:nvPr/>
            </p:nvSpPr>
            <p:spPr bwMode="auto">
              <a:xfrm>
                <a:off x="4829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29" name="Freeform 143"/>
              <p:cNvSpPr>
                <a:spLocks/>
              </p:cNvSpPr>
              <p:nvPr/>
            </p:nvSpPr>
            <p:spPr bwMode="auto">
              <a:xfrm>
                <a:off x="4901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30" name="Freeform 142"/>
              <p:cNvSpPr>
                <a:spLocks/>
              </p:cNvSpPr>
              <p:nvPr/>
            </p:nvSpPr>
            <p:spPr bwMode="auto">
              <a:xfrm>
                <a:off x="4974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49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49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31" name="Freeform 141"/>
              <p:cNvSpPr>
                <a:spLocks/>
              </p:cNvSpPr>
              <p:nvPr/>
            </p:nvSpPr>
            <p:spPr bwMode="auto">
              <a:xfrm>
                <a:off x="5046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2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2 w 51"/>
                  <a:gd name="T15" fmla="*/ 11 h 11"/>
                  <a:gd name="T16" fmla="*/ 3 w 51"/>
                  <a:gd name="T17" fmla="*/ 11 h 11"/>
                  <a:gd name="T18" fmla="*/ 45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32" name="Freeform 140"/>
              <p:cNvSpPr>
                <a:spLocks/>
              </p:cNvSpPr>
              <p:nvPr/>
            </p:nvSpPr>
            <p:spPr bwMode="auto">
              <a:xfrm>
                <a:off x="5118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33" name="Freeform 139"/>
              <p:cNvSpPr>
                <a:spLocks/>
              </p:cNvSpPr>
              <p:nvPr/>
            </p:nvSpPr>
            <p:spPr bwMode="auto">
              <a:xfrm>
                <a:off x="5190" y="3052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34" name="Freeform 138"/>
              <p:cNvSpPr>
                <a:spLocks/>
              </p:cNvSpPr>
              <p:nvPr/>
            </p:nvSpPr>
            <p:spPr bwMode="auto">
              <a:xfrm>
                <a:off x="5263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35" name="Freeform 137"/>
              <p:cNvSpPr>
                <a:spLocks/>
              </p:cNvSpPr>
              <p:nvPr/>
            </p:nvSpPr>
            <p:spPr bwMode="auto">
              <a:xfrm>
                <a:off x="5335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36" name="Freeform 136"/>
              <p:cNvSpPr>
                <a:spLocks/>
              </p:cNvSpPr>
              <p:nvPr/>
            </p:nvSpPr>
            <p:spPr bwMode="auto">
              <a:xfrm>
                <a:off x="5407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37" name="Freeform 135"/>
              <p:cNvSpPr>
                <a:spLocks/>
              </p:cNvSpPr>
              <p:nvPr/>
            </p:nvSpPr>
            <p:spPr bwMode="auto">
              <a:xfrm>
                <a:off x="5480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49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49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38" name="Freeform 134"/>
              <p:cNvSpPr>
                <a:spLocks/>
              </p:cNvSpPr>
              <p:nvPr/>
            </p:nvSpPr>
            <p:spPr bwMode="auto">
              <a:xfrm>
                <a:off x="5552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2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2 w 51"/>
                  <a:gd name="T15" fmla="*/ 11 h 11"/>
                  <a:gd name="T16" fmla="*/ 3 w 51"/>
                  <a:gd name="T17" fmla="*/ 11 h 11"/>
                  <a:gd name="T18" fmla="*/ 45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39" name="Freeform 133"/>
              <p:cNvSpPr>
                <a:spLocks/>
              </p:cNvSpPr>
              <p:nvPr/>
            </p:nvSpPr>
            <p:spPr bwMode="auto">
              <a:xfrm>
                <a:off x="5624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40" name="Freeform 132"/>
              <p:cNvSpPr>
                <a:spLocks/>
              </p:cNvSpPr>
              <p:nvPr/>
            </p:nvSpPr>
            <p:spPr bwMode="auto">
              <a:xfrm>
                <a:off x="5696" y="3052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41" name="Freeform 131"/>
              <p:cNvSpPr>
                <a:spLocks/>
              </p:cNvSpPr>
              <p:nvPr/>
            </p:nvSpPr>
            <p:spPr bwMode="auto">
              <a:xfrm>
                <a:off x="5769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42" name="Freeform 130"/>
              <p:cNvSpPr>
                <a:spLocks/>
              </p:cNvSpPr>
              <p:nvPr/>
            </p:nvSpPr>
            <p:spPr bwMode="auto">
              <a:xfrm>
                <a:off x="5841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43" name="Freeform 129"/>
              <p:cNvSpPr>
                <a:spLocks/>
              </p:cNvSpPr>
              <p:nvPr/>
            </p:nvSpPr>
            <p:spPr bwMode="auto">
              <a:xfrm>
                <a:off x="5913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44" name="Freeform 128"/>
              <p:cNvSpPr>
                <a:spLocks/>
              </p:cNvSpPr>
              <p:nvPr/>
            </p:nvSpPr>
            <p:spPr bwMode="auto">
              <a:xfrm>
                <a:off x="5985" y="3052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45" name="Freeform 127"/>
              <p:cNvSpPr>
                <a:spLocks/>
              </p:cNvSpPr>
              <p:nvPr/>
            </p:nvSpPr>
            <p:spPr bwMode="auto">
              <a:xfrm>
                <a:off x="6058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5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46" name="Freeform 126"/>
              <p:cNvSpPr>
                <a:spLocks/>
              </p:cNvSpPr>
              <p:nvPr/>
            </p:nvSpPr>
            <p:spPr bwMode="auto">
              <a:xfrm>
                <a:off x="6130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47" name="Freeform 125"/>
              <p:cNvSpPr>
                <a:spLocks/>
              </p:cNvSpPr>
              <p:nvPr/>
            </p:nvSpPr>
            <p:spPr bwMode="auto">
              <a:xfrm>
                <a:off x="6202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48" name="Freeform 124"/>
              <p:cNvSpPr>
                <a:spLocks/>
              </p:cNvSpPr>
              <p:nvPr/>
            </p:nvSpPr>
            <p:spPr bwMode="auto">
              <a:xfrm>
                <a:off x="6275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49" name="Freeform 123"/>
              <p:cNvSpPr>
                <a:spLocks/>
              </p:cNvSpPr>
              <p:nvPr/>
            </p:nvSpPr>
            <p:spPr bwMode="auto">
              <a:xfrm>
                <a:off x="6347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50" name="Freeform 122"/>
              <p:cNvSpPr>
                <a:spLocks/>
              </p:cNvSpPr>
              <p:nvPr/>
            </p:nvSpPr>
            <p:spPr bwMode="auto">
              <a:xfrm>
                <a:off x="6419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51" name="Freeform 121"/>
              <p:cNvSpPr>
                <a:spLocks/>
              </p:cNvSpPr>
              <p:nvPr/>
            </p:nvSpPr>
            <p:spPr bwMode="auto">
              <a:xfrm>
                <a:off x="6491" y="3052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52" name="Freeform 120"/>
              <p:cNvSpPr>
                <a:spLocks/>
              </p:cNvSpPr>
              <p:nvPr/>
            </p:nvSpPr>
            <p:spPr bwMode="auto">
              <a:xfrm>
                <a:off x="6564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53" name="Freeform 119"/>
              <p:cNvSpPr>
                <a:spLocks/>
              </p:cNvSpPr>
              <p:nvPr/>
            </p:nvSpPr>
            <p:spPr bwMode="auto">
              <a:xfrm>
                <a:off x="6636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54" name="Freeform 118"/>
              <p:cNvSpPr>
                <a:spLocks/>
              </p:cNvSpPr>
              <p:nvPr/>
            </p:nvSpPr>
            <p:spPr bwMode="auto">
              <a:xfrm>
                <a:off x="6708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55" name="Freeform 117"/>
              <p:cNvSpPr>
                <a:spLocks/>
              </p:cNvSpPr>
              <p:nvPr/>
            </p:nvSpPr>
            <p:spPr bwMode="auto">
              <a:xfrm>
                <a:off x="6781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56" name="Freeform 116"/>
              <p:cNvSpPr>
                <a:spLocks/>
              </p:cNvSpPr>
              <p:nvPr/>
            </p:nvSpPr>
            <p:spPr bwMode="auto">
              <a:xfrm>
                <a:off x="6853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57" name="Freeform 115"/>
              <p:cNvSpPr>
                <a:spLocks/>
              </p:cNvSpPr>
              <p:nvPr/>
            </p:nvSpPr>
            <p:spPr bwMode="auto">
              <a:xfrm>
                <a:off x="6925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58" name="Freeform 114"/>
              <p:cNvSpPr>
                <a:spLocks/>
              </p:cNvSpPr>
              <p:nvPr/>
            </p:nvSpPr>
            <p:spPr bwMode="auto">
              <a:xfrm>
                <a:off x="6997" y="3052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59" name="Freeform 113"/>
              <p:cNvSpPr>
                <a:spLocks/>
              </p:cNvSpPr>
              <p:nvPr/>
            </p:nvSpPr>
            <p:spPr bwMode="auto">
              <a:xfrm>
                <a:off x="7070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60" name="Freeform 112"/>
              <p:cNvSpPr>
                <a:spLocks/>
              </p:cNvSpPr>
              <p:nvPr/>
            </p:nvSpPr>
            <p:spPr bwMode="auto">
              <a:xfrm>
                <a:off x="7142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61" name="Freeform 111"/>
              <p:cNvSpPr>
                <a:spLocks/>
              </p:cNvSpPr>
              <p:nvPr/>
            </p:nvSpPr>
            <p:spPr bwMode="auto">
              <a:xfrm>
                <a:off x="7214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62" name="Freeform 110"/>
              <p:cNvSpPr>
                <a:spLocks/>
              </p:cNvSpPr>
              <p:nvPr/>
            </p:nvSpPr>
            <p:spPr bwMode="auto">
              <a:xfrm>
                <a:off x="7287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49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49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63" name="Freeform 109"/>
              <p:cNvSpPr>
                <a:spLocks/>
              </p:cNvSpPr>
              <p:nvPr/>
            </p:nvSpPr>
            <p:spPr bwMode="auto">
              <a:xfrm>
                <a:off x="7359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2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2 w 51"/>
                  <a:gd name="T15" fmla="*/ 11 h 11"/>
                  <a:gd name="T16" fmla="*/ 3 w 51"/>
                  <a:gd name="T17" fmla="*/ 11 h 11"/>
                  <a:gd name="T18" fmla="*/ 45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64" name="Freeform 108"/>
              <p:cNvSpPr>
                <a:spLocks/>
              </p:cNvSpPr>
              <p:nvPr/>
            </p:nvSpPr>
            <p:spPr bwMode="auto">
              <a:xfrm>
                <a:off x="7431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65" name="Freeform 107"/>
              <p:cNvSpPr>
                <a:spLocks/>
              </p:cNvSpPr>
              <p:nvPr/>
            </p:nvSpPr>
            <p:spPr bwMode="auto">
              <a:xfrm>
                <a:off x="7503" y="3052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66" name="Freeform 106"/>
              <p:cNvSpPr>
                <a:spLocks/>
              </p:cNvSpPr>
              <p:nvPr/>
            </p:nvSpPr>
            <p:spPr bwMode="auto">
              <a:xfrm>
                <a:off x="7576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67" name="Freeform 105"/>
              <p:cNvSpPr>
                <a:spLocks/>
              </p:cNvSpPr>
              <p:nvPr/>
            </p:nvSpPr>
            <p:spPr bwMode="auto">
              <a:xfrm>
                <a:off x="7648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3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3 w 52"/>
                  <a:gd name="T17" fmla="*/ 11 h 11"/>
                  <a:gd name="T18" fmla="*/ 45 w 52"/>
                  <a:gd name="T19" fmla="*/ 11 h 11"/>
                  <a:gd name="T20" fmla="*/ 46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6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68" name="Freeform 104"/>
              <p:cNvSpPr>
                <a:spLocks/>
              </p:cNvSpPr>
              <p:nvPr/>
            </p:nvSpPr>
            <p:spPr bwMode="auto">
              <a:xfrm>
                <a:off x="7720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69" name="Freeform 103"/>
              <p:cNvSpPr>
                <a:spLocks/>
              </p:cNvSpPr>
              <p:nvPr/>
            </p:nvSpPr>
            <p:spPr bwMode="auto">
              <a:xfrm>
                <a:off x="7793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49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49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70" name="Freeform 102"/>
              <p:cNvSpPr>
                <a:spLocks/>
              </p:cNvSpPr>
              <p:nvPr/>
            </p:nvSpPr>
            <p:spPr bwMode="auto">
              <a:xfrm>
                <a:off x="7865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2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2 w 51"/>
                  <a:gd name="T15" fmla="*/ 11 h 11"/>
                  <a:gd name="T16" fmla="*/ 3 w 51"/>
                  <a:gd name="T17" fmla="*/ 11 h 11"/>
                  <a:gd name="T18" fmla="*/ 45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5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71" name="Freeform 101"/>
              <p:cNvSpPr>
                <a:spLocks/>
              </p:cNvSpPr>
              <p:nvPr/>
            </p:nvSpPr>
            <p:spPr bwMode="auto">
              <a:xfrm>
                <a:off x="7937" y="3052"/>
                <a:ext cx="52" cy="11"/>
              </a:xfrm>
              <a:custGeom>
                <a:avLst/>
                <a:gdLst>
                  <a:gd name="T0" fmla="*/ 5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8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8 w 52"/>
                  <a:gd name="T33" fmla="*/ 2 h 11"/>
                  <a:gd name="T34" fmla="*/ 47 w 52"/>
                  <a:gd name="T35" fmla="*/ 0 h 11"/>
                  <a:gd name="T36" fmla="*/ 5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72" name="Freeform 100"/>
              <p:cNvSpPr>
                <a:spLocks/>
              </p:cNvSpPr>
              <p:nvPr/>
            </p:nvSpPr>
            <p:spPr bwMode="auto">
              <a:xfrm>
                <a:off x="8009" y="3052"/>
                <a:ext cx="52" cy="11"/>
              </a:xfrm>
              <a:custGeom>
                <a:avLst/>
                <a:gdLst>
                  <a:gd name="T0" fmla="*/ 6 w 52"/>
                  <a:gd name="T1" fmla="*/ 0 h 11"/>
                  <a:gd name="T2" fmla="*/ 4 w 52"/>
                  <a:gd name="T3" fmla="*/ 0 h 11"/>
                  <a:gd name="T4" fmla="*/ 2 w 52"/>
                  <a:gd name="T5" fmla="*/ 2 h 11"/>
                  <a:gd name="T6" fmla="*/ 0 w 52"/>
                  <a:gd name="T7" fmla="*/ 4 h 11"/>
                  <a:gd name="T8" fmla="*/ 0 w 52"/>
                  <a:gd name="T9" fmla="*/ 5 h 11"/>
                  <a:gd name="T10" fmla="*/ 0 w 52"/>
                  <a:gd name="T11" fmla="*/ 7 h 11"/>
                  <a:gd name="T12" fmla="*/ 0 w 52"/>
                  <a:gd name="T13" fmla="*/ 9 h 11"/>
                  <a:gd name="T14" fmla="*/ 2 w 52"/>
                  <a:gd name="T15" fmla="*/ 11 h 11"/>
                  <a:gd name="T16" fmla="*/ 4 w 52"/>
                  <a:gd name="T17" fmla="*/ 11 h 11"/>
                  <a:gd name="T18" fmla="*/ 45 w 52"/>
                  <a:gd name="T19" fmla="*/ 11 h 11"/>
                  <a:gd name="T20" fmla="*/ 47 w 52"/>
                  <a:gd name="T21" fmla="*/ 11 h 11"/>
                  <a:gd name="T22" fmla="*/ 49 w 52"/>
                  <a:gd name="T23" fmla="*/ 11 h 11"/>
                  <a:gd name="T24" fmla="*/ 50 w 52"/>
                  <a:gd name="T25" fmla="*/ 9 h 11"/>
                  <a:gd name="T26" fmla="*/ 52 w 52"/>
                  <a:gd name="T27" fmla="*/ 7 h 11"/>
                  <a:gd name="T28" fmla="*/ 52 w 52"/>
                  <a:gd name="T29" fmla="*/ 5 h 11"/>
                  <a:gd name="T30" fmla="*/ 50 w 52"/>
                  <a:gd name="T31" fmla="*/ 4 h 11"/>
                  <a:gd name="T32" fmla="*/ 49 w 52"/>
                  <a:gd name="T33" fmla="*/ 2 h 11"/>
                  <a:gd name="T34" fmla="*/ 47 w 52"/>
                  <a:gd name="T35" fmla="*/ 0 h 11"/>
                  <a:gd name="T36" fmla="*/ 6 w 52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1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45" y="11"/>
                    </a:lnTo>
                    <a:lnTo>
                      <a:pt x="47" y="11"/>
                    </a:lnTo>
                    <a:lnTo>
                      <a:pt x="49" y="11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4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73" name="Freeform 99"/>
              <p:cNvSpPr>
                <a:spLocks/>
              </p:cNvSpPr>
              <p:nvPr/>
            </p:nvSpPr>
            <p:spPr bwMode="auto">
              <a:xfrm>
                <a:off x="8082" y="3052"/>
                <a:ext cx="51" cy="11"/>
              </a:xfrm>
              <a:custGeom>
                <a:avLst/>
                <a:gdLst>
                  <a:gd name="T0" fmla="*/ 5 w 51"/>
                  <a:gd name="T1" fmla="*/ 0 h 11"/>
                  <a:gd name="T2" fmla="*/ 3 w 51"/>
                  <a:gd name="T3" fmla="*/ 0 h 11"/>
                  <a:gd name="T4" fmla="*/ 1 w 51"/>
                  <a:gd name="T5" fmla="*/ 2 h 11"/>
                  <a:gd name="T6" fmla="*/ 0 w 51"/>
                  <a:gd name="T7" fmla="*/ 4 h 11"/>
                  <a:gd name="T8" fmla="*/ 0 w 51"/>
                  <a:gd name="T9" fmla="*/ 5 h 11"/>
                  <a:gd name="T10" fmla="*/ 0 w 51"/>
                  <a:gd name="T11" fmla="*/ 7 h 11"/>
                  <a:gd name="T12" fmla="*/ 0 w 51"/>
                  <a:gd name="T13" fmla="*/ 9 h 11"/>
                  <a:gd name="T14" fmla="*/ 1 w 51"/>
                  <a:gd name="T15" fmla="*/ 11 h 11"/>
                  <a:gd name="T16" fmla="*/ 3 w 51"/>
                  <a:gd name="T17" fmla="*/ 11 h 11"/>
                  <a:gd name="T18" fmla="*/ 44 w 51"/>
                  <a:gd name="T19" fmla="*/ 11 h 11"/>
                  <a:gd name="T20" fmla="*/ 46 w 51"/>
                  <a:gd name="T21" fmla="*/ 11 h 11"/>
                  <a:gd name="T22" fmla="*/ 48 w 51"/>
                  <a:gd name="T23" fmla="*/ 11 h 11"/>
                  <a:gd name="T24" fmla="*/ 50 w 51"/>
                  <a:gd name="T25" fmla="*/ 9 h 11"/>
                  <a:gd name="T26" fmla="*/ 51 w 51"/>
                  <a:gd name="T27" fmla="*/ 7 h 11"/>
                  <a:gd name="T28" fmla="*/ 51 w 51"/>
                  <a:gd name="T29" fmla="*/ 5 h 11"/>
                  <a:gd name="T30" fmla="*/ 50 w 51"/>
                  <a:gd name="T31" fmla="*/ 4 h 11"/>
                  <a:gd name="T32" fmla="*/ 48 w 51"/>
                  <a:gd name="T33" fmla="*/ 2 h 11"/>
                  <a:gd name="T34" fmla="*/ 46 w 51"/>
                  <a:gd name="T35" fmla="*/ 0 h 11"/>
                  <a:gd name="T36" fmla="*/ 5 w 5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1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44" y="11"/>
                    </a:lnTo>
                    <a:lnTo>
                      <a:pt x="46" y="11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4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74" name="Freeform 98"/>
              <p:cNvSpPr>
                <a:spLocks/>
              </p:cNvSpPr>
              <p:nvPr/>
            </p:nvSpPr>
            <p:spPr bwMode="auto">
              <a:xfrm>
                <a:off x="8154" y="3052"/>
                <a:ext cx="36" cy="11"/>
              </a:xfrm>
              <a:custGeom>
                <a:avLst/>
                <a:gdLst>
                  <a:gd name="T0" fmla="*/ 5 w 36"/>
                  <a:gd name="T1" fmla="*/ 0 h 11"/>
                  <a:gd name="T2" fmla="*/ 3 w 36"/>
                  <a:gd name="T3" fmla="*/ 0 h 11"/>
                  <a:gd name="T4" fmla="*/ 2 w 36"/>
                  <a:gd name="T5" fmla="*/ 2 h 11"/>
                  <a:gd name="T6" fmla="*/ 0 w 36"/>
                  <a:gd name="T7" fmla="*/ 4 h 11"/>
                  <a:gd name="T8" fmla="*/ 0 w 36"/>
                  <a:gd name="T9" fmla="*/ 5 h 11"/>
                  <a:gd name="T10" fmla="*/ 0 w 36"/>
                  <a:gd name="T11" fmla="*/ 7 h 11"/>
                  <a:gd name="T12" fmla="*/ 0 w 36"/>
                  <a:gd name="T13" fmla="*/ 9 h 11"/>
                  <a:gd name="T14" fmla="*/ 2 w 36"/>
                  <a:gd name="T15" fmla="*/ 11 h 11"/>
                  <a:gd name="T16" fmla="*/ 3 w 36"/>
                  <a:gd name="T17" fmla="*/ 11 h 11"/>
                  <a:gd name="T18" fmla="*/ 31 w 36"/>
                  <a:gd name="T19" fmla="*/ 11 h 11"/>
                  <a:gd name="T20" fmla="*/ 31 w 36"/>
                  <a:gd name="T21" fmla="*/ 11 h 11"/>
                  <a:gd name="T22" fmla="*/ 33 w 36"/>
                  <a:gd name="T23" fmla="*/ 9 h 11"/>
                  <a:gd name="T24" fmla="*/ 34 w 36"/>
                  <a:gd name="T25" fmla="*/ 7 h 11"/>
                  <a:gd name="T26" fmla="*/ 36 w 36"/>
                  <a:gd name="T27" fmla="*/ 5 h 11"/>
                  <a:gd name="T28" fmla="*/ 36 w 36"/>
                  <a:gd name="T29" fmla="*/ 5 h 11"/>
                  <a:gd name="T30" fmla="*/ 34 w 36"/>
                  <a:gd name="T31" fmla="*/ 4 h 11"/>
                  <a:gd name="T32" fmla="*/ 33 w 36"/>
                  <a:gd name="T33" fmla="*/ 2 h 11"/>
                  <a:gd name="T34" fmla="*/ 33 w 36"/>
                  <a:gd name="T35" fmla="*/ 0 h 11"/>
                  <a:gd name="T36" fmla="*/ 5 w 36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" h="11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31" y="11"/>
                    </a:lnTo>
                    <a:lnTo>
                      <a:pt x="33" y="9"/>
                    </a:lnTo>
                    <a:lnTo>
                      <a:pt x="34" y="7"/>
                    </a:lnTo>
                    <a:lnTo>
                      <a:pt x="36" y="5"/>
                    </a:lnTo>
                    <a:lnTo>
                      <a:pt x="34" y="4"/>
                    </a:lnTo>
                    <a:lnTo>
                      <a:pt x="33" y="2"/>
                    </a:lnTo>
                    <a:lnTo>
                      <a:pt x="33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75" name="Freeform 97"/>
              <p:cNvSpPr>
                <a:spLocks/>
              </p:cNvSpPr>
              <p:nvPr/>
            </p:nvSpPr>
            <p:spPr bwMode="auto">
              <a:xfrm>
                <a:off x="8181" y="3002"/>
                <a:ext cx="112" cy="112"/>
              </a:xfrm>
              <a:custGeom>
                <a:avLst/>
                <a:gdLst>
                  <a:gd name="T0" fmla="*/ 0 w 112"/>
                  <a:gd name="T1" fmla="*/ 112 h 112"/>
                  <a:gd name="T2" fmla="*/ 112 w 112"/>
                  <a:gd name="T3" fmla="*/ 55 h 112"/>
                  <a:gd name="T4" fmla="*/ 0 w 112"/>
                  <a:gd name="T5" fmla="*/ 0 h 112"/>
                  <a:gd name="T6" fmla="*/ 0 w 112"/>
                  <a:gd name="T7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" h="112">
                    <a:moveTo>
                      <a:pt x="0" y="112"/>
                    </a:moveTo>
                    <a:lnTo>
                      <a:pt x="112" y="55"/>
                    </a:lnTo>
                    <a:lnTo>
                      <a:pt x="0" y="0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</p:grpSp>
        <p:grpSp>
          <p:nvGrpSpPr>
            <p:cNvPr id="176" name="Group 48"/>
            <p:cNvGrpSpPr>
              <a:grpSpLocks/>
            </p:cNvGrpSpPr>
            <p:nvPr/>
          </p:nvGrpSpPr>
          <p:grpSpPr bwMode="auto">
            <a:xfrm>
              <a:off x="2206625" y="984250"/>
              <a:ext cx="2166938" cy="71438"/>
              <a:chOff x="4894" y="2249"/>
              <a:chExt cx="3413" cy="112"/>
            </a:xfrm>
          </p:grpSpPr>
          <p:sp>
            <p:nvSpPr>
              <p:cNvPr id="177" name="Freeform 95"/>
              <p:cNvSpPr>
                <a:spLocks/>
              </p:cNvSpPr>
              <p:nvPr/>
            </p:nvSpPr>
            <p:spPr bwMode="auto">
              <a:xfrm>
                <a:off x="4894" y="2299"/>
                <a:ext cx="52" cy="10"/>
              </a:xfrm>
              <a:custGeom>
                <a:avLst/>
                <a:gdLst>
                  <a:gd name="T0" fmla="*/ 7 w 52"/>
                  <a:gd name="T1" fmla="*/ 0 h 10"/>
                  <a:gd name="T2" fmla="*/ 6 w 52"/>
                  <a:gd name="T3" fmla="*/ 0 h 10"/>
                  <a:gd name="T4" fmla="*/ 4 w 52"/>
                  <a:gd name="T5" fmla="*/ 2 h 10"/>
                  <a:gd name="T6" fmla="*/ 2 w 52"/>
                  <a:gd name="T7" fmla="*/ 3 h 10"/>
                  <a:gd name="T8" fmla="*/ 0 w 52"/>
                  <a:gd name="T9" fmla="*/ 5 h 10"/>
                  <a:gd name="T10" fmla="*/ 0 w 52"/>
                  <a:gd name="T11" fmla="*/ 5 h 10"/>
                  <a:gd name="T12" fmla="*/ 2 w 52"/>
                  <a:gd name="T13" fmla="*/ 7 h 10"/>
                  <a:gd name="T14" fmla="*/ 4 w 52"/>
                  <a:gd name="T15" fmla="*/ 9 h 10"/>
                  <a:gd name="T16" fmla="*/ 6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2 h 10"/>
                  <a:gd name="T34" fmla="*/ 47 w 52"/>
                  <a:gd name="T35" fmla="*/ 0 h 10"/>
                  <a:gd name="T36" fmla="*/ 7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7" y="0"/>
                    </a:moveTo>
                    <a:lnTo>
                      <a:pt x="6" y="0"/>
                    </a:lnTo>
                    <a:lnTo>
                      <a:pt x="4" y="2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2" y="7"/>
                    </a:lnTo>
                    <a:lnTo>
                      <a:pt x="4" y="9"/>
                    </a:lnTo>
                    <a:lnTo>
                      <a:pt x="6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78" name="Freeform 94"/>
              <p:cNvSpPr>
                <a:spLocks/>
              </p:cNvSpPr>
              <p:nvPr/>
            </p:nvSpPr>
            <p:spPr bwMode="auto">
              <a:xfrm>
                <a:off x="4967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79" name="Freeform 93"/>
              <p:cNvSpPr>
                <a:spLocks/>
              </p:cNvSpPr>
              <p:nvPr/>
            </p:nvSpPr>
            <p:spPr bwMode="auto">
              <a:xfrm>
                <a:off x="5039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80" name="Freeform 92"/>
              <p:cNvSpPr>
                <a:spLocks/>
              </p:cNvSpPr>
              <p:nvPr/>
            </p:nvSpPr>
            <p:spPr bwMode="auto">
              <a:xfrm>
                <a:off x="5111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81" name="Freeform 91"/>
              <p:cNvSpPr>
                <a:spLocks/>
              </p:cNvSpPr>
              <p:nvPr/>
            </p:nvSpPr>
            <p:spPr bwMode="auto">
              <a:xfrm>
                <a:off x="5183" y="2299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2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82" name="Freeform 90"/>
              <p:cNvSpPr>
                <a:spLocks/>
              </p:cNvSpPr>
              <p:nvPr/>
            </p:nvSpPr>
            <p:spPr bwMode="auto">
              <a:xfrm>
                <a:off x="5256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5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83" name="Freeform 89"/>
              <p:cNvSpPr>
                <a:spLocks/>
              </p:cNvSpPr>
              <p:nvPr/>
            </p:nvSpPr>
            <p:spPr bwMode="auto">
              <a:xfrm>
                <a:off x="5328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84" name="Freeform 88"/>
              <p:cNvSpPr>
                <a:spLocks/>
              </p:cNvSpPr>
              <p:nvPr/>
            </p:nvSpPr>
            <p:spPr bwMode="auto">
              <a:xfrm>
                <a:off x="5400" y="2299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2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85" name="Freeform 87"/>
              <p:cNvSpPr>
                <a:spLocks/>
              </p:cNvSpPr>
              <p:nvPr/>
            </p:nvSpPr>
            <p:spPr bwMode="auto">
              <a:xfrm>
                <a:off x="5473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86" name="Freeform 86"/>
              <p:cNvSpPr>
                <a:spLocks/>
              </p:cNvSpPr>
              <p:nvPr/>
            </p:nvSpPr>
            <p:spPr bwMode="auto">
              <a:xfrm>
                <a:off x="5545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87" name="Freeform 85"/>
              <p:cNvSpPr>
                <a:spLocks/>
              </p:cNvSpPr>
              <p:nvPr/>
            </p:nvSpPr>
            <p:spPr bwMode="auto">
              <a:xfrm>
                <a:off x="5617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88" name="Freeform 84"/>
              <p:cNvSpPr>
                <a:spLocks/>
              </p:cNvSpPr>
              <p:nvPr/>
            </p:nvSpPr>
            <p:spPr bwMode="auto">
              <a:xfrm>
                <a:off x="5689" y="2299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2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89" name="Freeform 83"/>
              <p:cNvSpPr>
                <a:spLocks/>
              </p:cNvSpPr>
              <p:nvPr/>
            </p:nvSpPr>
            <p:spPr bwMode="auto">
              <a:xfrm>
                <a:off x="5762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90" name="Freeform 82"/>
              <p:cNvSpPr>
                <a:spLocks/>
              </p:cNvSpPr>
              <p:nvPr/>
            </p:nvSpPr>
            <p:spPr bwMode="auto">
              <a:xfrm>
                <a:off x="5834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91" name="Freeform 81"/>
              <p:cNvSpPr>
                <a:spLocks/>
              </p:cNvSpPr>
              <p:nvPr/>
            </p:nvSpPr>
            <p:spPr bwMode="auto">
              <a:xfrm>
                <a:off x="5906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92" name="Freeform 80"/>
              <p:cNvSpPr>
                <a:spLocks/>
              </p:cNvSpPr>
              <p:nvPr/>
            </p:nvSpPr>
            <p:spPr bwMode="auto">
              <a:xfrm>
                <a:off x="5979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93" name="Freeform 79"/>
              <p:cNvSpPr>
                <a:spLocks/>
              </p:cNvSpPr>
              <p:nvPr/>
            </p:nvSpPr>
            <p:spPr bwMode="auto">
              <a:xfrm>
                <a:off x="6051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94" name="Freeform 78"/>
              <p:cNvSpPr>
                <a:spLocks/>
              </p:cNvSpPr>
              <p:nvPr/>
            </p:nvSpPr>
            <p:spPr bwMode="auto">
              <a:xfrm>
                <a:off x="6123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95" name="Freeform 77"/>
              <p:cNvSpPr>
                <a:spLocks/>
              </p:cNvSpPr>
              <p:nvPr/>
            </p:nvSpPr>
            <p:spPr bwMode="auto">
              <a:xfrm>
                <a:off x="6195" y="2299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2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96" name="Freeform 76"/>
              <p:cNvSpPr>
                <a:spLocks/>
              </p:cNvSpPr>
              <p:nvPr/>
            </p:nvSpPr>
            <p:spPr bwMode="auto">
              <a:xfrm>
                <a:off x="6268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97" name="Freeform 75"/>
              <p:cNvSpPr>
                <a:spLocks/>
              </p:cNvSpPr>
              <p:nvPr/>
            </p:nvSpPr>
            <p:spPr bwMode="auto">
              <a:xfrm>
                <a:off x="6340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98" name="Freeform 74"/>
              <p:cNvSpPr>
                <a:spLocks/>
              </p:cNvSpPr>
              <p:nvPr/>
            </p:nvSpPr>
            <p:spPr bwMode="auto">
              <a:xfrm>
                <a:off x="6412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199" name="Freeform 73"/>
              <p:cNvSpPr>
                <a:spLocks/>
              </p:cNvSpPr>
              <p:nvPr/>
            </p:nvSpPr>
            <p:spPr bwMode="auto">
              <a:xfrm>
                <a:off x="6485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49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49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00" name="Freeform 72"/>
              <p:cNvSpPr>
                <a:spLocks/>
              </p:cNvSpPr>
              <p:nvPr/>
            </p:nvSpPr>
            <p:spPr bwMode="auto">
              <a:xfrm>
                <a:off x="6557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2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2 w 51"/>
                  <a:gd name="T15" fmla="*/ 10 h 10"/>
                  <a:gd name="T16" fmla="*/ 3 w 51"/>
                  <a:gd name="T17" fmla="*/ 10 h 10"/>
                  <a:gd name="T18" fmla="*/ 45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01" name="Freeform 71"/>
              <p:cNvSpPr>
                <a:spLocks/>
              </p:cNvSpPr>
              <p:nvPr/>
            </p:nvSpPr>
            <p:spPr bwMode="auto">
              <a:xfrm>
                <a:off x="6629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02" name="Freeform 70"/>
              <p:cNvSpPr>
                <a:spLocks/>
              </p:cNvSpPr>
              <p:nvPr/>
            </p:nvSpPr>
            <p:spPr bwMode="auto">
              <a:xfrm>
                <a:off x="6701" y="2299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2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03" name="Freeform 69"/>
              <p:cNvSpPr>
                <a:spLocks/>
              </p:cNvSpPr>
              <p:nvPr/>
            </p:nvSpPr>
            <p:spPr bwMode="auto">
              <a:xfrm>
                <a:off x="6774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04" name="Freeform 68"/>
              <p:cNvSpPr>
                <a:spLocks/>
              </p:cNvSpPr>
              <p:nvPr/>
            </p:nvSpPr>
            <p:spPr bwMode="auto">
              <a:xfrm>
                <a:off x="6846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05" name="Freeform 67"/>
              <p:cNvSpPr>
                <a:spLocks/>
              </p:cNvSpPr>
              <p:nvPr/>
            </p:nvSpPr>
            <p:spPr bwMode="auto">
              <a:xfrm>
                <a:off x="6918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06" name="Freeform 66"/>
              <p:cNvSpPr>
                <a:spLocks/>
              </p:cNvSpPr>
              <p:nvPr/>
            </p:nvSpPr>
            <p:spPr bwMode="auto">
              <a:xfrm>
                <a:off x="6991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49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49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07" name="Freeform 65"/>
              <p:cNvSpPr>
                <a:spLocks/>
              </p:cNvSpPr>
              <p:nvPr/>
            </p:nvSpPr>
            <p:spPr bwMode="auto">
              <a:xfrm>
                <a:off x="7063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2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2 w 51"/>
                  <a:gd name="T15" fmla="*/ 10 h 10"/>
                  <a:gd name="T16" fmla="*/ 3 w 51"/>
                  <a:gd name="T17" fmla="*/ 10 h 10"/>
                  <a:gd name="T18" fmla="*/ 45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08" name="Freeform 64"/>
              <p:cNvSpPr>
                <a:spLocks/>
              </p:cNvSpPr>
              <p:nvPr/>
            </p:nvSpPr>
            <p:spPr bwMode="auto">
              <a:xfrm>
                <a:off x="7135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09" name="Freeform 63"/>
              <p:cNvSpPr>
                <a:spLocks/>
              </p:cNvSpPr>
              <p:nvPr/>
            </p:nvSpPr>
            <p:spPr bwMode="auto">
              <a:xfrm>
                <a:off x="7207" y="2299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2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10" name="Freeform 62"/>
              <p:cNvSpPr>
                <a:spLocks/>
              </p:cNvSpPr>
              <p:nvPr/>
            </p:nvSpPr>
            <p:spPr bwMode="auto">
              <a:xfrm>
                <a:off x="7280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11" name="Freeform 61"/>
              <p:cNvSpPr>
                <a:spLocks/>
              </p:cNvSpPr>
              <p:nvPr/>
            </p:nvSpPr>
            <p:spPr bwMode="auto">
              <a:xfrm>
                <a:off x="7352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12" name="Freeform 60"/>
              <p:cNvSpPr>
                <a:spLocks/>
              </p:cNvSpPr>
              <p:nvPr/>
            </p:nvSpPr>
            <p:spPr bwMode="auto">
              <a:xfrm>
                <a:off x="7424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13" name="Freeform 59"/>
              <p:cNvSpPr>
                <a:spLocks/>
              </p:cNvSpPr>
              <p:nvPr/>
            </p:nvSpPr>
            <p:spPr bwMode="auto">
              <a:xfrm>
                <a:off x="7497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49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49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14" name="Freeform 58"/>
              <p:cNvSpPr>
                <a:spLocks/>
              </p:cNvSpPr>
              <p:nvPr/>
            </p:nvSpPr>
            <p:spPr bwMode="auto">
              <a:xfrm>
                <a:off x="7569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2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2 w 51"/>
                  <a:gd name="T15" fmla="*/ 10 h 10"/>
                  <a:gd name="T16" fmla="*/ 3 w 51"/>
                  <a:gd name="T17" fmla="*/ 10 h 10"/>
                  <a:gd name="T18" fmla="*/ 45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15" name="Freeform 57"/>
              <p:cNvSpPr>
                <a:spLocks/>
              </p:cNvSpPr>
              <p:nvPr/>
            </p:nvSpPr>
            <p:spPr bwMode="auto">
              <a:xfrm>
                <a:off x="7641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16" name="Freeform 56"/>
              <p:cNvSpPr>
                <a:spLocks/>
              </p:cNvSpPr>
              <p:nvPr/>
            </p:nvSpPr>
            <p:spPr bwMode="auto">
              <a:xfrm>
                <a:off x="7713" y="2299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2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17" name="Freeform 55"/>
              <p:cNvSpPr>
                <a:spLocks/>
              </p:cNvSpPr>
              <p:nvPr/>
            </p:nvSpPr>
            <p:spPr bwMode="auto">
              <a:xfrm>
                <a:off x="7786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18" name="Freeform 54"/>
              <p:cNvSpPr>
                <a:spLocks/>
              </p:cNvSpPr>
              <p:nvPr/>
            </p:nvSpPr>
            <p:spPr bwMode="auto">
              <a:xfrm>
                <a:off x="7858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19" name="Freeform 53"/>
              <p:cNvSpPr>
                <a:spLocks/>
              </p:cNvSpPr>
              <p:nvPr/>
            </p:nvSpPr>
            <p:spPr bwMode="auto">
              <a:xfrm>
                <a:off x="7930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20" name="Freeform 52"/>
              <p:cNvSpPr>
                <a:spLocks/>
              </p:cNvSpPr>
              <p:nvPr/>
            </p:nvSpPr>
            <p:spPr bwMode="auto">
              <a:xfrm>
                <a:off x="8003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49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49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21" name="Freeform 51"/>
              <p:cNvSpPr>
                <a:spLocks/>
              </p:cNvSpPr>
              <p:nvPr/>
            </p:nvSpPr>
            <p:spPr bwMode="auto">
              <a:xfrm>
                <a:off x="8075" y="2299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2 w 51"/>
                  <a:gd name="T5" fmla="*/ 2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9 h 10"/>
                  <a:gd name="T14" fmla="*/ 2 w 51"/>
                  <a:gd name="T15" fmla="*/ 10 h 10"/>
                  <a:gd name="T16" fmla="*/ 3 w 51"/>
                  <a:gd name="T17" fmla="*/ 10 h 10"/>
                  <a:gd name="T18" fmla="*/ 45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9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2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22" name="Freeform 50"/>
              <p:cNvSpPr>
                <a:spLocks/>
              </p:cNvSpPr>
              <p:nvPr/>
            </p:nvSpPr>
            <p:spPr bwMode="auto">
              <a:xfrm>
                <a:off x="8147" y="2299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2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9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9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2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9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2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23" name="Freeform 49"/>
              <p:cNvSpPr>
                <a:spLocks/>
              </p:cNvSpPr>
              <p:nvPr/>
            </p:nvSpPr>
            <p:spPr bwMode="auto">
              <a:xfrm>
                <a:off x="8195" y="2249"/>
                <a:ext cx="112" cy="112"/>
              </a:xfrm>
              <a:custGeom>
                <a:avLst/>
                <a:gdLst>
                  <a:gd name="T0" fmla="*/ 0 w 112"/>
                  <a:gd name="T1" fmla="*/ 112 h 112"/>
                  <a:gd name="T2" fmla="*/ 112 w 112"/>
                  <a:gd name="T3" fmla="*/ 55 h 112"/>
                  <a:gd name="T4" fmla="*/ 0 w 112"/>
                  <a:gd name="T5" fmla="*/ 0 h 112"/>
                  <a:gd name="T6" fmla="*/ 0 w 112"/>
                  <a:gd name="T7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" h="112">
                    <a:moveTo>
                      <a:pt x="0" y="112"/>
                    </a:moveTo>
                    <a:lnTo>
                      <a:pt x="112" y="55"/>
                    </a:lnTo>
                    <a:lnTo>
                      <a:pt x="0" y="0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</p:grpSp>
        <p:grpSp>
          <p:nvGrpSpPr>
            <p:cNvPr id="224" name="Group 10"/>
            <p:cNvGrpSpPr>
              <a:grpSpLocks/>
            </p:cNvGrpSpPr>
            <p:nvPr/>
          </p:nvGrpSpPr>
          <p:grpSpPr bwMode="auto">
            <a:xfrm>
              <a:off x="2667000" y="574675"/>
              <a:ext cx="1708150" cy="71438"/>
              <a:chOff x="5617" y="1603"/>
              <a:chExt cx="2690" cy="112"/>
            </a:xfrm>
          </p:grpSpPr>
          <p:sp>
            <p:nvSpPr>
              <p:cNvPr id="225" name="Freeform 47"/>
              <p:cNvSpPr>
                <a:spLocks/>
              </p:cNvSpPr>
              <p:nvPr/>
            </p:nvSpPr>
            <p:spPr bwMode="auto">
              <a:xfrm>
                <a:off x="5617" y="1653"/>
                <a:ext cx="52" cy="10"/>
              </a:xfrm>
              <a:custGeom>
                <a:avLst/>
                <a:gdLst>
                  <a:gd name="T0" fmla="*/ 7 w 52"/>
                  <a:gd name="T1" fmla="*/ 0 h 10"/>
                  <a:gd name="T2" fmla="*/ 5 w 52"/>
                  <a:gd name="T3" fmla="*/ 0 h 10"/>
                  <a:gd name="T4" fmla="*/ 4 w 52"/>
                  <a:gd name="T5" fmla="*/ 1 h 10"/>
                  <a:gd name="T6" fmla="*/ 2 w 52"/>
                  <a:gd name="T7" fmla="*/ 3 h 10"/>
                  <a:gd name="T8" fmla="*/ 0 w 52"/>
                  <a:gd name="T9" fmla="*/ 5 h 10"/>
                  <a:gd name="T10" fmla="*/ 0 w 52"/>
                  <a:gd name="T11" fmla="*/ 5 h 10"/>
                  <a:gd name="T12" fmla="*/ 2 w 52"/>
                  <a:gd name="T13" fmla="*/ 7 h 10"/>
                  <a:gd name="T14" fmla="*/ 4 w 52"/>
                  <a:gd name="T15" fmla="*/ 8 h 10"/>
                  <a:gd name="T16" fmla="*/ 5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7 w 52"/>
                  <a:gd name="T35" fmla="*/ 0 h 10"/>
                  <a:gd name="T36" fmla="*/ 7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7" y="0"/>
                    </a:moveTo>
                    <a:lnTo>
                      <a:pt x="5" y="0"/>
                    </a:lnTo>
                    <a:lnTo>
                      <a:pt x="4" y="1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2" y="7"/>
                    </a:lnTo>
                    <a:lnTo>
                      <a:pt x="4" y="8"/>
                    </a:lnTo>
                    <a:lnTo>
                      <a:pt x="5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26" name="Freeform 46"/>
              <p:cNvSpPr>
                <a:spLocks/>
              </p:cNvSpPr>
              <p:nvPr/>
            </p:nvSpPr>
            <p:spPr bwMode="auto">
              <a:xfrm>
                <a:off x="5689" y="1653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1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1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27" name="Freeform 45"/>
              <p:cNvSpPr>
                <a:spLocks/>
              </p:cNvSpPr>
              <p:nvPr/>
            </p:nvSpPr>
            <p:spPr bwMode="auto">
              <a:xfrm>
                <a:off x="5762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28" name="Freeform 44"/>
              <p:cNvSpPr>
                <a:spLocks/>
              </p:cNvSpPr>
              <p:nvPr/>
            </p:nvSpPr>
            <p:spPr bwMode="auto">
              <a:xfrm>
                <a:off x="5834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29" name="Freeform 43"/>
              <p:cNvSpPr>
                <a:spLocks/>
              </p:cNvSpPr>
              <p:nvPr/>
            </p:nvSpPr>
            <p:spPr bwMode="auto">
              <a:xfrm>
                <a:off x="5906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1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1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30" name="Freeform 42"/>
              <p:cNvSpPr>
                <a:spLocks/>
              </p:cNvSpPr>
              <p:nvPr/>
            </p:nvSpPr>
            <p:spPr bwMode="auto">
              <a:xfrm>
                <a:off x="5979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31" name="Freeform 41"/>
              <p:cNvSpPr>
                <a:spLocks/>
              </p:cNvSpPr>
              <p:nvPr/>
            </p:nvSpPr>
            <p:spPr bwMode="auto">
              <a:xfrm>
                <a:off x="6051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32" name="Freeform 40"/>
              <p:cNvSpPr>
                <a:spLocks/>
              </p:cNvSpPr>
              <p:nvPr/>
            </p:nvSpPr>
            <p:spPr bwMode="auto">
              <a:xfrm>
                <a:off x="6123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33" name="Freeform 39"/>
              <p:cNvSpPr>
                <a:spLocks/>
              </p:cNvSpPr>
              <p:nvPr/>
            </p:nvSpPr>
            <p:spPr bwMode="auto">
              <a:xfrm>
                <a:off x="6195" y="1653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1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1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34" name="Freeform 38"/>
              <p:cNvSpPr>
                <a:spLocks/>
              </p:cNvSpPr>
              <p:nvPr/>
            </p:nvSpPr>
            <p:spPr bwMode="auto">
              <a:xfrm>
                <a:off x="6268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35" name="Freeform 37"/>
              <p:cNvSpPr>
                <a:spLocks/>
              </p:cNvSpPr>
              <p:nvPr/>
            </p:nvSpPr>
            <p:spPr bwMode="auto">
              <a:xfrm>
                <a:off x="6340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36" name="Freeform 36"/>
              <p:cNvSpPr>
                <a:spLocks/>
              </p:cNvSpPr>
              <p:nvPr/>
            </p:nvSpPr>
            <p:spPr bwMode="auto">
              <a:xfrm>
                <a:off x="6412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37" name="Freeform 35"/>
              <p:cNvSpPr>
                <a:spLocks/>
              </p:cNvSpPr>
              <p:nvPr/>
            </p:nvSpPr>
            <p:spPr bwMode="auto">
              <a:xfrm>
                <a:off x="6485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49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49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49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38" name="Freeform 34"/>
              <p:cNvSpPr>
                <a:spLocks/>
              </p:cNvSpPr>
              <p:nvPr/>
            </p:nvSpPr>
            <p:spPr bwMode="auto">
              <a:xfrm>
                <a:off x="6557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2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2 w 51"/>
                  <a:gd name="T15" fmla="*/ 10 h 10"/>
                  <a:gd name="T16" fmla="*/ 3 w 51"/>
                  <a:gd name="T17" fmla="*/ 10 h 10"/>
                  <a:gd name="T18" fmla="*/ 45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39" name="Freeform 33"/>
              <p:cNvSpPr>
                <a:spLocks/>
              </p:cNvSpPr>
              <p:nvPr/>
            </p:nvSpPr>
            <p:spPr bwMode="auto">
              <a:xfrm>
                <a:off x="6629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40" name="Freeform 32"/>
              <p:cNvSpPr>
                <a:spLocks/>
              </p:cNvSpPr>
              <p:nvPr/>
            </p:nvSpPr>
            <p:spPr bwMode="auto">
              <a:xfrm>
                <a:off x="6701" y="1653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1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1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41" name="Freeform 31"/>
              <p:cNvSpPr>
                <a:spLocks/>
              </p:cNvSpPr>
              <p:nvPr/>
            </p:nvSpPr>
            <p:spPr bwMode="auto">
              <a:xfrm>
                <a:off x="6774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42" name="Freeform 30"/>
              <p:cNvSpPr>
                <a:spLocks/>
              </p:cNvSpPr>
              <p:nvPr/>
            </p:nvSpPr>
            <p:spPr bwMode="auto">
              <a:xfrm>
                <a:off x="6846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43" name="Freeform 29"/>
              <p:cNvSpPr>
                <a:spLocks/>
              </p:cNvSpPr>
              <p:nvPr/>
            </p:nvSpPr>
            <p:spPr bwMode="auto">
              <a:xfrm>
                <a:off x="6918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44" name="Freeform 28"/>
              <p:cNvSpPr>
                <a:spLocks/>
              </p:cNvSpPr>
              <p:nvPr/>
            </p:nvSpPr>
            <p:spPr bwMode="auto">
              <a:xfrm>
                <a:off x="6991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49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49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49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45" name="Freeform 27"/>
              <p:cNvSpPr>
                <a:spLocks/>
              </p:cNvSpPr>
              <p:nvPr/>
            </p:nvSpPr>
            <p:spPr bwMode="auto">
              <a:xfrm>
                <a:off x="7063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2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2 w 51"/>
                  <a:gd name="T15" fmla="*/ 10 h 10"/>
                  <a:gd name="T16" fmla="*/ 3 w 51"/>
                  <a:gd name="T17" fmla="*/ 10 h 10"/>
                  <a:gd name="T18" fmla="*/ 45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46" name="Freeform 26"/>
              <p:cNvSpPr>
                <a:spLocks/>
              </p:cNvSpPr>
              <p:nvPr/>
            </p:nvSpPr>
            <p:spPr bwMode="auto">
              <a:xfrm>
                <a:off x="7135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47" name="Freeform 25"/>
              <p:cNvSpPr>
                <a:spLocks/>
              </p:cNvSpPr>
              <p:nvPr/>
            </p:nvSpPr>
            <p:spPr bwMode="auto">
              <a:xfrm>
                <a:off x="7207" y="1653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1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1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48" name="Freeform 24"/>
              <p:cNvSpPr>
                <a:spLocks/>
              </p:cNvSpPr>
              <p:nvPr/>
            </p:nvSpPr>
            <p:spPr bwMode="auto">
              <a:xfrm>
                <a:off x="7280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49" name="Freeform 23"/>
              <p:cNvSpPr>
                <a:spLocks/>
              </p:cNvSpPr>
              <p:nvPr/>
            </p:nvSpPr>
            <p:spPr bwMode="auto">
              <a:xfrm>
                <a:off x="7352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50" name="Freeform 22"/>
              <p:cNvSpPr>
                <a:spLocks/>
              </p:cNvSpPr>
              <p:nvPr/>
            </p:nvSpPr>
            <p:spPr bwMode="auto">
              <a:xfrm>
                <a:off x="7424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51" name="Freeform 21"/>
              <p:cNvSpPr>
                <a:spLocks/>
              </p:cNvSpPr>
              <p:nvPr/>
            </p:nvSpPr>
            <p:spPr bwMode="auto">
              <a:xfrm>
                <a:off x="7497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49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49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49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52" name="Freeform 20"/>
              <p:cNvSpPr>
                <a:spLocks/>
              </p:cNvSpPr>
              <p:nvPr/>
            </p:nvSpPr>
            <p:spPr bwMode="auto">
              <a:xfrm>
                <a:off x="7569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2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2 w 51"/>
                  <a:gd name="T15" fmla="*/ 10 h 10"/>
                  <a:gd name="T16" fmla="*/ 3 w 51"/>
                  <a:gd name="T17" fmla="*/ 10 h 10"/>
                  <a:gd name="T18" fmla="*/ 45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53" name="Freeform 19"/>
              <p:cNvSpPr>
                <a:spLocks/>
              </p:cNvSpPr>
              <p:nvPr/>
            </p:nvSpPr>
            <p:spPr bwMode="auto">
              <a:xfrm>
                <a:off x="7641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54" name="Freeform 18"/>
              <p:cNvSpPr>
                <a:spLocks/>
              </p:cNvSpPr>
              <p:nvPr/>
            </p:nvSpPr>
            <p:spPr bwMode="auto">
              <a:xfrm>
                <a:off x="7713" y="1653"/>
                <a:ext cx="52" cy="10"/>
              </a:xfrm>
              <a:custGeom>
                <a:avLst/>
                <a:gdLst>
                  <a:gd name="T0" fmla="*/ 6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9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9 w 52"/>
                  <a:gd name="T33" fmla="*/ 1 h 10"/>
                  <a:gd name="T34" fmla="*/ 47 w 52"/>
                  <a:gd name="T35" fmla="*/ 0 h 10"/>
                  <a:gd name="T36" fmla="*/ 6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6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9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9" y="1"/>
                    </a:lnTo>
                    <a:lnTo>
                      <a:pt x="47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55" name="Freeform 17"/>
              <p:cNvSpPr>
                <a:spLocks/>
              </p:cNvSpPr>
              <p:nvPr/>
            </p:nvSpPr>
            <p:spPr bwMode="auto">
              <a:xfrm>
                <a:off x="7786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56" name="Freeform 16"/>
              <p:cNvSpPr>
                <a:spLocks/>
              </p:cNvSpPr>
              <p:nvPr/>
            </p:nvSpPr>
            <p:spPr bwMode="auto">
              <a:xfrm>
                <a:off x="7858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3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3 w 52"/>
                  <a:gd name="T17" fmla="*/ 10 h 10"/>
                  <a:gd name="T18" fmla="*/ 45 w 52"/>
                  <a:gd name="T19" fmla="*/ 10 h 10"/>
                  <a:gd name="T20" fmla="*/ 46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6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57" name="Freeform 15"/>
              <p:cNvSpPr>
                <a:spLocks/>
              </p:cNvSpPr>
              <p:nvPr/>
            </p:nvSpPr>
            <p:spPr bwMode="auto">
              <a:xfrm>
                <a:off x="7930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58" name="Freeform 14"/>
              <p:cNvSpPr>
                <a:spLocks/>
              </p:cNvSpPr>
              <p:nvPr/>
            </p:nvSpPr>
            <p:spPr bwMode="auto">
              <a:xfrm>
                <a:off x="8003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1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1 w 51"/>
                  <a:gd name="T15" fmla="*/ 10 h 10"/>
                  <a:gd name="T16" fmla="*/ 3 w 51"/>
                  <a:gd name="T17" fmla="*/ 10 h 10"/>
                  <a:gd name="T18" fmla="*/ 44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49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49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44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49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49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59" name="Freeform 13"/>
              <p:cNvSpPr>
                <a:spLocks/>
              </p:cNvSpPr>
              <p:nvPr/>
            </p:nvSpPr>
            <p:spPr bwMode="auto">
              <a:xfrm>
                <a:off x="8075" y="1653"/>
                <a:ext cx="51" cy="10"/>
              </a:xfrm>
              <a:custGeom>
                <a:avLst/>
                <a:gdLst>
                  <a:gd name="T0" fmla="*/ 5 w 51"/>
                  <a:gd name="T1" fmla="*/ 0 h 10"/>
                  <a:gd name="T2" fmla="*/ 3 w 51"/>
                  <a:gd name="T3" fmla="*/ 0 h 10"/>
                  <a:gd name="T4" fmla="*/ 2 w 51"/>
                  <a:gd name="T5" fmla="*/ 1 h 10"/>
                  <a:gd name="T6" fmla="*/ 0 w 51"/>
                  <a:gd name="T7" fmla="*/ 3 h 10"/>
                  <a:gd name="T8" fmla="*/ 0 w 51"/>
                  <a:gd name="T9" fmla="*/ 5 h 10"/>
                  <a:gd name="T10" fmla="*/ 0 w 51"/>
                  <a:gd name="T11" fmla="*/ 7 h 10"/>
                  <a:gd name="T12" fmla="*/ 0 w 51"/>
                  <a:gd name="T13" fmla="*/ 8 h 10"/>
                  <a:gd name="T14" fmla="*/ 2 w 51"/>
                  <a:gd name="T15" fmla="*/ 10 h 10"/>
                  <a:gd name="T16" fmla="*/ 3 w 51"/>
                  <a:gd name="T17" fmla="*/ 10 h 10"/>
                  <a:gd name="T18" fmla="*/ 45 w 51"/>
                  <a:gd name="T19" fmla="*/ 10 h 10"/>
                  <a:gd name="T20" fmla="*/ 46 w 51"/>
                  <a:gd name="T21" fmla="*/ 10 h 10"/>
                  <a:gd name="T22" fmla="*/ 48 w 51"/>
                  <a:gd name="T23" fmla="*/ 10 h 10"/>
                  <a:gd name="T24" fmla="*/ 50 w 51"/>
                  <a:gd name="T25" fmla="*/ 8 h 10"/>
                  <a:gd name="T26" fmla="*/ 51 w 51"/>
                  <a:gd name="T27" fmla="*/ 7 h 10"/>
                  <a:gd name="T28" fmla="*/ 51 w 51"/>
                  <a:gd name="T29" fmla="*/ 5 h 10"/>
                  <a:gd name="T30" fmla="*/ 50 w 51"/>
                  <a:gd name="T31" fmla="*/ 3 h 10"/>
                  <a:gd name="T32" fmla="*/ 48 w 51"/>
                  <a:gd name="T33" fmla="*/ 1 h 10"/>
                  <a:gd name="T34" fmla="*/ 46 w 51"/>
                  <a:gd name="T35" fmla="*/ 0 h 10"/>
                  <a:gd name="T36" fmla="*/ 5 w 51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10">
                    <a:moveTo>
                      <a:pt x="5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45" y="10"/>
                    </a:lnTo>
                    <a:lnTo>
                      <a:pt x="46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1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60" name="Freeform 12"/>
              <p:cNvSpPr>
                <a:spLocks/>
              </p:cNvSpPr>
              <p:nvPr/>
            </p:nvSpPr>
            <p:spPr bwMode="auto">
              <a:xfrm>
                <a:off x="8147" y="1653"/>
                <a:ext cx="52" cy="10"/>
              </a:xfrm>
              <a:custGeom>
                <a:avLst/>
                <a:gdLst>
                  <a:gd name="T0" fmla="*/ 5 w 52"/>
                  <a:gd name="T1" fmla="*/ 0 h 10"/>
                  <a:gd name="T2" fmla="*/ 4 w 52"/>
                  <a:gd name="T3" fmla="*/ 0 h 10"/>
                  <a:gd name="T4" fmla="*/ 2 w 52"/>
                  <a:gd name="T5" fmla="*/ 1 h 10"/>
                  <a:gd name="T6" fmla="*/ 0 w 52"/>
                  <a:gd name="T7" fmla="*/ 3 h 10"/>
                  <a:gd name="T8" fmla="*/ 0 w 52"/>
                  <a:gd name="T9" fmla="*/ 5 h 10"/>
                  <a:gd name="T10" fmla="*/ 0 w 52"/>
                  <a:gd name="T11" fmla="*/ 7 h 10"/>
                  <a:gd name="T12" fmla="*/ 0 w 52"/>
                  <a:gd name="T13" fmla="*/ 8 h 10"/>
                  <a:gd name="T14" fmla="*/ 2 w 52"/>
                  <a:gd name="T15" fmla="*/ 10 h 10"/>
                  <a:gd name="T16" fmla="*/ 4 w 52"/>
                  <a:gd name="T17" fmla="*/ 10 h 10"/>
                  <a:gd name="T18" fmla="*/ 45 w 52"/>
                  <a:gd name="T19" fmla="*/ 10 h 10"/>
                  <a:gd name="T20" fmla="*/ 47 w 52"/>
                  <a:gd name="T21" fmla="*/ 10 h 10"/>
                  <a:gd name="T22" fmla="*/ 48 w 52"/>
                  <a:gd name="T23" fmla="*/ 10 h 10"/>
                  <a:gd name="T24" fmla="*/ 50 w 52"/>
                  <a:gd name="T25" fmla="*/ 8 h 10"/>
                  <a:gd name="T26" fmla="*/ 52 w 52"/>
                  <a:gd name="T27" fmla="*/ 7 h 10"/>
                  <a:gd name="T28" fmla="*/ 52 w 52"/>
                  <a:gd name="T29" fmla="*/ 5 h 10"/>
                  <a:gd name="T30" fmla="*/ 50 w 52"/>
                  <a:gd name="T31" fmla="*/ 3 h 10"/>
                  <a:gd name="T32" fmla="*/ 48 w 52"/>
                  <a:gd name="T33" fmla="*/ 1 h 10"/>
                  <a:gd name="T34" fmla="*/ 47 w 52"/>
                  <a:gd name="T35" fmla="*/ 0 h 10"/>
                  <a:gd name="T36" fmla="*/ 5 w 52"/>
                  <a:gd name="T3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" h="10">
                    <a:moveTo>
                      <a:pt x="5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45" y="10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2" y="7"/>
                    </a:lnTo>
                    <a:lnTo>
                      <a:pt x="52" y="5"/>
                    </a:lnTo>
                    <a:lnTo>
                      <a:pt x="50" y="3"/>
                    </a:lnTo>
                    <a:lnTo>
                      <a:pt x="48" y="1"/>
                    </a:lnTo>
                    <a:lnTo>
                      <a:pt x="4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  <p:sp>
            <p:nvSpPr>
              <p:cNvPr id="261" name="Freeform 11"/>
              <p:cNvSpPr>
                <a:spLocks/>
              </p:cNvSpPr>
              <p:nvPr/>
            </p:nvSpPr>
            <p:spPr bwMode="auto">
              <a:xfrm>
                <a:off x="8195" y="1603"/>
                <a:ext cx="112" cy="112"/>
              </a:xfrm>
              <a:custGeom>
                <a:avLst/>
                <a:gdLst>
                  <a:gd name="T0" fmla="*/ 0 w 112"/>
                  <a:gd name="T1" fmla="*/ 112 h 112"/>
                  <a:gd name="T2" fmla="*/ 112 w 112"/>
                  <a:gd name="T3" fmla="*/ 55 h 112"/>
                  <a:gd name="T4" fmla="*/ 0 w 112"/>
                  <a:gd name="T5" fmla="*/ 0 h 112"/>
                  <a:gd name="T6" fmla="*/ 0 w 112"/>
                  <a:gd name="T7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" h="112">
                    <a:moveTo>
                      <a:pt x="0" y="112"/>
                    </a:moveTo>
                    <a:lnTo>
                      <a:pt x="112" y="55"/>
                    </a:lnTo>
                    <a:lnTo>
                      <a:pt x="0" y="0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4000"/>
              </a:p>
            </p:txBody>
          </p:sp>
        </p:grpSp>
        <p:sp>
          <p:nvSpPr>
            <p:cNvPr id="262" name="Rectangle 9"/>
            <p:cNvSpPr>
              <a:spLocks noChangeArrowheads="1"/>
            </p:cNvSpPr>
            <p:nvPr/>
          </p:nvSpPr>
          <p:spPr bwMode="auto">
            <a:xfrm>
              <a:off x="2182813" y="457200"/>
              <a:ext cx="106680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263" name="Text Box 8"/>
            <p:cNvSpPr txBox="1">
              <a:spLocks noChangeArrowheads="1"/>
            </p:cNvSpPr>
            <p:nvPr/>
          </p:nvSpPr>
          <p:spPr bwMode="auto">
            <a:xfrm>
              <a:off x="1600200" y="2674938"/>
              <a:ext cx="685800" cy="2603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TMI (1979)</a:t>
              </a:r>
              <a:endParaRPr kumimoji="0" lang="fr-FR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4" name="Line 7"/>
            <p:cNvSpPr>
              <a:spLocks noChangeShapeType="1"/>
            </p:cNvSpPr>
            <p:nvPr/>
          </p:nvSpPr>
          <p:spPr bwMode="auto">
            <a:xfrm flipV="1">
              <a:off x="1943100" y="2439988"/>
              <a:ext cx="0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265" name="Text Box 6"/>
            <p:cNvSpPr txBox="1">
              <a:spLocks noChangeArrowheads="1"/>
            </p:cNvSpPr>
            <p:nvPr/>
          </p:nvSpPr>
          <p:spPr bwMode="auto">
            <a:xfrm>
              <a:off x="2628900" y="3060700"/>
              <a:ext cx="1143000" cy="2286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Paddington (1999)</a:t>
              </a:r>
              <a:endParaRPr kumimoji="0" lang="fr-FR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6" name="Line 5"/>
            <p:cNvSpPr>
              <a:spLocks noChangeShapeType="1"/>
            </p:cNvSpPr>
            <p:nvPr/>
          </p:nvSpPr>
          <p:spPr bwMode="auto">
            <a:xfrm flipV="1">
              <a:off x="3200400" y="2457450"/>
              <a:ext cx="0" cy="603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267" name="Text Box 4"/>
            <p:cNvSpPr txBox="1">
              <a:spLocks noChangeArrowheads="1"/>
            </p:cNvSpPr>
            <p:nvPr/>
          </p:nvSpPr>
          <p:spPr bwMode="auto">
            <a:xfrm>
              <a:off x="3314700" y="2674938"/>
              <a:ext cx="800100" cy="3746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Columbia (2003)</a:t>
              </a:r>
              <a:endParaRPr kumimoji="0" lang="fr-FR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8" name="Line 3"/>
            <p:cNvSpPr>
              <a:spLocks noChangeShapeType="1"/>
            </p:cNvSpPr>
            <p:nvPr/>
          </p:nvSpPr>
          <p:spPr bwMode="auto">
            <a:xfrm flipV="1">
              <a:off x="3657600" y="2439988"/>
              <a:ext cx="0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4000"/>
            </a:p>
          </p:txBody>
        </p:sp>
        <p:sp>
          <p:nvSpPr>
            <p:cNvPr id="269" name="Text Box 2"/>
            <p:cNvSpPr txBox="1">
              <a:spLocks noChangeArrowheads="1"/>
            </p:cNvSpPr>
            <p:nvPr/>
          </p:nvSpPr>
          <p:spPr bwMode="auto">
            <a:xfrm>
              <a:off x="1828800" y="3295650"/>
              <a:ext cx="1143000" cy="4572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Chernobyl (1986)</a:t>
              </a:r>
              <a:endParaRPr kumimoji="0" lang="fr-FR" altLang="fr-F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Challenger (1986)</a:t>
              </a:r>
              <a:endParaRPr kumimoji="0" lang="fr-FR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0" name="Text Box 1"/>
            <p:cNvSpPr txBox="1">
              <a:spLocks noChangeArrowheads="1"/>
            </p:cNvSpPr>
            <p:nvPr/>
          </p:nvSpPr>
          <p:spPr bwMode="auto">
            <a:xfrm>
              <a:off x="1714500" y="3022600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Bhopal (1984)</a:t>
              </a:r>
              <a:endParaRPr kumimoji="0" lang="fr-FR" alt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71" name="Rectangle 2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2" name="Rectangle 30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4" name="ZoneTexte 273"/>
          <p:cNvSpPr txBox="1"/>
          <p:nvPr/>
        </p:nvSpPr>
        <p:spPr>
          <a:xfrm>
            <a:off x="6103462" y="6263692"/>
            <a:ext cx="296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Wilpert</a:t>
            </a:r>
            <a:r>
              <a:rPr lang="fr-FR" dirty="0" smtClean="0"/>
              <a:t> and </a:t>
            </a:r>
            <a:r>
              <a:rPr lang="fr-FR" dirty="0" err="1" smtClean="0"/>
              <a:t>Fahlbruch</a:t>
            </a:r>
            <a:r>
              <a:rPr lang="fr-FR" dirty="0" smtClean="0"/>
              <a:t> (1998)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897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" b="8556"/>
          <a:stretch>
            <a:fillRect/>
          </a:stretch>
        </p:blipFill>
        <p:spPr bwMode="auto">
          <a:xfrm>
            <a:off x="4763" y="4763"/>
            <a:ext cx="7439226" cy="6823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915955" y="5615189"/>
            <a:ext cx="2228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Sociotechnical</a:t>
            </a:r>
            <a:r>
              <a:rPr lang="fr-FR" dirty="0" smtClean="0"/>
              <a:t> system</a:t>
            </a:r>
          </a:p>
          <a:p>
            <a:endParaRPr lang="fr-FR" dirty="0" smtClean="0"/>
          </a:p>
          <a:p>
            <a:r>
              <a:rPr lang="fr-FR" dirty="0" smtClean="0"/>
              <a:t>Rasmussen (1997)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48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3 Dimensions to analyse an event</a:t>
            </a:r>
            <a:endParaRPr lang="en-GB" sz="40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2" name="Rectangle 30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4" name="ZoneTexte 273"/>
          <p:cNvSpPr txBox="1"/>
          <p:nvPr/>
        </p:nvSpPr>
        <p:spPr>
          <a:xfrm>
            <a:off x="6103462" y="6263692"/>
            <a:ext cx="296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Dien</a:t>
            </a:r>
            <a:r>
              <a:rPr lang="fr-FR" dirty="0" smtClean="0"/>
              <a:t> (2006)</a:t>
            </a:r>
            <a:endParaRPr lang="fr-FR" dirty="0"/>
          </a:p>
        </p:txBody>
      </p:sp>
      <p:grpSp>
        <p:nvGrpSpPr>
          <p:cNvPr id="275" name="Group 9"/>
          <p:cNvGrpSpPr>
            <a:grpSpLocks/>
          </p:cNvGrpSpPr>
          <p:nvPr/>
        </p:nvGrpSpPr>
        <p:grpSpPr bwMode="auto">
          <a:xfrm>
            <a:off x="3438525" y="4254213"/>
            <a:ext cx="3898900" cy="92075"/>
            <a:chOff x="2166" y="2477"/>
            <a:chExt cx="2456" cy="58"/>
          </a:xfrm>
        </p:grpSpPr>
        <p:sp>
          <p:nvSpPr>
            <p:cNvPr id="276" name="Line 7"/>
            <p:cNvSpPr>
              <a:spLocks noChangeShapeType="1"/>
            </p:cNvSpPr>
            <p:nvPr/>
          </p:nvSpPr>
          <p:spPr bwMode="auto">
            <a:xfrm>
              <a:off x="2166" y="2505"/>
              <a:ext cx="2402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7" name="Freeform 8"/>
            <p:cNvSpPr>
              <a:spLocks/>
            </p:cNvSpPr>
            <p:nvPr/>
          </p:nvSpPr>
          <p:spPr bwMode="auto">
            <a:xfrm>
              <a:off x="4566" y="2477"/>
              <a:ext cx="56" cy="58"/>
            </a:xfrm>
            <a:custGeom>
              <a:avLst/>
              <a:gdLst>
                <a:gd name="T0" fmla="*/ 0 w 114"/>
                <a:gd name="T1" fmla="*/ 115 h 115"/>
                <a:gd name="T2" fmla="*/ 114 w 114"/>
                <a:gd name="T3" fmla="*/ 57 h 115"/>
                <a:gd name="T4" fmla="*/ 0 w 114"/>
                <a:gd name="T5" fmla="*/ 0 h 115"/>
                <a:gd name="T6" fmla="*/ 0 w 114"/>
                <a:gd name="T7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15">
                  <a:moveTo>
                    <a:pt x="0" y="115"/>
                  </a:moveTo>
                  <a:lnTo>
                    <a:pt x="114" y="57"/>
                  </a:lnTo>
                  <a:lnTo>
                    <a:pt x="0" y="0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78" name="Rectangle 10"/>
          <p:cNvSpPr>
            <a:spLocks noChangeArrowheads="1"/>
          </p:cNvSpPr>
          <p:nvPr/>
        </p:nvSpPr>
        <p:spPr bwMode="auto">
          <a:xfrm>
            <a:off x="2355850" y="1860263"/>
            <a:ext cx="226218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9" name="Rectangle 11"/>
          <p:cNvSpPr>
            <a:spLocks noChangeArrowheads="1"/>
          </p:cNvSpPr>
          <p:nvPr/>
        </p:nvSpPr>
        <p:spPr bwMode="auto">
          <a:xfrm>
            <a:off x="2801938" y="1920588"/>
            <a:ext cx="1403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Organisational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0" name="Rectangle 12"/>
          <p:cNvSpPr>
            <a:spLocks noChangeArrowheads="1"/>
          </p:cNvSpPr>
          <p:nvPr/>
        </p:nvSpPr>
        <p:spPr bwMode="auto">
          <a:xfrm>
            <a:off x="2625725" y="2198400"/>
            <a:ext cx="1695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vertical dimension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1" name="Rectangle 13"/>
          <p:cNvSpPr>
            <a:spLocks noChangeArrowheads="1"/>
          </p:cNvSpPr>
          <p:nvPr/>
        </p:nvSpPr>
        <p:spPr bwMode="auto">
          <a:xfrm>
            <a:off x="3987800" y="2711163"/>
            <a:ext cx="2924175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2" name="Rectangle 14"/>
          <p:cNvSpPr>
            <a:spLocks noChangeArrowheads="1"/>
          </p:cNvSpPr>
          <p:nvPr/>
        </p:nvSpPr>
        <p:spPr bwMode="auto">
          <a:xfrm>
            <a:off x="4313238" y="2769900"/>
            <a:ext cx="2286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FD5814"/>
                </a:solidFill>
                <a:latin typeface="Times New Roman" panose="02020603050405020304" pitchFamily="18" charset="0"/>
              </a:rPr>
              <a:t>ANALYSIS “WITHIN”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3" name="Rectangle 15"/>
          <p:cNvSpPr>
            <a:spLocks noChangeArrowheads="1"/>
          </p:cNvSpPr>
          <p:nvPr/>
        </p:nvSpPr>
        <p:spPr bwMode="auto">
          <a:xfrm>
            <a:off x="4568825" y="3049300"/>
            <a:ext cx="1784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FD5814"/>
                </a:solidFill>
                <a:latin typeface="Times New Roman" panose="02020603050405020304" pitchFamily="18" charset="0"/>
              </a:rPr>
              <a:t>ORGANISATION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4" name="Rectangle 16"/>
          <p:cNvSpPr>
            <a:spLocks noChangeArrowheads="1"/>
          </p:cNvSpPr>
          <p:nvPr/>
        </p:nvSpPr>
        <p:spPr bwMode="auto">
          <a:xfrm>
            <a:off x="4808538" y="3328700"/>
            <a:ext cx="1257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FD5814"/>
                </a:solidFill>
                <a:latin typeface="Times New Roman" panose="02020603050405020304" pitchFamily="18" charset="0"/>
              </a:rPr>
              <a:t>THICKNESS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5" name="Rectangle 17"/>
          <p:cNvSpPr>
            <a:spLocks noChangeArrowheads="1"/>
          </p:cNvSpPr>
          <p:nvPr/>
        </p:nvSpPr>
        <p:spPr bwMode="auto">
          <a:xfrm>
            <a:off x="1038225" y="5428963"/>
            <a:ext cx="13017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6" name="Rectangle 18"/>
          <p:cNvSpPr>
            <a:spLocks noChangeArrowheads="1"/>
          </p:cNvSpPr>
          <p:nvPr/>
        </p:nvSpPr>
        <p:spPr bwMode="auto">
          <a:xfrm>
            <a:off x="1230313" y="5489288"/>
            <a:ext cx="9588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Historical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7" name="Rectangle 19"/>
          <p:cNvSpPr>
            <a:spLocks noChangeArrowheads="1"/>
          </p:cNvSpPr>
          <p:nvPr/>
        </p:nvSpPr>
        <p:spPr bwMode="auto">
          <a:xfrm>
            <a:off x="1206500" y="5767100"/>
            <a:ext cx="952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dimension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88" name="Group 24"/>
          <p:cNvGrpSpPr>
            <a:grpSpLocks/>
          </p:cNvGrpSpPr>
          <p:nvPr/>
        </p:nvGrpSpPr>
        <p:grpSpPr bwMode="auto">
          <a:xfrm>
            <a:off x="2662238" y="4552663"/>
            <a:ext cx="354012" cy="479425"/>
            <a:chOff x="1677" y="2665"/>
            <a:chExt cx="223" cy="302"/>
          </a:xfrm>
        </p:grpSpPr>
        <p:sp>
          <p:nvSpPr>
            <p:cNvPr id="289" name="Freeform 20"/>
            <p:cNvSpPr>
              <a:spLocks/>
            </p:cNvSpPr>
            <p:nvPr/>
          </p:nvSpPr>
          <p:spPr bwMode="auto">
            <a:xfrm>
              <a:off x="1677" y="2839"/>
              <a:ext cx="55" cy="128"/>
            </a:xfrm>
            <a:custGeom>
              <a:avLst/>
              <a:gdLst>
                <a:gd name="T0" fmla="*/ 45 w 109"/>
                <a:gd name="T1" fmla="*/ 254 h 254"/>
                <a:gd name="T2" fmla="*/ 45 w 109"/>
                <a:gd name="T3" fmla="*/ 90 h 254"/>
                <a:gd name="T4" fmla="*/ 23 w 109"/>
                <a:gd name="T5" fmla="*/ 113 h 254"/>
                <a:gd name="T6" fmla="*/ 0 w 109"/>
                <a:gd name="T7" fmla="*/ 137 h 254"/>
                <a:gd name="T8" fmla="*/ 0 w 109"/>
                <a:gd name="T9" fmla="*/ 115 h 254"/>
                <a:gd name="T10" fmla="*/ 109 w 109"/>
                <a:gd name="T11" fmla="*/ 0 h 254"/>
                <a:gd name="T12" fmla="*/ 109 w 109"/>
                <a:gd name="T13" fmla="*/ 22 h 254"/>
                <a:gd name="T14" fmla="*/ 86 w 109"/>
                <a:gd name="T15" fmla="*/ 46 h 254"/>
                <a:gd name="T16" fmla="*/ 64 w 109"/>
                <a:gd name="T17" fmla="*/ 69 h 254"/>
                <a:gd name="T18" fmla="*/ 64 w 109"/>
                <a:gd name="T19" fmla="*/ 234 h 254"/>
                <a:gd name="T20" fmla="*/ 55 w 109"/>
                <a:gd name="T21" fmla="*/ 245 h 254"/>
                <a:gd name="T22" fmla="*/ 45 w 109"/>
                <a:gd name="T23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9" h="254">
                  <a:moveTo>
                    <a:pt x="45" y="254"/>
                  </a:moveTo>
                  <a:lnTo>
                    <a:pt x="45" y="90"/>
                  </a:lnTo>
                  <a:lnTo>
                    <a:pt x="23" y="113"/>
                  </a:lnTo>
                  <a:lnTo>
                    <a:pt x="0" y="137"/>
                  </a:lnTo>
                  <a:lnTo>
                    <a:pt x="0" y="115"/>
                  </a:lnTo>
                  <a:lnTo>
                    <a:pt x="109" y="0"/>
                  </a:lnTo>
                  <a:lnTo>
                    <a:pt x="109" y="22"/>
                  </a:lnTo>
                  <a:lnTo>
                    <a:pt x="86" y="46"/>
                  </a:lnTo>
                  <a:lnTo>
                    <a:pt x="64" y="69"/>
                  </a:lnTo>
                  <a:lnTo>
                    <a:pt x="64" y="234"/>
                  </a:lnTo>
                  <a:lnTo>
                    <a:pt x="55" y="245"/>
                  </a:lnTo>
                  <a:lnTo>
                    <a:pt x="45" y="254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0" name="Freeform 21"/>
            <p:cNvSpPr>
              <a:spLocks/>
            </p:cNvSpPr>
            <p:nvPr/>
          </p:nvSpPr>
          <p:spPr bwMode="auto">
            <a:xfrm>
              <a:off x="1743" y="2818"/>
              <a:ext cx="8" cy="104"/>
            </a:xfrm>
            <a:custGeom>
              <a:avLst/>
              <a:gdLst>
                <a:gd name="T0" fmla="*/ 0 w 17"/>
                <a:gd name="T1" fmla="*/ 207 h 207"/>
                <a:gd name="T2" fmla="*/ 0 w 17"/>
                <a:gd name="T3" fmla="*/ 113 h 207"/>
                <a:gd name="T4" fmla="*/ 0 w 17"/>
                <a:gd name="T5" fmla="*/ 18 h 207"/>
                <a:gd name="T6" fmla="*/ 10 w 17"/>
                <a:gd name="T7" fmla="*/ 9 h 207"/>
                <a:gd name="T8" fmla="*/ 17 w 17"/>
                <a:gd name="T9" fmla="*/ 0 h 207"/>
                <a:gd name="T10" fmla="*/ 17 w 17"/>
                <a:gd name="T11" fmla="*/ 187 h 207"/>
                <a:gd name="T12" fmla="*/ 10 w 17"/>
                <a:gd name="T13" fmla="*/ 198 h 207"/>
                <a:gd name="T14" fmla="*/ 0 w 17"/>
                <a:gd name="T15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207">
                  <a:moveTo>
                    <a:pt x="0" y="207"/>
                  </a:moveTo>
                  <a:lnTo>
                    <a:pt x="0" y="113"/>
                  </a:lnTo>
                  <a:lnTo>
                    <a:pt x="0" y="18"/>
                  </a:lnTo>
                  <a:lnTo>
                    <a:pt x="10" y="9"/>
                  </a:lnTo>
                  <a:lnTo>
                    <a:pt x="17" y="0"/>
                  </a:lnTo>
                  <a:lnTo>
                    <a:pt x="17" y="187"/>
                  </a:lnTo>
                  <a:lnTo>
                    <a:pt x="10" y="198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1" name="Freeform 22"/>
            <p:cNvSpPr>
              <a:spLocks/>
            </p:cNvSpPr>
            <p:nvPr/>
          </p:nvSpPr>
          <p:spPr bwMode="auto">
            <a:xfrm>
              <a:off x="1768" y="2732"/>
              <a:ext cx="66" cy="163"/>
            </a:xfrm>
            <a:custGeom>
              <a:avLst/>
              <a:gdLst>
                <a:gd name="T0" fmla="*/ 0 w 132"/>
                <a:gd name="T1" fmla="*/ 326 h 326"/>
                <a:gd name="T2" fmla="*/ 0 w 132"/>
                <a:gd name="T3" fmla="*/ 139 h 326"/>
                <a:gd name="T4" fmla="*/ 15 w 132"/>
                <a:gd name="T5" fmla="*/ 124 h 326"/>
                <a:gd name="T6" fmla="*/ 27 w 132"/>
                <a:gd name="T7" fmla="*/ 109 h 326"/>
                <a:gd name="T8" fmla="*/ 60 w 132"/>
                <a:gd name="T9" fmla="*/ 208 h 326"/>
                <a:gd name="T10" fmla="*/ 64 w 132"/>
                <a:gd name="T11" fmla="*/ 219 h 326"/>
                <a:gd name="T12" fmla="*/ 66 w 132"/>
                <a:gd name="T13" fmla="*/ 229 h 326"/>
                <a:gd name="T14" fmla="*/ 69 w 132"/>
                <a:gd name="T15" fmla="*/ 212 h 326"/>
                <a:gd name="T16" fmla="*/ 73 w 132"/>
                <a:gd name="T17" fmla="*/ 190 h 326"/>
                <a:gd name="T18" fmla="*/ 106 w 132"/>
                <a:gd name="T19" fmla="*/ 25 h 326"/>
                <a:gd name="T20" fmla="*/ 119 w 132"/>
                <a:gd name="T21" fmla="*/ 12 h 326"/>
                <a:gd name="T22" fmla="*/ 132 w 132"/>
                <a:gd name="T23" fmla="*/ 0 h 326"/>
                <a:gd name="T24" fmla="*/ 132 w 132"/>
                <a:gd name="T25" fmla="*/ 186 h 326"/>
                <a:gd name="T26" fmla="*/ 123 w 132"/>
                <a:gd name="T27" fmla="*/ 197 h 326"/>
                <a:gd name="T28" fmla="*/ 113 w 132"/>
                <a:gd name="T29" fmla="*/ 207 h 326"/>
                <a:gd name="T30" fmla="*/ 113 w 132"/>
                <a:gd name="T31" fmla="*/ 128 h 326"/>
                <a:gd name="T32" fmla="*/ 113 w 132"/>
                <a:gd name="T33" fmla="*/ 49 h 326"/>
                <a:gd name="T34" fmla="*/ 93 w 132"/>
                <a:gd name="T35" fmla="*/ 148 h 326"/>
                <a:gd name="T36" fmla="*/ 73 w 132"/>
                <a:gd name="T37" fmla="*/ 249 h 326"/>
                <a:gd name="T38" fmla="*/ 57 w 132"/>
                <a:gd name="T39" fmla="*/ 265 h 326"/>
                <a:gd name="T40" fmla="*/ 37 w 132"/>
                <a:gd name="T41" fmla="*/ 207 h 326"/>
                <a:gd name="T42" fmla="*/ 16 w 132"/>
                <a:gd name="T43" fmla="*/ 148 h 326"/>
                <a:gd name="T44" fmla="*/ 16 w 132"/>
                <a:gd name="T45" fmla="*/ 307 h 326"/>
                <a:gd name="T46" fmla="*/ 9 w 132"/>
                <a:gd name="T47" fmla="*/ 316 h 326"/>
                <a:gd name="T48" fmla="*/ 0 w 132"/>
                <a:gd name="T49" fmla="*/ 326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2" h="326">
                  <a:moveTo>
                    <a:pt x="0" y="326"/>
                  </a:moveTo>
                  <a:lnTo>
                    <a:pt x="0" y="139"/>
                  </a:lnTo>
                  <a:lnTo>
                    <a:pt x="15" y="124"/>
                  </a:lnTo>
                  <a:lnTo>
                    <a:pt x="27" y="109"/>
                  </a:lnTo>
                  <a:lnTo>
                    <a:pt x="60" y="208"/>
                  </a:lnTo>
                  <a:lnTo>
                    <a:pt x="64" y="219"/>
                  </a:lnTo>
                  <a:lnTo>
                    <a:pt x="66" y="229"/>
                  </a:lnTo>
                  <a:lnTo>
                    <a:pt x="69" y="212"/>
                  </a:lnTo>
                  <a:lnTo>
                    <a:pt x="73" y="190"/>
                  </a:lnTo>
                  <a:lnTo>
                    <a:pt x="106" y="25"/>
                  </a:lnTo>
                  <a:lnTo>
                    <a:pt x="119" y="12"/>
                  </a:lnTo>
                  <a:lnTo>
                    <a:pt x="132" y="0"/>
                  </a:lnTo>
                  <a:lnTo>
                    <a:pt x="132" y="186"/>
                  </a:lnTo>
                  <a:lnTo>
                    <a:pt x="123" y="197"/>
                  </a:lnTo>
                  <a:lnTo>
                    <a:pt x="113" y="207"/>
                  </a:lnTo>
                  <a:lnTo>
                    <a:pt x="113" y="128"/>
                  </a:lnTo>
                  <a:lnTo>
                    <a:pt x="113" y="49"/>
                  </a:lnTo>
                  <a:lnTo>
                    <a:pt x="93" y="148"/>
                  </a:lnTo>
                  <a:lnTo>
                    <a:pt x="73" y="249"/>
                  </a:lnTo>
                  <a:lnTo>
                    <a:pt x="57" y="265"/>
                  </a:lnTo>
                  <a:lnTo>
                    <a:pt x="37" y="207"/>
                  </a:lnTo>
                  <a:lnTo>
                    <a:pt x="16" y="148"/>
                  </a:lnTo>
                  <a:lnTo>
                    <a:pt x="16" y="307"/>
                  </a:lnTo>
                  <a:lnTo>
                    <a:pt x="9" y="316"/>
                  </a:lnTo>
                  <a:lnTo>
                    <a:pt x="0" y="32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2" name="Freeform 23"/>
            <p:cNvSpPr>
              <a:spLocks/>
            </p:cNvSpPr>
            <p:nvPr/>
          </p:nvSpPr>
          <p:spPr bwMode="auto">
            <a:xfrm>
              <a:off x="1849" y="2665"/>
              <a:ext cx="51" cy="145"/>
            </a:xfrm>
            <a:custGeom>
              <a:avLst/>
              <a:gdLst>
                <a:gd name="T0" fmla="*/ 0 w 103"/>
                <a:gd name="T1" fmla="*/ 291 h 291"/>
                <a:gd name="T2" fmla="*/ 0 w 103"/>
                <a:gd name="T3" fmla="*/ 104 h 291"/>
                <a:gd name="T4" fmla="*/ 99 w 103"/>
                <a:gd name="T5" fmla="*/ 0 h 291"/>
                <a:gd name="T6" fmla="*/ 99 w 103"/>
                <a:gd name="T7" fmla="*/ 22 h 291"/>
                <a:gd name="T8" fmla="*/ 59 w 103"/>
                <a:gd name="T9" fmla="*/ 66 h 291"/>
                <a:gd name="T10" fmla="*/ 18 w 103"/>
                <a:gd name="T11" fmla="*/ 108 h 291"/>
                <a:gd name="T12" fmla="*/ 18 w 103"/>
                <a:gd name="T13" fmla="*/ 137 h 291"/>
                <a:gd name="T14" fmla="*/ 18 w 103"/>
                <a:gd name="T15" fmla="*/ 165 h 291"/>
                <a:gd name="T16" fmla="*/ 57 w 103"/>
                <a:gd name="T17" fmla="*/ 125 h 291"/>
                <a:gd name="T18" fmla="*/ 93 w 103"/>
                <a:gd name="T19" fmla="*/ 84 h 291"/>
                <a:gd name="T20" fmla="*/ 93 w 103"/>
                <a:gd name="T21" fmla="*/ 106 h 291"/>
                <a:gd name="T22" fmla="*/ 57 w 103"/>
                <a:gd name="T23" fmla="*/ 147 h 291"/>
                <a:gd name="T24" fmla="*/ 18 w 103"/>
                <a:gd name="T25" fmla="*/ 187 h 291"/>
                <a:gd name="T26" fmla="*/ 18 w 103"/>
                <a:gd name="T27" fmla="*/ 220 h 291"/>
                <a:gd name="T28" fmla="*/ 18 w 103"/>
                <a:gd name="T29" fmla="*/ 251 h 291"/>
                <a:gd name="T30" fmla="*/ 61 w 103"/>
                <a:gd name="T31" fmla="*/ 207 h 291"/>
                <a:gd name="T32" fmla="*/ 103 w 103"/>
                <a:gd name="T33" fmla="*/ 161 h 291"/>
                <a:gd name="T34" fmla="*/ 103 w 103"/>
                <a:gd name="T35" fmla="*/ 183 h 291"/>
                <a:gd name="T36" fmla="*/ 51 w 103"/>
                <a:gd name="T37" fmla="*/ 238 h 291"/>
                <a:gd name="T38" fmla="*/ 0 w 103"/>
                <a:gd name="T39" fmla="*/ 29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3" h="291">
                  <a:moveTo>
                    <a:pt x="0" y="291"/>
                  </a:moveTo>
                  <a:lnTo>
                    <a:pt x="0" y="104"/>
                  </a:lnTo>
                  <a:lnTo>
                    <a:pt x="99" y="0"/>
                  </a:lnTo>
                  <a:lnTo>
                    <a:pt x="99" y="22"/>
                  </a:lnTo>
                  <a:lnTo>
                    <a:pt x="59" y="66"/>
                  </a:lnTo>
                  <a:lnTo>
                    <a:pt x="18" y="108"/>
                  </a:lnTo>
                  <a:lnTo>
                    <a:pt x="18" y="137"/>
                  </a:lnTo>
                  <a:lnTo>
                    <a:pt x="18" y="165"/>
                  </a:lnTo>
                  <a:lnTo>
                    <a:pt x="57" y="125"/>
                  </a:lnTo>
                  <a:lnTo>
                    <a:pt x="93" y="84"/>
                  </a:lnTo>
                  <a:lnTo>
                    <a:pt x="93" y="106"/>
                  </a:lnTo>
                  <a:lnTo>
                    <a:pt x="57" y="147"/>
                  </a:lnTo>
                  <a:lnTo>
                    <a:pt x="18" y="187"/>
                  </a:lnTo>
                  <a:lnTo>
                    <a:pt x="18" y="220"/>
                  </a:lnTo>
                  <a:lnTo>
                    <a:pt x="18" y="251"/>
                  </a:lnTo>
                  <a:lnTo>
                    <a:pt x="61" y="207"/>
                  </a:lnTo>
                  <a:lnTo>
                    <a:pt x="103" y="161"/>
                  </a:lnTo>
                  <a:lnTo>
                    <a:pt x="103" y="183"/>
                  </a:lnTo>
                  <a:lnTo>
                    <a:pt x="51" y="238"/>
                  </a:lnTo>
                  <a:lnTo>
                    <a:pt x="0" y="291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93" name="Group 27"/>
          <p:cNvGrpSpPr>
            <a:grpSpLocks/>
          </p:cNvGrpSpPr>
          <p:nvPr/>
        </p:nvGrpSpPr>
        <p:grpSpPr bwMode="auto">
          <a:xfrm>
            <a:off x="3386138" y="2441288"/>
            <a:ext cx="92075" cy="1865312"/>
            <a:chOff x="2133" y="1335"/>
            <a:chExt cx="58" cy="1175"/>
          </a:xfrm>
        </p:grpSpPr>
        <p:sp>
          <p:nvSpPr>
            <p:cNvPr id="294" name="Line 25"/>
            <p:cNvSpPr>
              <a:spLocks noChangeShapeType="1"/>
            </p:cNvSpPr>
            <p:nvPr/>
          </p:nvSpPr>
          <p:spPr bwMode="auto">
            <a:xfrm flipV="1">
              <a:off x="2162" y="1389"/>
              <a:ext cx="0" cy="112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5" name="Freeform 26"/>
            <p:cNvSpPr>
              <a:spLocks/>
            </p:cNvSpPr>
            <p:nvPr/>
          </p:nvSpPr>
          <p:spPr bwMode="auto">
            <a:xfrm>
              <a:off x="2133" y="1335"/>
              <a:ext cx="58" cy="57"/>
            </a:xfrm>
            <a:custGeom>
              <a:avLst/>
              <a:gdLst>
                <a:gd name="T0" fmla="*/ 115 w 115"/>
                <a:gd name="T1" fmla="*/ 114 h 114"/>
                <a:gd name="T2" fmla="*/ 58 w 115"/>
                <a:gd name="T3" fmla="*/ 0 h 114"/>
                <a:gd name="T4" fmla="*/ 0 w 115"/>
                <a:gd name="T5" fmla="*/ 114 h 114"/>
                <a:gd name="T6" fmla="*/ 115 w 115"/>
                <a:gd name="T7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14">
                  <a:moveTo>
                    <a:pt x="115" y="114"/>
                  </a:moveTo>
                  <a:lnTo>
                    <a:pt x="58" y="0"/>
                  </a:lnTo>
                  <a:lnTo>
                    <a:pt x="0" y="114"/>
                  </a:lnTo>
                  <a:lnTo>
                    <a:pt x="115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96" name="Group 30"/>
          <p:cNvGrpSpPr>
            <a:grpSpLocks/>
          </p:cNvGrpSpPr>
          <p:nvPr/>
        </p:nvGrpSpPr>
        <p:grpSpPr bwMode="auto">
          <a:xfrm>
            <a:off x="2105025" y="4320888"/>
            <a:ext cx="1298575" cy="1516062"/>
            <a:chOff x="1326" y="2519"/>
            <a:chExt cx="818" cy="955"/>
          </a:xfrm>
        </p:grpSpPr>
        <p:sp>
          <p:nvSpPr>
            <p:cNvPr id="297" name="Line 28"/>
            <p:cNvSpPr>
              <a:spLocks noChangeShapeType="1"/>
            </p:cNvSpPr>
            <p:nvPr/>
          </p:nvSpPr>
          <p:spPr bwMode="auto">
            <a:xfrm flipH="1">
              <a:off x="1360" y="2519"/>
              <a:ext cx="784" cy="9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8" name="Freeform 29"/>
            <p:cNvSpPr>
              <a:spLocks/>
            </p:cNvSpPr>
            <p:nvPr/>
          </p:nvSpPr>
          <p:spPr bwMode="auto">
            <a:xfrm>
              <a:off x="1326" y="3412"/>
              <a:ext cx="59" cy="62"/>
            </a:xfrm>
            <a:custGeom>
              <a:avLst/>
              <a:gdLst>
                <a:gd name="T0" fmla="*/ 31 w 119"/>
                <a:gd name="T1" fmla="*/ 0 h 125"/>
                <a:gd name="T2" fmla="*/ 0 w 119"/>
                <a:gd name="T3" fmla="*/ 125 h 125"/>
                <a:gd name="T4" fmla="*/ 119 w 119"/>
                <a:gd name="T5" fmla="*/ 75 h 125"/>
                <a:gd name="T6" fmla="*/ 31 w 119"/>
                <a:gd name="T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" h="125">
                  <a:moveTo>
                    <a:pt x="31" y="0"/>
                  </a:moveTo>
                  <a:lnTo>
                    <a:pt x="0" y="125"/>
                  </a:lnTo>
                  <a:lnTo>
                    <a:pt x="119" y="7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99" name="Rectangle 31"/>
          <p:cNvSpPr>
            <a:spLocks noChangeArrowheads="1"/>
          </p:cNvSpPr>
          <p:nvPr/>
        </p:nvSpPr>
        <p:spPr bwMode="auto">
          <a:xfrm>
            <a:off x="6194425" y="3952588"/>
            <a:ext cx="247173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0" name="Rectangle 32"/>
          <p:cNvSpPr>
            <a:spLocks noChangeArrowheads="1"/>
          </p:cNvSpPr>
          <p:nvPr/>
        </p:nvSpPr>
        <p:spPr bwMode="auto">
          <a:xfrm>
            <a:off x="6745288" y="4012913"/>
            <a:ext cx="1403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Organisational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1" name="Rectangle 33"/>
          <p:cNvSpPr>
            <a:spLocks noChangeArrowheads="1"/>
          </p:cNvSpPr>
          <p:nvPr/>
        </p:nvSpPr>
        <p:spPr bwMode="auto">
          <a:xfrm>
            <a:off x="6413500" y="4292313"/>
            <a:ext cx="20002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transversal dimension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2" name="Rectangle 34"/>
          <p:cNvSpPr>
            <a:spLocks noChangeArrowheads="1"/>
          </p:cNvSpPr>
          <p:nvPr/>
        </p:nvSpPr>
        <p:spPr bwMode="auto">
          <a:xfrm>
            <a:off x="3290888" y="4651088"/>
            <a:ext cx="4048125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3" name="Rectangle 35"/>
          <p:cNvSpPr>
            <a:spLocks noChangeArrowheads="1"/>
          </p:cNvSpPr>
          <p:nvPr/>
        </p:nvSpPr>
        <p:spPr bwMode="auto">
          <a:xfrm>
            <a:off x="2987675" y="4925725"/>
            <a:ext cx="3721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FD5814"/>
                </a:solidFill>
                <a:latin typeface="Times New Roman" panose="02020603050405020304" pitchFamily="18" charset="0"/>
              </a:rPr>
              <a:t>INCUBATION PERIOD AND EVENT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4" name="Rectangle 36"/>
          <p:cNvSpPr>
            <a:spLocks noChangeArrowheads="1"/>
          </p:cNvSpPr>
          <p:nvPr/>
        </p:nvSpPr>
        <p:spPr bwMode="auto">
          <a:xfrm>
            <a:off x="4248150" y="5205125"/>
            <a:ext cx="1250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FD5814"/>
                </a:solidFill>
                <a:latin typeface="Times New Roman" panose="02020603050405020304" pitchFamily="18" charset="0"/>
              </a:rPr>
              <a:t>SEQUENCE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5" name="Rectangle 37"/>
          <p:cNvSpPr>
            <a:spLocks noChangeArrowheads="1"/>
          </p:cNvSpPr>
          <p:nvPr/>
        </p:nvSpPr>
        <p:spPr bwMode="auto">
          <a:xfrm>
            <a:off x="1476375" y="2488913"/>
            <a:ext cx="2443163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6" name="Rectangle 38"/>
          <p:cNvSpPr>
            <a:spLocks noChangeArrowheads="1"/>
          </p:cNvSpPr>
          <p:nvPr/>
        </p:nvSpPr>
        <p:spPr bwMode="auto">
          <a:xfrm>
            <a:off x="1560513" y="2547650"/>
            <a:ext cx="1593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333333"/>
                </a:solidFill>
                <a:latin typeface="Times New Roman" panose="02020603050405020304" pitchFamily="18" charset="0"/>
              </a:rPr>
              <a:t>Top management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" name="Rectangle 39"/>
          <p:cNvSpPr>
            <a:spLocks noChangeArrowheads="1"/>
          </p:cNvSpPr>
          <p:nvPr/>
        </p:nvSpPr>
        <p:spPr bwMode="auto">
          <a:xfrm>
            <a:off x="1755775" y="3868450"/>
            <a:ext cx="18161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8" name="Rectangle 40"/>
          <p:cNvSpPr>
            <a:spLocks noChangeArrowheads="1"/>
          </p:cNvSpPr>
          <p:nvPr/>
        </p:nvSpPr>
        <p:spPr bwMode="auto">
          <a:xfrm>
            <a:off x="1839913" y="3928775"/>
            <a:ext cx="1377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333333"/>
                </a:solidFill>
                <a:latin typeface="Times New Roman" panose="02020603050405020304" pitchFamily="18" charset="0"/>
              </a:rPr>
              <a:t>Field operators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309" name="Group 44"/>
          <p:cNvGrpSpPr>
            <a:grpSpLocks/>
          </p:cNvGrpSpPr>
          <p:nvPr/>
        </p:nvGrpSpPr>
        <p:grpSpPr bwMode="auto">
          <a:xfrm>
            <a:off x="2405063" y="2836575"/>
            <a:ext cx="98425" cy="1046163"/>
            <a:chOff x="1515" y="1584"/>
            <a:chExt cx="62" cy="659"/>
          </a:xfrm>
        </p:grpSpPr>
        <p:sp>
          <p:nvSpPr>
            <p:cNvPr id="310" name="Line 41"/>
            <p:cNvSpPr>
              <a:spLocks noChangeShapeType="1"/>
            </p:cNvSpPr>
            <p:nvPr/>
          </p:nvSpPr>
          <p:spPr bwMode="auto">
            <a:xfrm>
              <a:off x="1545" y="1644"/>
              <a:ext cx="0" cy="540"/>
            </a:xfrm>
            <a:prstGeom prst="line">
              <a:avLst/>
            </a:prstGeom>
            <a:noFill/>
            <a:ln w="11113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1" name="Freeform 42"/>
            <p:cNvSpPr>
              <a:spLocks/>
            </p:cNvSpPr>
            <p:nvPr/>
          </p:nvSpPr>
          <p:spPr bwMode="auto">
            <a:xfrm>
              <a:off x="1515" y="1584"/>
              <a:ext cx="62" cy="62"/>
            </a:xfrm>
            <a:custGeom>
              <a:avLst/>
              <a:gdLst>
                <a:gd name="T0" fmla="*/ 123 w 123"/>
                <a:gd name="T1" fmla="*/ 125 h 125"/>
                <a:gd name="T2" fmla="*/ 61 w 123"/>
                <a:gd name="T3" fmla="*/ 0 h 125"/>
                <a:gd name="T4" fmla="*/ 0 w 123"/>
                <a:gd name="T5" fmla="*/ 125 h 125"/>
                <a:gd name="T6" fmla="*/ 123 w 123"/>
                <a:gd name="T7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125">
                  <a:moveTo>
                    <a:pt x="123" y="125"/>
                  </a:moveTo>
                  <a:lnTo>
                    <a:pt x="61" y="0"/>
                  </a:lnTo>
                  <a:lnTo>
                    <a:pt x="0" y="125"/>
                  </a:lnTo>
                  <a:lnTo>
                    <a:pt x="123" y="125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2" name="Freeform 43"/>
            <p:cNvSpPr>
              <a:spLocks/>
            </p:cNvSpPr>
            <p:nvPr/>
          </p:nvSpPr>
          <p:spPr bwMode="auto">
            <a:xfrm>
              <a:off x="1515" y="2182"/>
              <a:ext cx="62" cy="61"/>
            </a:xfrm>
            <a:custGeom>
              <a:avLst/>
              <a:gdLst>
                <a:gd name="T0" fmla="*/ 0 w 123"/>
                <a:gd name="T1" fmla="*/ 0 h 123"/>
                <a:gd name="T2" fmla="*/ 61 w 123"/>
                <a:gd name="T3" fmla="*/ 123 h 123"/>
                <a:gd name="T4" fmla="*/ 123 w 123"/>
                <a:gd name="T5" fmla="*/ 0 h 123"/>
                <a:gd name="T6" fmla="*/ 0 w 123"/>
                <a:gd name="T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123">
                  <a:moveTo>
                    <a:pt x="0" y="0"/>
                  </a:moveTo>
                  <a:lnTo>
                    <a:pt x="61" y="123"/>
                  </a:lnTo>
                  <a:lnTo>
                    <a:pt x="1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13" name="Rectangle 45"/>
          <p:cNvSpPr>
            <a:spLocks noChangeArrowheads="1"/>
          </p:cNvSpPr>
          <p:nvPr/>
        </p:nvSpPr>
        <p:spPr bwMode="auto">
          <a:xfrm>
            <a:off x="3849688" y="3952588"/>
            <a:ext cx="181451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4" name="Rectangle 46"/>
          <p:cNvSpPr>
            <a:spLocks noChangeArrowheads="1"/>
          </p:cNvSpPr>
          <p:nvPr/>
        </p:nvSpPr>
        <p:spPr bwMode="auto">
          <a:xfrm>
            <a:off x="4073525" y="4012913"/>
            <a:ext cx="1403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333333"/>
                </a:solidFill>
                <a:latin typeface="Times New Roman" panose="02020603050405020304" pitchFamily="18" charset="0"/>
              </a:rPr>
              <a:t>Organisational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5" name="Rectangle 47"/>
          <p:cNvSpPr>
            <a:spLocks noChangeArrowheads="1"/>
          </p:cNvSpPr>
          <p:nvPr/>
        </p:nvSpPr>
        <p:spPr bwMode="auto">
          <a:xfrm>
            <a:off x="4351338" y="4292313"/>
            <a:ext cx="800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333333"/>
                </a:solidFill>
                <a:latin typeface="Times New Roman" panose="02020603050405020304" pitchFamily="18" charset="0"/>
              </a:rPr>
              <a:t>structure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316" name="Group 50"/>
          <p:cNvGrpSpPr>
            <a:grpSpLocks/>
          </p:cNvGrpSpPr>
          <p:nvPr/>
        </p:nvGrpSpPr>
        <p:grpSpPr bwMode="auto">
          <a:xfrm>
            <a:off x="3438525" y="4254213"/>
            <a:ext cx="3898900" cy="92075"/>
            <a:chOff x="2166" y="2477"/>
            <a:chExt cx="2456" cy="58"/>
          </a:xfrm>
        </p:grpSpPr>
        <p:sp>
          <p:nvSpPr>
            <p:cNvPr id="317" name="Line 48"/>
            <p:cNvSpPr>
              <a:spLocks noChangeShapeType="1"/>
            </p:cNvSpPr>
            <p:nvPr/>
          </p:nvSpPr>
          <p:spPr bwMode="auto">
            <a:xfrm>
              <a:off x="2166" y="2505"/>
              <a:ext cx="2402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8" name="Freeform 49"/>
            <p:cNvSpPr>
              <a:spLocks/>
            </p:cNvSpPr>
            <p:nvPr/>
          </p:nvSpPr>
          <p:spPr bwMode="auto">
            <a:xfrm>
              <a:off x="4566" y="2477"/>
              <a:ext cx="56" cy="58"/>
            </a:xfrm>
            <a:custGeom>
              <a:avLst/>
              <a:gdLst>
                <a:gd name="T0" fmla="*/ 0 w 114"/>
                <a:gd name="T1" fmla="*/ 115 h 115"/>
                <a:gd name="T2" fmla="*/ 114 w 114"/>
                <a:gd name="T3" fmla="*/ 57 h 115"/>
                <a:gd name="T4" fmla="*/ 0 w 114"/>
                <a:gd name="T5" fmla="*/ 0 h 115"/>
                <a:gd name="T6" fmla="*/ 0 w 114"/>
                <a:gd name="T7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15">
                  <a:moveTo>
                    <a:pt x="0" y="115"/>
                  </a:moveTo>
                  <a:lnTo>
                    <a:pt x="114" y="57"/>
                  </a:lnTo>
                  <a:lnTo>
                    <a:pt x="0" y="0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19" name="Rectangle 51"/>
          <p:cNvSpPr>
            <a:spLocks noChangeArrowheads="1"/>
          </p:cNvSpPr>
          <p:nvPr/>
        </p:nvSpPr>
        <p:spPr bwMode="auto">
          <a:xfrm>
            <a:off x="2355850" y="1860263"/>
            <a:ext cx="226218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0" name="Rectangle 52"/>
          <p:cNvSpPr>
            <a:spLocks noChangeArrowheads="1"/>
          </p:cNvSpPr>
          <p:nvPr/>
        </p:nvSpPr>
        <p:spPr bwMode="auto">
          <a:xfrm>
            <a:off x="2801938" y="1920588"/>
            <a:ext cx="1403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Organisational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1" name="Rectangle 53"/>
          <p:cNvSpPr>
            <a:spLocks noChangeArrowheads="1"/>
          </p:cNvSpPr>
          <p:nvPr/>
        </p:nvSpPr>
        <p:spPr bwMode="auto">
          <a:xfrm>
            <a:off x="2625725" y="2198400"/>
            <a:ext cx="1695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vertical dimension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2" name="Rectangle 54"/>
          <p:cNvSpPr>
            <a:spLocks noChangeArrowheads="1"/>
          </p:cNvSpPr>
          <p:nvPr/>
        </p:nvSpPr>
        <p:spPr bwMode="auto">
          <a:xfrm>
            <a:off x="3987800" y="2711163"/>
            <a:ext cx="2924175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3" name="Rectangle 55"/>
          <p:cNvSpPr>
            <a:spLocks noChangeArrowheads="1"/>
          </p:cNvSpPr>
          <p:nvPr/>
        </p:nvSpPr>
        <p:spPr bwMode="auto">
          <a:xfrm>
            <a:off x="4313238" y="2769900"/>
            <a:ext cx="2286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FD5814"/>
                </a:solidFill>
                <a:latin typeface="Times New Roman" panose="02020603050405020304" pitchFamily="18" charset="0"/>
              </a:rPr>
              <a:t>ANALYSIS “WITHIN”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4" name="Rectangle 56"/>
          <p:cNvSpPr>
            <a:spLocks noChangeArrowheads="1"/>
          </p:cNvSpPr>
          <p:nvPr/>
        </p:nvSpPr>
        <p:spPr bwMode="auto">
          <a:xfrm>
            <a:off x="4568825" y="3049300"/>
            <a:ext cx="1784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FD5814"/>
                </a:solidFill>
                <a:latin typeface="Times New Roman" panose="02020603050405020304" pitchFamily="18" charset="0"/>
              </a:rPr>
              <a:t>ORGANISATION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5" name="Rectangle 57"/>
          <p:cNvSpPr>
            <a:spLocks noChangeArrowheads="1"/>
          </p:cNvSpPr>
          <p:nvPr/>
        </p:nvSpPr>
        <p:spPr bwMode="auto">
          <a:xfrm>
            <a:off x="4808538" y="3328700"/>
            <a:ext cx="1257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FD5814"/>
                </a:solidFill>
                <a:latin typeface="Times New Roman" panose="02020603050405020304" pitchFamily="18" charset="0"/>
              </a:rPr>
              <a:t>THICKNESS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6" name="Rectangle 58"/>
          <p:cNvSpPr>
            <a:spLocks noChangeArrowheads="1"/>
          </p:cNvSpPr>
          <p:nvPr/>
        </p:nvSpPr>
        <p:spPr bwMode="auto">
          <a:xfrm>
            <a:off x="1038225" y="5428963"/>
            <a:ext cx="13017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" name="Rectangle 59"/>
          <p:cNvSpPr>
            <a:spLocks noChangeArrowheads="1"/>
          </p:cNvSpPr>
          <p:nvPr/>
        </p:nvSpPr>
        <p:spPr bwMode="auto">
          <a:xfrm>
            <a:off x="1230313" y="5489288"/>
            <a:ext cx="9588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Historical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8" name="Rectangle 60"/>
          <p:cNvSpPr>
            <a:spLocks noChangeArrowheads="1"/>
          </p:cNvSpPr>
          <p:nvPr/>
        </p:nvSpPr>
        <p:spPr bwMode="auto">
          <a:xfrm>
            <a:off x="1206500" y="5767100"/>
            <a:ext cx="952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dimension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329" name="Group 65"/>
          <p:cNvGrpSpPr>
            <a:grpSpLocks/>
          </p:cNvGrpSpPr>
          <p:nvPr/>
        </p:nvGrpSpPr>
        <p:grpSpPr bwMode="auto">
          <a:xfrm>
            <a:off x="2662238" y="4552663"/>
            <a:ext cx="354012" cy="479425"/>
            <a:chOff x="1677" y="2665"/>
            <a:chExt cx="223" cy="302"/>
          </a:xfrm>
        </p:grpSpPr>
        <p:sp>
          <p:nvSpPr>
            <p:cNvPr id="330" name="Freeform 61"/>
            <p:cNvSpPr>
              <a:spLocks/>
            </p:cNvSpPr>
            <p:nvPr/>
          </p:nvSpPr>
          <p:spPr bwMode="auto">
            <a:xfrm>
              <a:off x="1677" y="2839"/>
              <a:ext cx="55" cy="128"/>
            </a:xfrm>
            <a:custGeom>
              <a:avLst/>
              <a:gdLst>
                <a:gd name="T0" fmla="*/ 45 w 109"/>
                <a:gd name="T1" fmla="*/ 254 h 254"/>
                <a:gd name="T2" fmla="*/ 45 w 109"/>
                <a:gd name="T3" fmla="*/ 90 h 254"/>
                <a:gd name="T4" fmla="*/ 23 w 109"/>
                <a:gd name="T5" fmla="*/ 113 h 254"/>
                <a:gd name="T6" fmla="*/ 0 w 109"/>
                <a:gd name="T7" fmla="*/ 137 h 254"/>
                <a:gd name="T8" fmla="*/ 0 w 109"/>
                <a:gd name="T9" fmla="*/ 115 h 254"/>
                <a:gd name="T10" fmla="*/ 109 w 109"/>
                <a:gd name="T11" fmla="*/ 0 h 254"/>
                <a:gd name="T12" fmla="*/ 109 w 109"/>
                <a:gd name="T13" fmla="*/ 22 h 254"/>
                <a:gd name="T14" fmla="*/ 86 w 109"/>
                <a:gd name="T15" fmla="*/ 46 h 254"/>
                <a:gd name="T16" fmla="*/ 64 w 109"/>
                <a:gd name="T17" fmla="*/ 69 h 254"/>
                <a:gd name="T18" fmla="*/ 64 w 109"/>
                <a:gd name="T19" fmla="*/ 234 h 254"/>
                <a:gd name="T20" fmla="*/ 55 w 109"/>
                <a:gd name="T21" fmla="*/ 245 h 254"/>
                <a:gd name="T22" fmla="*/ 45 w 109"/>
                <a:gd name="T23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9" h="254">
                  <a:moveTo>
                    <a:pt x="45" y="254"/>
                  </a:moveTo>
                  <a:lnTo>
                    <a:pt x="45" y="90"/>
                  </a:lnTo>
                  <a:lnTo>
                    <a:pt x="23" y="113"/>
                  </a:lnTo>
                  <a:lnTo>
                    <a:pt x="0" y="137"/>
                  </a:lnTo>
                  <a:lnTo>
                    <a:pt x="0" y="115"/>
                  </a:lnTo>
                  <a:lnTo>
                    <a:pt x="109" y="0"/>
                  </a:lnTo>
                  <a:lnTo>
                    <a:pt x="109" y="22"/>
                  </a:lnTo>
                  <a:lnTo>
                    <a:pt x="86" y="46"/>
                  </a:lnTo>
                  <a:lnTo>
                    <a:pt x="64" y="69"/>
                  </a:lnTo>
                  <a:lnTo>
                    <a:pt x="64" y="234"/>
                  </a:lnTo>
                  <a:lnTo>
                    <a:pt x="55" y="245"/>
                  </a:lnTo>
                  <a:lnTo>
                    <a:pt x="45" y="254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1" name="Freeform 62"/>
            <p:cNvSpPr>
              <a:spLocks/>
            </p:cNvSpPr>
            <p:nvPr/>
          </p:nvSpPr>
          <p:spPr bwMode="auto">
            <a:xfrm>
              <a:off x="1743" y="2818"/>
              <a:ext cx="8" cy="104"/>
            </a:xfrm>
            <a:custGeom>
              <a:avLst/>
              <a:gdLst>
                <a:gd name="T0" fmla="*/ 0 w 17"/>
                <a:gd name="T1" fmla="*/ 207 h 207"/>
                <a:gd name="T2" fmla="*/ 0 w 17"/>
                <a:gd name="T3" fmla="*/ 113 h 207"/>
                <a:gd name="T4" fmla="*/ 0 w 17"/>
                <a:gd name="T5" fmla="*/ 18 h 207"/>
                <a:gd name="T6" fmla="*/ 10 w 17"/>
                <a:gd name="T7" fmla="*/ 9 h 207"/>
                <a:gd name="T8" fmla="*/ 17 w 17"/>
                <a:gd name="T9" fmla="*/ 0 h 207"/>
                <a:gd name="T10" fmla="*/ 17 w 17"/>
                <a:gd name="T11" fmla="*/ 187 h 207"/>
                <a:gd name="T12" fmla="*/ 10 w 17"/>
                <a:gd name="T13" fmla="*/ 198 h 207"/>
                <a:gd name="T14" fmla="*/ 0 w 17"/>
                <a:gd name="T15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207">
                  <a:moveTo>
                    <a:pt x="0" y="207"/>
                  </a:moveTo>
                  <a:lnTo>
                    <a:pt x="0" y="113"/>
                  </a:lnTo>
                  <a:lnTo>
                    <a:pt x="0" y="18"/>
                  </a:lnTo>
                  <a:lnTo>
                    <a:pt x="10" y="9"/>
                  </a:lnTo>
                  <a:lnTo>
                    <a:pt x="17" y="0"/>
                  </a:lnTo>
                  <a:lnTo>
                    <a:pt x="17" y="187"/>
                  </a:lnTo>
                  <a:lnTo>
                    <a:pt x="10" y="198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2" name="Freeform 63"/>
            <p:cNvSpPr>
              <a:spLocks/>
            </p:cNvSpPr>
            <p:nvPr/>
          </p:nvSpPr>
          <p:spPr bwMode="auto">
            <a:xfrm>
              <a:off x="1768" y="2732"/>
              <a:ext cx="66" cy="163"/>
            </a:xfrm>
            <a:custGeom>
              <a:avLst/>
              <a:gdLst>
                <a:gd name="T0" fmla="*/ 0 w 132"/>
                <a:gd name="T1" fmla="*/ 326 h 326"/>
                <a:gd name="T2" fmla="*/ 0 w 132"/>
                <a:gd name="T3" fmla="*/ 139 h 326"/>
                <a:gd name="T4" fmla="*/ 15 w 132"/>
                <a:gd name="T5" fmla="*/ 124 h 326"/>
                <a:gd name="T6" fmla="*/ 27 w 132"/>
                <a:gd name="T7" fmla="*/ 109 h 326"/>
                <a:gd name="T8" fmla="*/ 60 w 132"/>
                <a:gd name="T9" fmla="*/ 208 h 326"/>
                <a:gd name="T10" fmla="*/ 64 w 132"/>
                <a:gd name="T11" fmla="*/ 219 h 326"/>
                <a:gd name="T12" fmla="*/ 66 w 132"/>
                <a:gd name="T13" fmla="*/ 229 h 326"/>
                <a:gd name="T14" fmla="*/ 69 w 132"/>
                <a:gd name="T15" fmla="*/ 212 h 326"/>
                <a:gd name="T16" fmla="*/ 73 w 132"/>
                <a:gd name="T17" fmla="*/ 190 h 326"/>
                <a:gd name="T18" fmla="*/ 106 w 132"/>
                <a:gd name="T19" fmla="*/ 25 h 326"/>
                <a:gd name="T20" fmla="*/ 119 w 132"/>
                <a:gd name="T21" fmla="*/ 12 h 326"/>
                <a:gd name="T22" fmla="*/ 132 w 132"/>
                <a:gd name="T23" fmla="*/ 0 h 326"/>
                <a:gd name="T24" fmla="*/ 132 w 132"/>
                <a:gd name="T25" fmla="*/ 186 h 326"/>
                <a:gd name="T26" fmla="*/ 123 w 132"/>
                <a:gd name="T27" fmla="*/ 197 h 326"/>
                <a:gd name="T28" fmla="*/ 113 w 132"/>
                <a:gd name="T29" fmla="*/ 207 h 326"/>
                <a:gd name="T30" fmla="*/ 113 w 132"/>
                <a:gd name="T31" fmla="*/ 128 h 326"/>
                <a:gd name="T32" fmla="*/ 113 w 132"/>
                <a:gd name="T33" fmla="*/ 49 h 326"/>
                <a:gd name="T34" fmla="*/ 93 w 132"/>
                <a:gd name="T35" fmla="*/ 148 h 326"/>
                <a:gd name="T36" fmla="*/ 73 w 132"/>
                <a:gd name="T37" fmla="*/ 249 h 326"/>
                <a:gd name="T38" fmla="*/ 57 w 132"/>
                <a:gd name="T39" fmla="*/ 265 h 326"/>
                <a:gd name="T40" fmla="*/ 37 w 132"/>
                <a:gd name="T41" fmla="*/ 207 h 326"/>
                <a:gd name="T42" fmla="*/ 16 w 132"/>
                <a:gd name="T43" fmla="*/ 148 h 326"/>
                <a:gd name="T44" fmla="*/ 16 w 132"/>
                <a:gd name="T45" fmla="*/ 307 h 326"/>
                <a:gd name="T46" fmla="*/ 9 w 132"/>
                <a:gd name="T47" fmla="*/ 316 h 326"/>
                <a:gd name="T48" fmla="*/ 0 w 132"/>
                <a:gd name="T49" fmla="*/ 326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2" h="326">
                  <a:moveTo>
                    <a:pt x="0" y="326"/>
                  </a:moveTo>
                  <a:lnTo>
                    <a:pt x="0" y="139"/>
                  </a:lnTo>
                  <a:lnTo>
                    <a:pt x="15" y="124"/>
                  </a:lnTo>
                  <a:lnTo>
                    <a:pt x="27" y="109"/>
                  </a:lnTo>
                  <a:lnTo>
                    <a:pt x="60" y="208"/>
                  </a:lnTo>
                  <a:lnTo>
                    <a:pt x="64" y="219"/>
                  </a:lnTo>
                  <a:lnTo>
                    <a:pt x="66" y="229"/>
                  </a:lnTo>
                  <a:lnTo>
                    <a:pt x="69" y="212"/>
                  </a:lnTo>
                  <a:lnTo>
                    <a:pt x="73" y="190"/>
                  </a:lnTo>
                  <a:lnTo>
                    <a:pt x="106" y="25"/>
                  </a:lnTo>
                  <a:lnTo>
                    <a:pt x="119" y="12"/>
                  </a:lnTo>
                  <a:lnTo>
                    <a:pt x="132" y="0"/>
                  </a:lnTo>
                  <a:lnTo>
                    <a:pt x="132" y="186"/>
                  </a:lnTo>
                  <a:lnTo>
                    <a:pt x="123" y="197"/>
                  </a:lnTo>
                  <a:lnTo>
                    <a:pt x="113" y="207"/>
                  </a:lnTo>
                  <a:lnTo>
                    <a:pt x="113" y="128"/>
                  </a:lnTo>
                  <a:lnTo>
                    <a:pt x="113" y="49"/>
                  </a:lnTo>
                  <a:lnTo>
                    <a:pt x="93" y="148"/>
                  </a:lnTo>
                  <a:lnTo>
                    <a:pt x="73" y="249"/>
                  </a:lnTo>
                  <a:lnTo>
                    <a:pt x="57" y="265"/>
                  </a:lnTo>
                  <a:lnTo>
                    <a:pt x="37" y="207"/>
                  </a:lnTo>
                  <a:lnTo>
                    <a:pt x="16" y="148"/>
                  </a:lnTo>
                  <a:lnTo>
                    <a:pt x="16" y="307"/>
                  </a:lnTo>
                  <a:lnTo>
                    <a:pt x="9" y="316"/>
                  </a:lnTo>
                  <a:lnTo>
                    <a:pt x="0" y="32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3" name="Freeform 64"/>
            <p:cNvSpPr>
              <a:spLocks/>
            </p:cNvSpPr>
            <p:nvPr/>
          </p:nvSpPr>
          <p:spPr bwMode="auto">
            <a:xfrm>
              <a:off x="1849" y="2665"/>
              <a:ext cx="51" cy="145"/>
            </a:xfrm>
            <a:custGeom>
              <a:avLst/>
              <a:gdLst>
                <a:gd name="T0" fmla="*/ 0 w 103"/>
                <a:gd name="T1" fmla="*/ 291 h 291"/>
                <a:gd name="T2" fmla="*/ 0 w 103"/>
                <a:gd name="T3" fmla="*/ 104 h 291"/>
                <a:gd name="T4" fmla="*/ 99 w 103"/>
                <a:gd name="T5" fmla="*/ 0 h 291"/>
                <a:gd name="T6" fmla="*/ 99 w 103"/>
                <a:gd name="T7" fmla="*/ 22 h 291"/>
                <a:gd name="T8" fmla="*/ 59 w 103"/>
                <a:gd name="T9" fmla="*/ 66 h 291"/>
                <a:gd name="T10" fmla="*/ 18 w 103"/>
                <a:gd name="T11" fmla="*/ 108 h 291"/>
                <a:gd name="T12" fmla="*/ 18 w 103"/>
                <a:gd name="T13" fmla="*/ 137 h 291"/>
                <a:gd name="T14" fmla="*/ 18 w 103"/>
                <a:gd name="T15" fmla="*/ 165 h 291"/>
                <a:gd name="T16" fmla="*/ 57 w 103"/>
                <a:gd name="T17" fmla="*/ 125 h 291"/>
                <a:gd name="T18" fmla="*/ 93 w 103"/>
                <a:gd name="T19" fmla="*/ 84 h 291"/>
                <a:gd name="T20" fmla="*/ 93 w 103"/>
                <a:gd name="T21" fmla="*/ 106 h 291"/>
                <a:gd name="T22" fmla="*/ 57 w 103"/>
                <a:gd name="T23" fmla="*/ 147 h 291"/>
                <a:gd name="T24" fmla="*/ 18 w 103"/>
                <a:gd name="T25" fmla="*/ 187 h 291"/>
                <a:gd name="T26" fmla="*/ 18 w 103"/>
                <a:gd name="T27" fmla="*/ 220 h 291"/>
                <a:gd name="T28" fmla="*/ 18 w 103"/>
                <a:gd name="T29" fmla="*/ 251 h 291"/>
                <a:gd name="T30" fmla="*/ 61 w 103"/>
                <a:gd name="T31" fmla="*/ 207 h 291"/>
                <a:gd name="T32" fmla="*/ 103 w 103"/>
                <a:gd name="T33" fmla="*/ 161 h 291"/>
                <a:gd name="T34" fmla="*/ 103 w 103"/>
                <a:gd name="T35" fmla="*/ 183 h 291"/>
                <a:gd name="T36" fmla="*/ 51 w 103"/>
                <a:gd name="T37" fmla="*/ 238 h 291"/>
                <a:gd name="T38" fmla="*/ 0 w 103"/>
                <a:gd name="T39" fmla="*/ 29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3" h="291">
                  <a:moveTo>
                    <a:pt x="0" y="291"/>
                  </a:moveTo>
                  <a:lnTo>
                    <a:pt x="0" y="104"/>
                  </a:lnTo>
                  <a:lnTo>
                    <a:pt x="99" y="0"/>
                  </a:lnTo>
                  <a:lnTo>
                    <a:pt x="99" y="22"/>
                  </a:lnTo>
                  <a:lnTo>
                    <a:pt x="59" y="66"/>
                  </a:lnTo>
                  <a:lnTo>
                    <a:pt x="18" y="108"/>
                  </a:lnTo>
                  <a:lnTo>
                    <a:pt x="18" y="137"/>
                  </a:lnTo>
                  <a:lnTo>
                    <a:pt x="18" y="165"/>
                  </a:lnTo>
                  <a:lnTo>
                    <a:pt x="57" y="125"/>
                  </a:lnTo>
                  <a:lnTo>
                    <a:pt x="93" y="84"/>
                  </a:lnTo>
                  <a:lnTo>
                    <a:pt x="93" y="106"/>
                  </a:lnTo>
                  <a:lnTo>
                    <a:pt x="57" y="147"/>
                  </a:lnTo>
                  <a:lnTo>
                    <a:pt x="18" y="187"/>
                  </a:lnTo>
                  <a:lnTo>
                    <a:pt x="18" y="220"/>
                  </a:lnTo>
                  <a:lnTo>
                    <a:pt x="18" y="251"/>
                  </a:lnTo>
                  <a:lnTo>
                    <a:pt x="61" y="207"/>
                  </a:lnTo>
                  <a:lnTo>
                    <a:pt x="103" y="161"/>
                  </a:lnTo>
                  <a:lnTo>
                    <a:pt x="103" y="183"/>
                  </a:lnTo>
                  <a:lnTo>
                    <a:pt x="51" y="238"/>
                  </a:lnTo>
                  <a:lnTo>
                    <a:pt x="0" y="291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34" name="Group 68"/>
          <p:cNvGrpSpPr>
            <a:grpSpLocks/>
          </p:cNvGrpSpPr>
          <p:nvPr/>
        </p:nvGrpSpPr>
        <p:grpSpPr bwMode="auto">
          <a:xfrm>
            <a:off x="3386138" y="2441288"/>
            <a:ext cx="92075" cy="1865312"/>
            <a:chOff x="2133" y="1335"/>
            <a:chExt cx="58" cy="1175"/>
          </a:xfrm>
        </p:grpSpPr>
        <p:sp>
          <p:nvSpPr>
            <p:cNvPr id="335" name="Line 66"/>
            <p:cNvSpPr>
              <a:spLocks noChangeShapeType="1"/>
            </p:cNvSpPr>
            <p:nvPr/>
          </p:nvSpPr>
          <p:spPr bwMode="auto">
            <a:xfrm flipV="1">
              <a:off x="2162" y="1389"/>
              <a:ext cx="0" cy="112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6" name="Freeform 67"/>
            <p:cNvSpPr>
              <a:spLocks/>
            </p:cNvSpPr>
            <p:nvPr/>
          </p:nvSpPr>
          <p:spPr bwMode="auto">
            <a:xfrm>
              <a:off x="2133" y="1335"/>
              <a:ext cx="58" cy="57"/>
            </a:xfrm>
            <a:custGeom>
              <a:avLst/>
              <a:gdLst>
                <a:gd name="T0" fmla="*/ 115 w 115"/>
                <a:gd name="T1" fmla="*/ 114 h 114"/>
                <a:gd name="T2" fmla="*/ 58 w 115"/>
                <a:gd name="T3" fmla="*/ 0 h 114"/>
                <a:gd name="T4" fmla="*/ 0 w 115"/>
                <a:gd name="T5" fmla="*/ 114 h 114"/>
                <a:gd name="T6" fmla="*/ 115 w 115"/>
                <a:gd name="T7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14">
                  <a:moveTo>
                    <a:pt x="115" y="114"/>
                  </a:moveTo>
                  <a:lnTo>
                    <a:pt x="58" y="0"/>
                  </a:lnTo>
                  <a:lnTo>
                    <a:pt x="0" y="114"/>
                  </a:lnTo>
                  <a:lnTo>
                    <a:pt x="115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37" name="Group 71"/>
          <p:cNvGrpSpPr>
            <a:grpSpLocks/>
          </p:cNvGrpSpPr>
          <p:nvPr/>
        </p:nvGrpSpPr>
        <p:grpSpPr bwMode="auto">
          <a:xfrm>
            <a:off x="2105025" y="4320888"/>
            <a:ext cx="1298575" cy="1516062"/>
            <a:chOff x="1326" y="2519"/>
            <a:chExt cx="818" cy="955"/>
          </a:xfrm>
        </p:grpSpPr>
        <p:sp>
          <p:nvSpPr>
            <p:cNvPr id="338" name="Line 69"/>
            <p:cNvSpPr>
              <a:spLocks noChangeShapeType="1"/>
            </p:cNvSpPr>
            <p:nvPr/>
          </p:nvSpPr>
          <p:spPr bwMode="auto">
            <a:xfrm flipH="1">
              <a:off x="1360" y="2519"/>
              <a:ext cx="784" cy="9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9" name="Freeform 70"/>
            <p:cNvSpPr>
              <a:spLocks/>
            </p:cNvSpPr>
            <p:nvPr/>
          </p:nvSpPr>
          <p:spPr bwMode="auto">
            <a:xfrm>
              <a:off x="1326" y="3412"/>
              <a:ext cx="59" cy="62"/>
            </a:xfrm>
            <a:custGeom>
              <a:avLst/>
              <a:gdLst>
                <a:gd name="T0" fmla="*/ 31 w 119"/>
                <a:gd name="T1" fmla="*/ 0 h 125"/>
                <a:gd name="T2" fmla="*/ 0 w 119"/>
                <a:gd name="T3" fmla="*/ 125 h 125"/>
                <a:gd name="T4" fmla="*/ 119 w 119"/>
                <a:gd name="T5" fmla="*/ 75 h 125"/>
                <a:gd name="T6" fmla="*/ 31 w 119"/>
                <a:gd name="T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" h="125">
                  <a:moveTo>
                    <a:pt x="31" y="0"/>
                  </a:moveTo>
                  <a:lnTo>
                    <a:pt x="0" y="125"/>
                  </a:lnTo>
                  <a:lnTo>
                    <a:pt x="119" y="7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40" name="Rectangle 72"/>
          <p:cNvSpPr>
            <a:spLocks noChangeArrowheads="1"/>
          </p:cNvSpPr>
          <p:nvPr/>
        </p:nvSpPr>
        <p:spPr bwMode="auto">
          <a:xfrm>
            <a:off x="6194425" y="3952588"/>
            <a:ext cx="247173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1" name="Rectangle 73"/>
          <p:cNvSpPr>
            <a:spLocks noChangeArrowheads="1"/>
          </p:cNvSpPr>
          <p:nvPr/>
        </p:nvSpPr>
        <p:spPr bwMode="auto">
          <a:xfrm>
            <a:off x="6745288" y="4012913"/>
            <a:ext cx="1403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Organisational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2" name="Rectangle 74"/>
          <p:cNvSpPr>
            <a:spLocks noChangeArrowheads="1"/>
          </p:cNvSpPr>
          <p:nvPr/>
        </p:nvSpPr>
        <p:spPr bwMode="auto">
          <a:xfrm>
            <a:off x="6413500" y="4292313"/>
            <a:ext cx="20002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2B6396"/>
                </a:solidFill>
                <a:latin typeface="Times New Roman" panose="02020603050405020304" pitchFamily="18" charset="0"/>
              </a:rPr>
              <a:t>transversal dimension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3" name="Rectangle 75"/>
          <p:cNvSpPr>
            <a:spLocks noChangeArrowheads="1"/>
          </p:cNvSpPr>
          <p:nvPr/>
        </p:nvSpPr>
        <p:spPr bwMode="auto">
          <a:xfrm>
            <a:off x="3290888" y="4651088"/>
            <a:ext cx="4048125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4" name="Rectangle 76"/>
          <p:cNvSpPr>
            <a:spLocks noChangeArrowheads="1"/>
          </p:cNvSpPr>
          <p:nvPr/>
        </p:nvSpPr>
        <p:spPr bwMode="auto">
          <a:xfrm>
            <a:off x="2987675" y="4925725"/>
            <a:ext cx="3721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FD5814"/>
                </a:solidFill>
                <a:latin typeface="Times New Roman" panose="02020603050405020304" pitchFamily="18" charset="0"/>
              </a:rPr>
              <a:t>INCUBATION PERIOD AND EVENT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5" name="Rectangle 77"/>
          <p:cNvSpPr>
            <a:spLocks noChangeArrowheads="1"/>
          </p:cNvSpPr>
          <p:nvPr/>
        </p:nvSpPr>
        <p:spPr bwMode="auto">
          <a:xfrm>
            <a:off x="4248150" y="5205125"/>
            <a:ext cx="1250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FD5814"/>
                </a:solidFill>
                <a:latin typeface="Times New Roman" panose="02020603050405020304" pitchFamily="18" charset="0"/>
              </a:rPr>
              <a:t>SEQUENCE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6" name="Rectangle 78"/>
          <p:cNvSpPr>
            <a:spLocks noChangeArrowheads="1"/>
          </p:cNvSpPr>
          <p:nvPr/>
        </p:nvSpPr>
        <p:spPr bwMode="auto">
          <a:xfrm>
            <a:off x="1476375" y="2488913"/>
            <a:ext cx="2443163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7" name="Rectangle 79"/>
          <p:cNvSpPr>
            <a:spLocks noChangeArrowheads="1"/>
          </p:cNvSpPr>
          <p:nvPr/>
        </p:nvSpPr>
        <p:spPr bwMode="auto">
          <a:xfrm>
            <a:off x="1560513" y="2547650"/>
            <a:ext cx="1593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333333"/>
                </a:solidFill>
                <a:latin typeface="Times New Roman" panose="02020603050405020304" pitchFamily="18" charset="0"/>
              </a:rPr>
              <a:t>Top management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8" name="Rectangle 80"/>
          <p:cNvSpPr>
            <a:spLocks noChangeArrowheads="1"/>
          </p:cNvSpPr>
          <p:nvPr/>
        </p:nvSpPr>
        <p:spPr bwMode="auto">
          <a:xfrm>
            <a:off x="1755775" y="3868450"/>
            <a:ext cx="18161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9" name="Rectangle 81"/>
          <p:cNvSpPr>
            <a:spLocks noChangeArrowheads="1"/>
          </p:cNvSpPr>
          <p:nvPr/>
        </p:nvSpPr>
        <p:spPr bwMode="auto">
          <a:xfrm>
            <a:off x="1839913" y="3928775"/>
            <a:ext cx="1377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333333"/>
                </a:solidFill>
                <a:latin typeface="Times New Roman" panose="02020603050405020304" pitchFamily="18" charset="0"/>
              </a:rPr>
              <a:t>Field operators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350" name="Group 85"/>
          <p:cNvGrpSpPr>
            <a:grpSpLocks/>
          </p:cNvGrpSpPr>
          <p:nvPr/>
        </p:nvGrpSpPr>
        <p:grpSpPr bwMode="auto">
          <a:xfrm>
            <a:off x="2405063" y="2836575"/>
            <a:ext cx="98425" cy="1046163"/>
            <a:chOff x="1515" y="1584"/>
            <a:chExt cx="62" cy="659"/>
          </a:xfrm>
        </p:grpSpPr>
        <p:sp>
          <p:nvSpPr>
            <p:cNvPr id="351" name="Line 82"/>
            <p:cNvSpPr>
              <a:spLocks noChangeShapeType="1"/>
            </p:cNvSpPr>
            <p:nvPr/>
          </p:nvSpPr>
          <p:spPr bwMode="auto">
            <a:xfrm>
              <a:off x="1545" y="1644"/>
              <a:ext cx="0" cy="540"/>
            </a:xfrm>
            <a:prstGeom prst="line">
              <a:avLst/>
            </a:prstGeom>
            <a:noFill/>
            <a:ln w="11113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52" name="Freeform 83"/>
            <p:cNvSpPr>
              <a:spLocks/>
            </p:cNvSpPr>
            <p:nvPr/>
          </p:nvSpPr>
          <p:spPr bwMode="auto">
            <a:xfrm>
              <a:off x="1515" y="1584"/>
              <a:ext cx="62" cy="62"/>
            </a:xfrm>
            <a:custGeom>
              <a:avLst/>
              <a:gdLst>
                <a:gd name="T0" fmla="*/ 123 w 123"/>
                <a:gd name="T1" fmla="*/ 125 h 125"/>
                <a:gd name="T2" fmla="*/ 61 w 123"/>
                <a:gd name="T3" fmla="*/ 0 h 125"/>
                <a:gd name="T4" fmla="*/ 0 w 123"/>
                <a:gd name="T5" fmla="*/ 125 h 125"/>
                <a:gd name="T6" fmla="*/ 123 w 123"/>
                <a:gd name="T7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125">
                  <a:moveTo>
                    <a:pt x="123" y="125"/>
                  </a:moveTo>
                  <a:lnTo>
                    <a:pt x="61" y="0"/>
                  </a:lnTo>
                  <a:lnTo>
                    <a:pt x="0" y="125"/>
                  </a:lnTo>
                  <a:lnTo>
                    <a:pt x="123" y="125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53" name="Freeform 84"/>
            <p:cNvSpPr>
              <a:spLocks/>
            </p:cNvSpPr>
            <p:nvPr/>
          </p:nvSpPr>
          <p:spPr bwMode="auto">
            <a:xfrm>
              <a:off x="1515" y="2182"/>
              <a:ext cx="62" cy="61"/>
            </a:xfrm>
            <a:custGeom>
              <a:avLst/>
              <a:gdLst>
                <a:gd name="T0" fmla="*/ 0 w 123"/>
                <a:gd name="T1" fmla="*/ 0 h 123"/>
                <a:gd name="T2" fmla="*/ 61 w 123"/>
                <a:gd name="T3" fmla="*/ 123 h 123"/>
                <a:gd name="T4" fmla="*/ 123 w 123"/>
                <a:gd name="T5" fmla="*/ 0 h 123"/>
                <a:gd name="T6" fmla="*/ 0 w 123"/>
                <a:gd name="T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123">
                  <a:moveTo>
                    <a:pt x="0" y="0"/>
                  </a:moveTo>
                  <a:lnTo>
                    <a:pt x="61" y="123"/>
                  </a:lnTo>
                  <a:lnTo>
                    <a:pt x="1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54" name="Rectangle 86"/>
          <p:cNvSpPr>
            <a:spLocks noChangeArrowheads="1"/>
          </p:cNvSpPr>
          <p:nvPr/>
        </p:nvSpPr>
        <p:spPr bwMode="auto">
          <a:xfrm>
            <a:off x="3849688" y="3952588"/>
            <a:ext cx="181451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5" name="Rectangle 87"/>
          <p:cNvSpPr>
            <a:spLocks noChangeArrowheads="1"/>
          </p:cNvSpPr>
          <p:nvPr/>
        </p:nvSpPr>
        <p:spPr bwMode="auto">
          <a:xfrm>
            <a:off x="4073525" y="4012913"/>
            <a:ext cx="1403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333333"/>
                </a:solidFill>
                <a:latin typeface="Times New Roman" panose="02020603050405020304" pitchFamily="18" charset="0"/>
              </a:rPr>
              <a:t>Organisational 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6" name="Rectangle 88"/>
          <p:cNvSpPr>
            <a:spLocks noChangeArrowheads="1"/>
          </p:cNvSpPr>
          <p:nvPr/>
        </p:nvSpPr>
        <p:spPr bwMode="auto">
          <a:xfrm>
            <a:off x="4351338" y="4292313"/>
            <a:ext cx="800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333333"/>
                </a:solidFill>
                <a:latin typeface="Times New Roman" panose="02020603050405020304" pitchFamily="18" charset="0"/>
              </a:rPr>
              <a:t>structure</a:t>
            </a:r>
            <a:endParaRPr lang="fr-FR" altLang="fr-FR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8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248686"/>
              </p:ext>
            </p:extLst>
          </p:nvPr>
        </p:nvGraphicFramePr>
        <p:xfrm>
          <a:off x="296215" y="1989787"/>
          <a:ext cx="8235134" cy="4037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Picture" r:id="rId3" imgW="5768622" imgH="2833511" progId="Word.Picture.8">
                  <p:embed/>
                </p:oleObj>
              </mc:Choice>
              <mc:Fallback>
                <p:oleObj name="Picture" r:id="rId3" imgW="5768622" imgH="2833511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15" y="1989787"/>
                        <a:ext cx="8235134" cy="4037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625010" y="189722"/>
            <a:ext cx="5227207" cy="2028817"/>
            <a:chOff x="2961" y="10878"/>
            <a:chExt cx="5801" cy="1710"/>
          </a:xfrm>
        </p:grpSpPr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2961" y="10878"/>
              <a:ext cx="5801" cy="16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Rectangle 16"/>
            <p:cNvSpPr>
              <a:spLocks noChangeArrowheads="1"/>
            </p:cNvSpPr>
            <p:nvPr/>
          </p:nvSpPr>
          <p:spPr bwMode="auto">
            <a:xfrm>
              <a:off x="3290" y="11167"/>
              <a:ext cx="1730" cy="11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3630" y="11577"/>
              <a:ext cx="1311" cy="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Danger</a:t>
              </a:r>
              <a:endParaRPr kumimoji="0" lang="en-GB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5020" y="11717"/>
              <a:ext cx="233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7480" y="11516"/>
              <a:ext cx="960" cy="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Losses</a:t>
              </a:r>
              <a:endParaRPr kumimoji="0" lang="en-GB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5650" y="12167"/>
              <a:ext cx="1590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Defences</a:t>
              </a:r>
              <a:endParaRPr kumimoji="0" lang="en-GB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7281" y="11161"/>
              <a:ext cx="1440" cy="1080"/>
            </a:xfrm>
            <a:prstGeom prst="irregularSeal1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5901" y="11267"/>
              <a:ext cx="0" cy="360"/>
            </a:xfrm>
            <a:prstGeom prst="line">
              <a:avLst/>
            </a:prstGeom>
            <a:noFill/>
            <a:ln w="730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5901" y="11807"/>
              <a:ext cx="0" cy="360"/>
            </a:xfrm>
            <a:prstGeom prst="line">
              <a:avLst/>
            </a:prstGeom>
            <a:noFill/>
            <a:ln w="730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6141" y="11267"/>
              <a:ext cx="0" cy="360"/>
            </a:xfrm>
            <a:prstGeom prst="line">
              <a:avLst/>
            </a:prstGeom>
            <a:noFill/>
            <a:ln w="730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6141" y="11807"/>
              <a:ext cx="0" cy="360"/>
            </a:xfrm>
            <a:prstGeom prst="line">
              <a:avLst/>
            </a:prstGeom>
            <a:noFill/>
            <a:ln w="730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381" y="11267"/>
              <a:ext cx="0" cy="360"/>
            </a:xfrm>
            <a:prstGeom prst="line">
              <a:avLst/>
            </a:prstGeom>
            <a:noFill/>
            <a:ln w="730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5"/>
            <p:cNvSpPr>
              <a:spLocks noChangeShapeType="1"/>
            </p:cNvSpPr>
            <p:nvPr/>
          </p:nvSpPr>
          <p:spPr bwMode="auto">
            <a:xfrm>
              <a:off x="6381" y="11807"/>
              <a:ext cx="0" cy="360"/>
            </a:xfrm>
            <a:prstGeom prst="line">
              <a:avLst/>
            </a:prstGeom>
            <a:noFill/>
            <a:ln w="730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4"/>
            <p:cNvSpPr>
              <a:spLocks noChangeShapeType="1"/>
            </p:cNvSpPr>
            <p:nvPr/>
          </p:nvSpPr>
          <p:spPr bwMode="auto">
            <a:xfrm>
              <a:off x="6561" y="11267"/>
              <a:ext cx="0" cy="360"/>
            </a:xfrm>
            <a:prstGeom prst="line">
              <a:avLst/>
            </a:prstGeom>
            <a:noFill/>
            <a:ln w="730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3"/>
            <p:cNvSpPr>
              <a:spLocks noChangeShapeType="1"/>
            </p:cNvSpPr>
            <p:nvPr/>
          </p:nvSpPr>
          <p:spPr bwMode="auto">
            <a:xfrm>
              <a:off x="6561" y="11807"/>
              <a:ext cx="0" cy="360"/>
            </a:xfrm>
            <a:prstGeom prst="line">
              <a:avLst/>
            </a:prstGeom>
            <a:noFill/>
            <a:ln w="730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0" y="2619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96215" y="6297769"/>
            <a:ext cx="8628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Stages in the </a:t>
            </a:r>
            <a:r>
              <a:rPr lang="fr-FR" dirty="0" err="1" smtClean="0"/>
              <a:t>development</a:t>
            </a:r>
            <a:r>
              <a:rPr lang="fr-FR" dirty="0" smtClean="0"/>
              <a:t> and investigation of an </a:t>
            </a:r>
            <a:r>
              <a:rPr lang="fr-FR" dirty="0" err="1" smtClean="0"/>
              <a:t>organisational</a:t>
            </a:r>
            <a:r>
              <a:rPr lang="fr-FR" dirty="0" smtClean="0"/>
              <a:t> accident (</a:t>
            </a:r>
            <a:r>
              <a:rPr lang="fr-FR" dirty="0" err="1" smtClean="0"/>
              <a:t>Reason</a:t>
            </a:r>
            <a:r>
              <a:rPr lang="fr-FR" dirty="0" smtClean="0"/>
              <a:t>, 1997)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976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err="1" smtClean="0"/>
              <a:t>What</a:t>
            </a:r>
            <a:r>
              <a:rPr lang="fr-FR" sz="4000" dirty="0" smtClean="0"/>
              <a:t> </a:t>
            </a:r>
            <a:r>
              <a:rPr lang="fr-FR" sz="4000" dirty="0" err="1" smtClean="0"/>
              <a:t>is</a:t>
            </a:r>
            <a:r>
              <a:rPr lang="fr-FR" sz="4000" dirty="0" smtClean="0"/>
              <a:t> </a:t>
            </a:r>
            <a:r>
              <a:rPr lang="fr-FR" sz="4000" dirty="0" err="1" smtClean="0"/>
              <a:t>ESReDA</a:t>
            </a:r>
            <a:r>
              <a:rPr lang="fr-FR" sz="4000" dirty="0" smtClean="0"/>
              <a:t>?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European</a:t>
            </a:r>
            <a:r>
              <a:rPr lang="fr-FR" dirty="0" smtClean="0"/>
              <a:t> </a:t>
            </a:r>
            <a:r>
              <a:rPr lang="fr-FR" dirty="0" err="1" smtClean="0"/>
              <a:t>Safety</a:t>
            </a:r>
            <a:r>
              <a:rPr lang="fr-FR" dirty="0" smtClean="0"/>
              <a:t> </a:t>
            </a:r>
            <a:r>
              <a:rPr lang="fr-FR" dirty="0" err="1" smtClean="0"/>
              <a:t>Reliability</a:t>
            </a:r>
            <a:r>
              <a:rPr lang="fr-FR" dirty="0" smtClean="0"/>
              <a:t> and Data Association </a:t>
            </a:r>
          </a:p>
          <a:p>
            <a:r>
              <a:rPr lang="fr-FR" dirty="0" err="1" smtClean="0"/>
              <a:t>Created</a:t>
            </a:r>
            <a:r>
              <a:rPr lang="fr-FR" dirty="0" smtClean="0"/>
              <a:t> in 1992 (</a:t>
            </a:r>
            <a:r>
              <a:rPr lang="fr-FR" dirty="0" err="1" smtClean="0"/>
              <a:t>merge</a:t>
            </a:r>
            <a:r>
              <a:rPr lang="fr-FR" dirty="0" smtClean="0"/>
              <a:t> </a:t>
            </a:r>
            <a:r>
              <a:rPr lang="fr-FR" dirty="0" err="1" smtClean="0"/>
              <a:t>EuReDatA</a:t>
            </a:r>
            <a:r>
              <a:rPr lang="fr-FR" dirty="0" smtClean="0"/>
              <a:t> (73) </a:t>
            </a:r>
            <a:r>
              <a:rPr lang="fr-FR" dirty="0"/>
              <a:t>+ </a:t>
            </a:r>
            <a:r>
              <a:rPr lang="fr-FR" dirty="0" smtClean="0"/>
              <a:t>ESRRDA (86)) </a:t>
            </a:r>
            <a:endParaRPr lang="fr-FR" dirty="0" smtClean="0"/>
          </a:p>
          <a:p>
            <a:r>
              <a:rPr lang="fr-FR" dirty="0" err="1" smtClean="0"/>
              <a:t>Promotes</a:t>
            </a:r>
            <a:r>
              <a:rPr lang="fr-FR" dirty="0" smtClean="0"/>
              <a:t> cross-</a:t>
            </a:r>
            <a:r>
              <a:rPr lang="fr-FR" dirty="0" err="1" smtClean="0"/>
              <a:t>sectorial</a:t>
            </a:r>
            <a:r>
              <a:rPr lang="fr-FR" dirty="0" smtClean="0"/>
              <a:t> exchanges, R&amp;D and applications in </a:t>
            </a:r>
            <a:r>
              <a:rPr lang="en-US" dirty="0" smtClean="0"/>
              <a:t>RAMS</a:t>
            </a:r>
            <a:endParaRPr lang="fr-FR" dirty="0" smtClean="0"/>
          </a:p>
          <a:p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smtClean="0"/>
              <a:t>35 </a:t>
            </a:r>
            <a:r>
              <a:rPr lang="fr-FR" dirty="0" smtClean="0"/>
              <a:t>to 50 </a:t>
            </a:r>
            <a:r>
              <a:rPr lang="fr-FR" dirty="0" err="1" smtClean="0"/>
              <a:t>members</a:t>
            </a:r>
            <a:r>
              <a:rPr lang="fr-FR" dirty="0" smtClean="0"/>
              <a:t> (</a:t>
            </a:r>
            <a:r>
              <a:rPr lang="fr-FR" dirty="0" err="1" smtClean="0"/>
              <a:t>companies</a:t>
            </a:r>
            <a:r>
              <a:rPr lang="fr-FR" dirty="0" smtClean="0"/>
              <a:t>, institutes, </a:t>
            </a:r>
            <a:r>
              <a:rPr lang="fr-FR" dirty="0" err="1" smtClean="0"/>
              <a:t>Univ</a:t>
            </a:r>
            <a:r>
              <a:rPr lang="fr-FR" dirty="0" smtClean="0"/>
              <a:t>,…)</a:t>
            </a:r>
          </a:p>
          <a:p>
            <a:r>
              <a:rPr lang="fr-FR" dirty="0" smtClean="0"/>
              <a:t>2 </a:t>
            </a:r>
            <a:r>
              <a:rPr lang="fr-FR" dirty="0" err="1" smtClean="0"/>
              <a:t>Seminars</a:t>
            </a:r>
            <a:r>
              <a:rPr lang="fr-FR" dirty="0" smtClean="0"/>
              <a:t> per </a:t>
            </a:r>
            <a:r>
              <a:rPr lang="fr-FR" dirty="0" err="1" smtClean="0"/>
              <a:t>year</a:t>
            </a:r>
            <a:r>
              <a:rPr lang="fr-FR" dirty="0" smtClean="0"/>
              <a:t> (50th in 2016)</a:t>
            </a:r>
            <a:endParaRPr lang="fr-FR" dirty="0"/>
          </a:p>
          <a:p>
            <a:r>
              <a:rPr lang="fr-FR" dirty="0" smtClean="0"/>
              <a:t>Project Groups (PG):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fr-FR" dirty="0" smtClean="0"/>
              <a:t>Former: </a:t>
            </a:r>
            <a:r>
              <a:rPr lang="fr-FR" dirty="0" err="1"/>
              <a:t>u</a:t>
            </a:r>
            <a:r>
              <a:rPr lang="fr-FR" dirty="0" err="1" smtClean="0"/>
              <a:t>ncertainties</a:t>
            </a:r>
            <a:r>
              <a:rPr lang="fr-FR" dirty="0" smtClean="0"/>
              <a:t>, </a:t>
            </a:r>
            <a:r>
              <a:rPr lang="fr-FR" dirty="0" err="1"/>
              <a:t>a</a:t>
            </a:r>
            <a:r>
              <a:rPr lang="fr-FR" dirty="0" err="1" smtClean="0"/>
              <a:t>geing</a:t>
            </a:r>
            <a:r>
              <a:rPr lang="fr-FR" dirty="0" smtClean="0"/>
              <a:t>, </a:t>
            </a:r>
            <a:r>
              <a:rPr lang="fr-FR" dirty="0" err="1"/>
              <a:t>r</a:t>
            </a:r>
            <a:r>
              <a:rPr lang="fr-FR" dirty="0" err="1" smtClean="0"/>
              <a:t>eliability</a:t>
            </a:r>
            <a:r>
              <a:rPr lang="fr-FR" dirty="0" smtClean="0"/>
              <a:t> of </a:t>
            </a:r>
            <a:r>
              <a:rPr lang="fr-FR" dirty="0"/>
              <a:t>s</a:t>
            </a:r>
            <a:r>
              <a:rPr lang="fr-FR" dirty="0" smtClean="0"/>
              <a:t>tructures, maintenance, </a:t>
            </a:r>
            <a:r>
              <a:rPr lang="fr-FR" dirty="0" err="1" smtClean="0"/>
              <a:t>asset</a:t>
            </a:r>
            <a:r>
              <a:rPr lang="fr-FR" dirty="0" smtClean="0"/>
              <a:t> management,… and the </a:t>
            </a:r>
            <a:r>
              <a:rPr lang="fr-FR" dirty="0" smtClean="0"/>
              <a:t>« </a:t>
            </a:r>
            <a:r>
              <a:rPr lang="fr-FR" i="1" u="sng" dirty="0" smtClean="0"/>
              <a:t>accident  </a:t>
            </a:r>
            <a:r>
              <a:rPr lang="fr-FR" i="1" u="sng" dirty="0" err="1" smtClean="0"/>
              <a:t>PGs</a:t>
            </a:r>
            <a:r>
              <a:rPr lang="fr-FR" i="1" u="sng" dirty="0" smtClean="0"/>
              <a:t> »</a:t>
            </a:r>
            <a:endParaRPr lang="fr-FR" i="1" u="sng" dirty="0" smtClean="0"/>
          </a:p>
          <a:p>
            <a:pPr lvl="1">
              <a:buFont typeface="Calibri" panose="020F0502020204030204" pitchFamily="34" charset="0"/>
              <a:buChar char="‒"/>
            </a:pPr>
            <a:r>
              <a:rPr lang="fr-FR" dirty="0" err="1" smtClean="0"/>
              <a:t>Current</a:t>
            </a:r>
            <a:r>
              <a:rPr lang="fr-FR" dirty="0" smtClean="0"/>
              <a:t>: </a:t>
            </a:r>
            <a:r>
              <a:rPr lang="fr-FR" dirty="0" err="1"/>
              <a:t>f</a:t>
            </a:r>
            <a:r>
              <a:rPr lang="fr-FR" dirty="0" err="1" smtClean="0"/>
              <a:t>ire</a:t>
            </a:r>
            <a:r>
              <a:rPr lang="fr-FR" dirty="0" smtClean="0"/>
              <a:t> </a:t>
            </a:r>
            <a:r>
              <a:rPr lang="fr-FR" dirty="0" err="1"/>
              <a:t>r</a:t>
            </a:r>
            <a:r>
              <a:rPr lang="fr-FR" dirty="0" err="1" smtClean="0"/>
              <a:t>isk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, </a:t>
            </a:r>
            <a:r>
              <a:rPr lang="fr-FR" dirty="0" err="1" smtClean="0"/>
              <a:t>wind</a:t>
            </a:r>
            <a:r>
              <a:rPr lang="fr-FR" dirty="0" smtClean="0"/>
              <a:t> turbines, optimisation of life cycles </a:t>
            </a:r>
            <a:r>
              <a:rPr lang="fr-FR" dirty="0" err="1" smtClean="0"/>
              <a:t>cost</a:t>
            </a:r>
            <a:r>
              <a:rPr lang="fr-FR" dirty="0" smtClean="0"/>
              <a:t>, </a:t>
            </a:r>
            <a:r>
              <a:rPr lang="fr-FR" dirty="0" err="1" smtClean="0"/>
              <a:t>critical</a:t>
            </a:r>
            <a:r>
              <a:rPr lang="fr-FR" dirty="0" smtClean="0"/>
              <a:t> infrastructures, </a:t>
            </a:r>
            <a:r>
              <a:rPr lang="fr-FR" dirty="0" err="1"/>
              <a:t>f</a:t>
            </a:r>
            <a:r>
              <a:rPr lang="fr-FR" dirty="0" err="1" smtClean="0"/>
              <a:t>oresight</a:t>
            </a:r>
            <a:r>
              <a:rPr lang="fr-FR" dirty="0" smtClean="0"/>
              <a:t> in </a:t>
            </a:r>
            <a:r>
              <a:rPr lang="fr-FR" dirty="0" err="1" smtClean="0"/>
              <a:t>Safety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65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2"/>
          <p:cNvGrpSpPr>
            <a:grpSpLocks/>
          </p:cNvGrpSpPr>
          <p:nvPr/>
        </p:nvGrpSpPr>
        <p:grpSpPr bwMode="auto">
          <a:xfrm>
            <a:off x="1371600" y="2163763"/>
            <a:ext cx="838200" cy="3352800"/>
            <a:chOff x="1056" y="1219"/>
            <a:chExt cx="528" cy="2112"/>
          </a:xfrm>
        </p:grpSpPr>
        <p:sp>
          <p:nvSpPr>
            <p:cNvPr id="35" name="Oval 3"/>
            <p:cNvSpPr>
              <a:spLocks noChangeArrowheads="1"/>
            </p:cNvSpPr>
            <p:nvPr/>
          </p:nvSpPr>
          <p:spPr bwMode="auto">
            <a:xfrm rot="10800000" flipH="1">
              <a:off x="1056" y="1555"/>
              <a:ext cx="240" cy="1536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Photography</a:t>
              </a:r>
            </a:p>
          </p:txBody>
        </p:sp>
        <p:sp>
          <p:nvSpPr>
            <p:cNvPr id="36" name="Oval 4"/>
            <p:cNvSpPr>
              <a:spLocks noChangeArrowheads="1"/>
            </p:cNvSpPr>
            <p:nvPr/>
          </p:nvSpPr>
          <p:spPr bwMode="auto">
            <a:xfrm rot="10806823" flipH="1">
              <a:off x="1296" y="1219"/>
              <a:ext cx="288" cy="2112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Interviewing</a:t>
              </a:r>
            </a:p>
          </p:txBody>
        </p:sp>
      </p:grpSp>
      <p:grpSp>
        <p:nvGrpSpPr>
          <p:cNvPr id="37" name="Group 5"/>
          <p:cNvGrpSpPr>
            <a:grpSpLocks/>
          </p:cNvGrpSpPr>
          <p:nvPr/>
        </p:nvGrpSpPr>
        <p:grpSpPr bwMode="auto">
          <a:xfrm>
            <a:off x="1371600" y="1935163"/>
            <a:ext cx="5105400" cy="3733800"/>
            <a:chOff x="1056" y="1075"/>
            <a:chExt cx="3216" cy="2352"/>
          </a:xfrm>
        </p:grpSpPr>
        <p:sp>
          <p:nvSpPr>
            <p:cNvPr id="38" name="Oval 6"/>
            <p:cNvSpPr>
              <a:spLocks noChangeArrowheads="1"/>
            </p:cNvSpPr>
            <p:nvPr/>
          </p:nvSpPr>
          <p:spPr bwMode="auto">
            <a:xfrm>
              <a:off x="1152" y="2707"/>
              <a:ext cx="1776" cy="72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Structured approached and format</a:t>
              </a:r>
            </a:p>
          </p:txBody>
        </p:sp>
        <p:sp>
          <p:nvSpPr>
            <p:cNvPr id="39" name="Oval 7"/>
            <p:cNvSpPr>
              <a:spLocks noChangeArrowheads="1"/>
            </p:cNvSpPr>
            <p:nvPr/>
          </p:nvSpPr>
          <p:spPr bwMode="auto">
            <a:xfrm>
              <a:off x="1056" y="1267"/>
              <a:ext cx="1536" cy="1536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Forensic</a:t>
              </a: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1968" y="1219"/>
              <a:ext cx="912" cy="1872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Tools for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forming and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testing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hypotheses</a:t>
              </a:r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auto">
            <a:xfrm>
              <a:off x="2400" y="1075"/>
              <a:ext cx="1872" cy="1824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Sequencing method</a:t>
              </a:r>
            </a:p>
          </p:txBody>
        </p:sp>
      </p:grpSp>
      <p:grpSp>
        <p:nvGrpSpPr>
          <p:cNvPr id="42" name="Group 10"/>
          <p:cNvGrpSpPr>
            <a:grpSpLocks/>
          </p:cNvGrpSpPr>
          <p:nvPr/>
        </p:nvGrpSpPr>
        <p:grpSpPr bwMode="auto">
          <a:xfrm>
            <a:off x="3733800" y="1935163"/>
            <a:ext cx="4419600" cy="3733800"/>
            <a:chOff x="2544" y="1075"/>
            <a:chExt cx="2784" cy="2352"/>
          </a:xfrm>
        </p:grpSpPr>
        <p:sp>
          <p:nvSpPr>
            <p:cNvPr id="43" name="Oval 11"/>
            <p:cNvSpPr>
              <a:spLocks noChangeArrowheads="1"/>
            </p:cNvSpPr>
            <p:nvPr/>
          </p:nvSpPr>
          <p:spPr bwMode="auto">
            <a:xfrm>
              <a:off x="2544" y="2419"/>
              <a:ext cx="2640" cy="1008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Analytical tools for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low-to-moderate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scale investigation</a:t>
              </a:r>
            </a:p>
          </p:txBody>
        </p:sp>
        <p:sp>
          <p:nvSpPr>
            <p:cNvPr id="44" name="Oval 12"/>
            <p:cNvSpPr>
              <a:spLocks noChangeArrowheads="1"/>
            </p:cNvSpPr>
            <p:nvPr/>
          </p:nvSpPr>
          <p:spPr bwMode="auto">
            <a:xfrm rot="-10800000">
              <a:off x="3984" y="1363"/>
              <a:ext cx="576" cy="1344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Screening tools</a:t>
              </a:r>
            </a:p>
          </p:txBody>
        </p:sp>
        <p:sp>
          <p:nvSpPr>
            <p:cNvPr id="45" name="Oval 13"/>
            <p:cNvSpPr>
              <a:spLocks noChangeArrowheads="1"/>
            </p:cNvSpPr>
            <p:nvPr/>
          </p:nvSpPr>
          <p:spPr bwMode="auto">
            <a:xfrm>
              <a:off x="4272" y="1075"/>
              <a:ext cx="912" cy="912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Rigorous root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causes methods</a:t>
              </a:r>
            </a:p>
          </p:txBody>
        </p:sp>
        <p:sp>
          <p:nvSpPr>
            <p:cNvPr id="46" name="Oval 14"/>
            <p:cNvSpPr>
              <a:spLocks noChangeArrowheads="1"/>
            </p:cNvSpPr>
            <p:nvPr/>
          </p:nvSpPr>
          <p:spPr bwMode="auto">
            <a:xfrm>
              <a:off x="4320" y="1891"/>
              <a:ext cx="1008" cy="816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Structured root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causes methods</a:t>
              </a:r>
            </a:p>
          </p:txBody>
        </p:sp>
      </p:grpSp>
      <p:grpSp>
        <p:nvGrpSpPr>
          <p:cNvPr id="47" name="Group 15"/>
          <p:cNvGrpSpPr>
            <a:grpSpLocks/>
          </p:cNvGrpSpPr>
          <p:nvPr/>
        </p:nvGrpSpPr>
        <p:grpSpPr bwMode="auto">
          <a:xfrm>
            <a:off x="31750" y="1524000"/>
            <a:ext cx="8029575" cy="5029200"/>
            <a:chOff x="212" y="816"/>
            <a:chExt cx="5058" cy="3168"/>
          </a:xfrm>
        </p:grpSpPr>
        <p:sp>
          <p:nvSpPr>
            <p:cNvPr id="48" name="Line 16"/>
            <p:cNvSpPr>
              <a:spLocks noChangeShapeType="1"/>
            </p:cNvSpPr>
            <p:nvPr/>
          </p:nvSpPr>
          <p:spPr bwMode="auto">
            <a:xfrm>
              <a:off x="912" y="1123"/>
              <a:ext cx="0" cy="24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>
              <a:off x="912" y="3523"/>
              <a:ext cx="412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50" name="Line 18"/>
            <p:cNvSpPr>
              <a:spLocks noChangeShapeType="1"/>
            </p:cNvSpPr>
            <p:nvPr/>
          </p:nvSpPr>
          <p:spPr bwMode="auto">
            <a:xfrm>
              <a:off x="912" y="2899"/>
              <a:ext cx="3936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51" name="Line 19"/>
            <p:cNvSpPr>
              <a:spLocks noChangeShapeType="1"/>
            </p:cNvSpPr>
            <p:nvPr/>
          </p:nvSpPr>
          <p:spPr bwMode="auto">
            <a:xfrm>
              <a:off x="912" y="2227"/>
              <a:ext cx="3936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52" name="Line 20"/>
            <p:cNvSpPr>
              <a:spLocks noChangeShapeType="1"/>
            </p:cNvSpPr>
            <p:nvPr/>
          </p:nvSpPr>
          <p:spPr bwMode="auto">
            <a:xfrm>
              <a:off x="912" y="1555"/>
              <a:ext cx="3936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53" name="Text Box 21"/>
            <p:cNvSpPr txBox="1">
              <a:spLocks noChangeArrowheads="1"/>
            </p:cNvSpPr>
            <p:nvPr/>
          </p:nvSpPr>
          <p:spPr bwMode="auto">
            <a:xfrm>
              <a:off x="3984" y="3571"/>
              <a:ext cx="123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6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Level of abstraction </a:t>
              </a:r>
            </a:p>
          </p:txBody>
        </p:sp>
        <p:sp>
          <p:nvSpPr>
            <p:cNvPr id="54" name="Text Box 22"/>
            <p:cNvSpPr txBox="1">
              <a:spLocks noChangeArrowheads="1"/>
            </p:cNvSpPr>
            <p:nvPr/>
          </p:nvSpPr>
          <p:spPr bwMode="auto">
            <a:xfrm>
              <a:off x="3984" y="3811"/>
              <a:ext cx="12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Analysis of underlying cause</a:t>
              </a:r>
            </a:p>
          </p:txBody>
        </p:sp>
        <p:sp>
          <p:nvSpPr>
            <p:cNvPr id="55" name="Text Box 23"/>
            <p:cNvSpPr txBox="1">
              <a:spLocks noChangeArrowheads="1"/>
            </p:cNvSpPr>
            <p:nvPr/>
          </p:nvSpPr>
          <p:spPr bwMode="auto">
            <a:xfrm>
              <a:off x="2352" y="3811"/>
              <a:ext cx="127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Analysis of immediate cause</a:t>
              </a:r>
            </a:p>
          </p:txBody>
        </p:sp>
        <p:sp>
          <p:nvSpPr>
            <p:cNvPr id="56" name="Text Box 24"/>
            <p:cNvSpPr txBox="1">
              <a:spLocks noChangeArrowheads="1"/>
            </p:cNvSpPr>
            <p:nvPr/>
          </p:nvSpPr>
          <p:spPr bwMode="auto">
            <a:xfrm>
              <a:off x="960" y="3811"/>
              <a:ext cx="7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Data collection</a:t>
              </a:r>
            </a:p>
          </p:txBody>
        </p:sp>
        <p:sp>
          <p:nvSpPr>
            <p:cNvPr id="57" name="Text Box 25"/>
            <p:cNvSpPr txBox="1">
              <a:spLocks noChangeArrowheads="1"/>
            </p:cNvSpPr>
            <p:nvPr/>
          </p:nvSpPr>
          <p:spPr bwMode="auto">
            <a:xfrm>
              <a:off x="288" y="816"/>
              <a:ext cx="127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6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Scale of investigation</a:t>
              </a:r>
            </a:p>
          </p:txBody>
        </p:sp>
        <p:sp>
          <p:nvSpPr>
            <p:cNvPr id="58" name="Text Box 26"/>
            <p:cNvSpPr txBox="1">
              <a:spLocks noChangeArrowheads="1"/>
            </p:cNvSpPr>
            <p:nvPr/>
          </p:nvSpPr>
          <p:spPr bwMode="auto">
            <a:xfrm>
              <a:off x="212" y="1248"/>
              <a:ext cx="63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Very serious</a:t>
              </a:r>
            </a:p>
          </p:txBody>
        </p:sp>
        <p:sp>
          <p:nvSpPr>
            <p:cNvPr id="59" name="Text Box 27"/>
            <p:cNvSpPr txBox="1">
              <a:spLocks noChangeArrowheads="1"/>
            </p:cNvSpPr>
            <p:nvPr/>
          </p:nvSpPr>
          <p:spPr bwMode="auto">
            <a:xfrm>
              <a:off x="240" y="1776"/>
              <a:ext cx="37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Major</a:t>
              </a:r>
            </a:p>
          </p:txBody>
        </p:sp>
        <p:sp>
          <p:nvSpPr>
            <p:cNvPr id="60" name="Text Box 28"/>
            <p:cNvSpPr txBox="1">
              <a:spLocks noChangeArrowheads="1"/>
            </p:cNvSpPr>
            <p:nvPr/>
          </p:nvSpPr>
          <p:spPr bwMode="auto">
            <a:xfrm>
              <a:off x="245" y="2352"/>
              <a:ext cx="5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Moderate</a:t>
              </a:r>
            </a:p>
          </p:txBody>
        </p:sp>
        <p:sp>
          <p:nvSpPr>
            <p:cNvPr id="61" name="Text Box 29"/>
            <p:cNvSpPr txBox="1">
              <a:spLocks noChangeArrowheads="1"/>
            </p:cNvSpPr>
            <p:nvPr/>
          </p:nvSpPr>
          <p:spPr bwMode="auto">
            <a:xfrm>
              <a:off x="240" y="2928"/>
              <a:ext cx="37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Minor</a:t>
              </a:r>
            </a:p>
          </p:txBody>
        </p:sp>
      </p:grpSp>
      <p:grpSp>
        <p:nvGrpSpPr>
          <p:cNvPr id="62" name="Group 31"/>
          <p:cNvGrpSpPr>
            <a:grpSpLocks/>
          </p:cNvGrpSpPr>
          <p:nvPr/>
        </p:nvGrpSpPr>
        <p:grpSpPr bwMode="auto">
          <a:xfrm>
            <a:off x="7391400" y="1905000"/>
            <a:ext cx="1525588" cy="1447800"/>
            <a:chOff x="4656" y="1200"/>
            <a:chExt cx="961" cy="912"/>
          </a:xfrm>
        </p:grpSpPr>
        <p:sp>
          <p:nvSpPr>
            <p:cNvPr id="63" name="Oval 32"/>
            <p:cNvSpPr>
              <a:spLocks noChangeArrowheads="1"/>
            </p:cNvSpPr>
            <p:nvPr/>
          </p:nvSpPr>
          <p:spPr bwMode="auto">
            <a:xfrm>
              <a:off x="4656" y="1200"/>
              <a:ext cx="912" cy="912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altLang="fr-FR" sz="1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4" name="Rectangle 33"/>
            <p:cNvSpPr>
              <a:spLocks noChangeArrowheads="1"/>
            </p:cNvSpPr>
            <p:nvPr/>
          </p:nvSpPr>
          <p:spPr bwMode="auto">
            <a:xfrm>
              <a:off x="4720" y="1296"/>
              <a:ext cx="8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fr-FR" sz="1200" b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“understanding”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altLang="fr-FR" sz="1200" b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“grounded theory”</a:t>
              </a:r>
            </a:p>
          </p:txBody>
        </p:sp>
      </p:grpSp>
      <p:sp>
        <p:nvSpPr>
          <p:cNvPr id="65" name="Titre 1"/>
          <p:cNvSpPr>
            <a:spLocks noGrp="1"/>
          </p:cNvSpPr>
          <p:nvPr>
            <p:ph type="title"/>
          </p:nvPr>
        </p:nvSpPr>
        <p:spPr>
          <a:xfrm>
            <a:off x="386366" y="365126"/>
            <a:ext cx="8128984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Tools for different purposes and context </a:t>
            </a:r>
            <a:r>
              <a:rPr lang="en-GB" sz="2000" dirty="0" smtClean="0"/>
              <a:t>(Frei et al, 2003)</a:t>
            </a:r>
            <a:endParaRPr lang="en-GB" sz="2000" dirty="0"/>
          </a:p>
        </p:txBody>
      </p:sp>
      <p:cxnSp>
        <p:nvCxnSpPr>
          <p:cNvPr id="66" name="Connecteur droit 65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30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25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Depth of learning/change?</a:t>
            </a:r>
            <a:endParaRPr lang="en-GB" sz="40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2" name="Rectangle 30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75" name="Afbeelding 1123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4704" y="2753195"/>
            <a:ext cx="6954592" cy="394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746974" y="1931831"/>
            <a:ext cx="831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				</a:t>
            </a:r>
            <a:r>
              <a:rPr lang="fr-FR" dirty="0" err="1" smtClean="0"/>
              <a:t>Degre</a:t>
            </a:r>
            <a:r>
              <a:rPr lang="fr-FR" dirty="0" smtClean="0"/>
              <a:t> of </a:t>
            </a:r>
            <a:r>
              <a:rPr lang="fr-FR" dirty="0" err="1" smtClean="0"/>
              <a:t>renewal</a:t>
            </a:r>
            <a:r>
              <a:rPr lang="fr-FR" dirty="0" smtClean="0"/>
              <a:t>: 								Optimisation ; Adaptation ; Innovation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15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Solution space for designing recommendation</a:t>
            </a:r>
            <a:endParaRPr lang="en-GB" sz="40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2" name="Rectangle 30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8" name="Afbeelding 1124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041" y="2004488"/>
            <a:ext cx="5770916" cy="4348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6527805" y="2047741"/>
            <a:ext cx="257136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How to </a:t>
            </a:r>
            <a:r>
              <a:rPr lang="fr-FR" sz="2000" dirty="0" err="1" smtClean="0"/>
              <a:t>map</a:t>
            </a:r>
            <a:r>
              <a:rPr lang="fr-FR" sz="2000" dirty="0" smtClean="0"/>
              <a:t> the </a:t>
            </a:r>
            <a:r>
              <a:rPr lang="fr-FR" sz="2000" dirty="0" err="1" smtClean="0"/>
              <a:t>lessons</a:t>
            </a:r>
            <a:r>
              <a:rPr lang="fr-FR" sz="2000" dirty="0" smtClean="0"/>
              <a:t> </a:t>
            </a:r>
            <a:r>
              <a:rPr lang="fr-FR" sz="2000" dirty="0" err="1" smtClean="0"/>
              <a:t>learned</a:t>
            </a:r>
            <a:r>
              <a:rPr lang="fr-FR" sz="2000" dirty="0" smtClean="0"/>
              <a:t>?</a:t>
            </a:r>
          </a:p>
          <a:p>
            <a:endParaRPr lang="fr-FR" sz="2000" dirty="0"/>
          </a:p>
          <a:p>
            <a:r>
              <a:rPr lang="fr-FR" sz="2000" dirty="0" smtClean="0"/>
              <a:t>How to </a:t>
            </a:r>
            <a:r>
              <a:rPr lang="fr-FR" sz="2000" dirty="0" err="1" smtClean="0"/>
              <a:t>identify</a:t>
            </a:r>
            <a:r>
              <a:rPr lang="fr-FR" sz="2000" dirty="0" smtClean="0"/>
              <a:t> </a:t>
            </a:r>
            <a:r>
              <a:rPr lang="fr-FR" sz="2000" dirty="0" err="1" smtClean="0"/>
              <a:t>unlearned</a:t>
            </a:r>
            <a:r>
              <a:rPr lang="fr-FR" sz="2000" dirty="0" smtClean="0"/>
              <a:t> </a:t>
            </a:r>
            <a:r>
              <a:rPr lang="fr-FR" sz="2000" dirty="0" err="1" smtClean="0"/>
              <a:t>lessons</a:t>
            </a:r>
            <a:r>
              <a:rPr lang="fr-FR" sz="2000" dirty="0" smtClean="0"/>
              <a:t>?</a:t>
            </a:r>
          </a:p>
          <a:p>
            <a:endParaRPr lang="fr-FR" sz="2000" dirty="0"/>
          </a:p>
          <a:p>
            <a:r>
              <a:rPr lang="fr-FR" sz="2000" dirty="0" err="1" smtClean="0"/>
              <a:t>What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the </a:t>
            </a:r>
            <a:r>
              <a:rPr lang="fr-FR" sz="2000" dirty="0" err="1" smtClean="0"/>
              <a:t>depth</a:t>
            </a:r>
            <a:r>
              <a:rPr lang="fr-FR" sz="2000" dirty="0" smtClean="0"/>
              <a:t> of change?</a:t>
            </a:r>
          </a:p>
          <a:p>
            <a:endParaRPr lang="fr-FR" sz="2000" dirty="0" smtClean="0"/>
          </a:p>
          <a:p>
            <a:r>
              <a:rPr lang="fr-FR" sz="2000" dirty="0" err="1" smtClean="0"/>
              <a:t>Who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in charge?</a:t>
            </a:r>
          </a:p>
          <a:p>
            <a:endParaRPr lang="fr-FR" sz="2000" dirty="0"/>
          </a:p>
          <a:p>
            <a:r>
              <a:rPr lang="fr-FR" sz="2000" dirty="0" smtClean="0"/>
              <a:t>To </a:t>
            </a:r>
            <a:r>
              <a:rPr lang="fr-FR" sz="2000" dirty="0" err="1" smtClean="0"/>
              <a:t>what</a:t>
            </a:r>
            <a:r>
              <a:rPr lang="fr-FR" sz="2000" dirty="0" smtClean="0"/>
              <a:t> part of the system </a:t>
            </a:r>
            <a:r>
              <a:rPr lang="fr-FR" sz="2000" dirty="0" err="1" smtClean="0"/>
              <a:t>does</a:t>
            </a:r>
            <a:r>
              <a:rPr lang="fr-FR" sz="2000" dirty="0" smtClean="0"/>
              <a:t>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apply</a:t>
            </a:r>
            <a:r>
              <a:rPr lang="fr-FR" sz="2000" dirty="0" smtClean="0"/>
              <a:t>?</a:t>
            </a: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416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Learning process, dimensions</a:t>
            </a:r>
            <a:endParaRPr lang="en-GB" sz="40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2" name="Rectangle 30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9" name="Imag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68" y="1690688"/>
            <a:ext cx="8013782" cy="4735869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6185318" y="6505958"/>
            <a:ext cx="287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Dechy, </a:t>
            </a:r>
            <a:r>
              <a:rPr lang="fr-FR" dirty="0" err="1" smtClean="0"/>
              <a:t>Dien</a:t>
            </a:r>
            <a:r>
              <a:rPr lang="fr-FR" dirty="0" smtClean="0"/>
              <a:t>, </a:t>
            </a:r>
            <a:r>
              <a:rPr lang="fr-FR" dirty="0" err="1" smtClean="0"/>
              <a:t>Llory</a:t>
            </a:r>
            <a:r>
              <a:rPr lang="fr-FR" dirty="0" smtClean="0"/>
              <a:t> (2008)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000777" y="6241892"/>
            <a:ext cx="614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Issues/levers to manage but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barriers</a:t>
            </a:r>
            <a:r>
              <a:rPr lang="fr-FR" dirty="0" smtClean="0"/>
              <a:t>/</a:t>
            </a:r>
            <a:r>
              <a:rPr lang="fr-FR" dirty="0" err="1" smtClean="0"/>
              <a:t>failures</a:t>
            </a:r>
            <a:r>
              <a:rPr lang="fr-FR" dirty="0" smtClean="0"/>
              <a:t> at </a:t>
            </a:r>
            <a:r>
              <a:rPr lang="fr-FR" dirty="0" err="1" smtClean="0"/>
              <a:t>each</a:t>
            </a:r>
            <a:r>
              <a:rPr lang="fr-FR" dirty="0" smtClean="0"/>
              <a:t> stage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92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906" y="1893195"/>
            <a:ext cx="7714444" cy="440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Barriers and enablers of learning </a:t>
            </a:r>
            <a:endParaRPr lang="en-GB" sz="4000" dirty="0"/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30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93183" y="6439437"/>
            <a:ext cx="1867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ESReDA</a:t>
            </a:r>
            <a:r>
              <a:rPr lang="fr-FR" dirty="0" smtClean="0"/>
              <a:t>,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5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fr-FR" sz="4000" dirty="0" err="1" smtClean="0"/>
              <a:t>Barriers</a:t>
            </a:r>
            <a:r>
              <a:rPr lang="fr-FR" sz="4000" dirty="0" smtClean="0"/>
              <a:t> to </a:t>
            </a:r>
            <a:r>
              <a:rPr lang="fr-FR" sz="4000" dirty="0" err="1" smtClean="0"/>
              <a:t>learn</a:t>
            </a:r>
            <a:endParaRPr lang="fr-FR" sz="40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18345"/>
              </p:ext>
            </p:extLst>
          </p:nvPr>
        </p:nvGraphicFramePr>
        <p:xfrm>
          <a:off x="467930" y="1690689"/>
          <a:ext cx="8212430" cy="4704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215"/>
                <a:gridCol w="4106215"/>
              </a:tblGrid>
              <a:tr h="498239">
                <a:tc>
                  <a:txBody>
                    <a:bodyPr/>
                    <a:lstStyle/>
                    <a:p>
                      <a:r>
                        <a:rPr lang="fr-FR" dirty="0" smtClean="0"/>
                        <a:t>SYMPTOMS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PATHOGENS</a:t>
                      </a:r>
                      <a:endParaRPr lang="fr-FR" dirty="0"/>
                    </a:p>
                  </a:txBody>
                  <a:tcPr/>
                </a:tc>
              </a:tr>
              <a:tr h="498239">
                <a:tc>
                  <a:txBody>
                    <a:bodyPr/>
                    <a:lstStyle/>
                    <a:p>
                      <a:r>
                        <a:rPr lang="fr-FR" dirty="0" smtClean="0"/>
                        <a:t>Under-</a:t>
                      </a:r>
                      <a:r>
                        <a:rPr lang="fr-FR" dirty="0" err="1" smtClean="0"/>
                        <a:t>reporting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Analyses</a:t>
                      </a:r>
                      <a:r>
                        <a:rPr lang="fr-FR" baseline="0" dirty="0" smtClean="0"/>
                        <a:t> stop at </a:t>
                      </a:r>
                      <a:r>
                        <a:rPr lang="fr-FR" baseline="0" dirty="0" err="1" smtClean="0"/>
                        <a:t>immediate</a:t>
                      </a:r>
                      <a:r>
                        <a:rPr lang="fr-FR" baseline="0" dirty="0" smtClean="0"/>
                        <a:t> causes</a:t>
                      </a:r>
                    </a:p>
                    <a:p>
                      <a:r>
                        <a:rPr lang="fr-FR" baseline="0" dirty="0" smtClean="0"/>
                        <a:t>Self-</a:t>
                      </a:r>
                      <a:r>
                        <a:rPr lang="fr-FR" baseline="0" dirty="0" err="1" smtClean="0"/>
                        <a:t>centeredness</a:t>
                      </a:r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Ineffective </a:t>
                      </a:r>
                      <a:r>
                        <a:rPr lang="fr-FR" baseline="0" dirty="0" err="1" smtClean="0"/>
                        <a:t>follow</a:t>
                      </a:r>
                      <a:r>
                        <a:rPr lang="fr-FR" baseline="0" dirty="0" smtClean="0"/>
                        <a:t>-up of </a:t>
                      </a:r>
                      <a:r>
                        <a:rPr lang="fr-FR" baseline="0" dirty="0" err="1" smtClean="0"/>
                        <a:t>recommendations</a:t>
                      </a:r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No </a:t>
                      </a:r>
                      <a:r>
                        <a:rPr lang="fr-FR" baseline="0" dirty="0" err="1" smtClean="0"/>
                        <a:t>evaluation</a:t>
                      </a:r>
                      <a:r>
                        <a:rPr lang="fr-FR" baseline="0" dirty="0" smtClean="0"/>
                        <a:t> of </a:t>
                      </a:r>
                      <a:r>
                        <a:rPr lang="fr-FR" baseline="0" dirty="0" err="1" smtClean="0"/>
                        <a:t>effectiveness</a:t>
                      </a:r>
                      <a:r>
                        <a:rPr lang="fr-FR" baseline="0" dirty="0" smtClean="0"/>
                        <a:t> of actions</a:t>
                      </a:r>
                    </a:p>
                    <a:p>
                      <a:r>
                        <a:rPr lang="fr-FR" baseline="0" dirty="0" err="1" smtClean="0"/>
                        <a:t>Lack</a:t>
                      </a:r>
                      <a:r>
                        <a:rPr lang="fr-FR" baseline="0" dirty="0" smtClean="0"/>
                        <a:t> of feedback to </a:t>
                      </a:r>
                      <a:r>
                        <a:rPr lang="fr-FR" baseline="0" dirty="0" err="1" smtClean="0"/>
                        <a:t>operator’s</a:t>
                      </a:r>
                      <a:r>
                        <a:rPr lang="fr-FR" baseline="0" dirty="0" smtClean="0"/>
                        <a:t> mental model of system </a:t>
                      </a:r>
                      <a:r>
                        <a:rPr lang="fr-FR" baseline="0" dirty="0" err="1" smtClean="0"/>
                        <a:t>safety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Loss</a:t>
                      </a:r>
                      <a:r>
                        <a:rPr lang="fr-FR" baseline="0" dirty="0" smtClean="0"/>
                        <a:t> of </a:t>
                      </a:r>
                      <a:r>
                        <a:rPr lang="fr-FR" baseline="0" dirty="0" err="1" smtClean="0"/>
                        <a:t>knowledge</a:t>
                      </a:r>
                      <a:r>
                        <a:rPr lang="fr-FR" baseline="0" dirty="0" smtClean="0"/>
                        <a:t>/expertise (</a:t>
                      </a:r>
                      <a:r>
                        <a:rPr lang="fr-FR" baseline="0" dirty="0" err="1" smtClean="0"/>
                        <a:t>amnesia</a:t>
                      </a:r>
                      <a:r>
                        <a:rPr lang="fr-FR" baseline="0" dirty="0" smtClean="0"/>
                        <a:t>)</a:t>
                      </a:r>
                    </a:p>
                    <a:p>
                      <a:r>
                        <a:rPr lang="fr-FR" baseline="0" dirty="0" smtClean="0"/>
                        <a:t>Bad news are not </a:t>
                      </a:r>
                      <a:r>
                        <a:rPr lang="fr-FR" baseline="0" dirty="0" err="1" smtClean="0"/>
                        <a:t>welcome</a:t>
                      </a:r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Ritualisation of </a:t>
                      </a:r>
                      <a:r>
                        <a:rPr lang="fr-FR" baseline="0" dirty="0" err="1" smtClean="0"/>
                        <a:t>experience</a:t>
                      </a:r>
                      <a:r>
                        <a:rPr lang="fr-FR" baseline="0" dirty="0" smtClean="0"/>
                        <a:t> feedback </a:t>
                      </a:r>
                      <a:r>
                        <a:rPr lang="fr-FR" baseline="0" dirty="0" err="1" smtClean="0"/>
                        <a:t>procedures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Denial</a:t>
                      </a:r>
                      <a:endParaRPr lang="fr-FR" dirty="0" smtClean="0"/>
                    </a:p>
                    <a:p>
                      <a:r>
                        <a:rPr lang="fr-FR" dirty="0" err="1" smtClean="0"/>
                        <a:t>Complacency</a:t>
                      </a:r>
                      <a:endParaRPr lang="fr-FR" dirty="0" smtClean="0"/>
                    </a:p>
                    <a:p>
                      <a:r>
                        <a:rPr lang="fr-FR" dirty="0" err="1" smtClean="0"/>
                        <a:t>Resistance</a:t>
                      </a:r>
                      <a:r>
                        <a:rPr lang="fr-FR" dirty="0" smtClean="0"/>
                        <a:t> to change</a:t>
                      </a:r>
                    </a:p>
                    <a:p>
                      <a:r>
                        <a:rPr lang="fr-FR" dirty="0" err="1" smtClean="0"/>
                        <a:t>Inappropriate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organisational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beliefs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Overconfidence</a:t>
                      </a:r>
                      <a:r>
                        <a:rPr lang="fr-FR" baseline="0" dirty="0" smtClean="0"/>
                        <a:t> in the investigation team </a:t>
                      </a:r>
                      <a:r>
                        <a:rPr lang="fr-FR" baseline="0" dirty="0" err="1" smtClean="0"/>
                        <a:t>capabilities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Anxiety</a:t>
                      </a:r>
                      <a:r>
                        <a:rPr lang="fr-FR" baseline="0" dirty="0" smtClean="0"/>
                        <a:t> or </a:t>
                      </a:r>
                      <a:r>
                        <a:rPr lang="fr-FR" baseline="0" dirty="0" err="1" smtClean="0"/>
                        <a:t>fear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Corporate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dilemma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between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learning</a:t>
                      </a:r>
                      <a:r>
                        <a:rPr lang="fr-FR" baseline="0" dirty="0" smtClean="0"/>
                        <a:t> and </a:t>
                      </a:r>
                      <a:r>
                        <a:rPr lang="fr-FR" baseline="0" dirty="0" err="1" smtClean="0"/>
                        <a:t>fear</a:t>
                      </a:r>
                      <a:r>
                        <a:rPr lang="fr-FR" baseline="0" dirty="0" smtClean="0"/>
                        <a:t> of </a:t>
                      </a:r>
                      <a:r>
                        <a:rPr lang="fr-FR" baseline="0" dirty="0" err="1" smtClean="0"/>
                        <a:t>liability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Lack</a:t>
                      </a:r>
                      <a:r>
                        <a:rPr lang="fr-FR" baseline="0" dirty="0" smtClean="0"/>
                        <a:t> of </a:t>
                      </a:r>
                      <a:r>
                        <a:rPr lang="fr-FR" baseline="0" dirty="0" err="1" smtClean="0"/>
                        <a:t>psychological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safety</a:t>
                      </a:r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Cultural </a:t>
                      </a:r>
                      <a:r>
                        <a:rPr lang="fr-FR" baseline="0" dirty="0" err="1" smtClean="0"/>
                        <a:t>lack</a:t>
                      </a:r>
                      <a:r>
                        <a:rPr lang="fr-FR" baseline="0" dirty="0" smtClean="0"/>
                        <a:t> of </a:t>
                      </a:r>
                      <a:r>
                        <a:rPr lang="fr-FR" baseline="0" dirty="0" err="1" smtClean="0"/>
                        <a:t>experience</a:t>
                      </a:r>
                      <a:r>
                        <a:rPr lang="fr-FR" baseline="0" dirty="0" smtClean="0"/>
                        <a:t> of </a:t>
                      </a:r>
                      <a:r>
                        <a:rPr lang="fr-FR" baseline="0" dirty="0" err="1" smtClean="0"/>
                        <a:t>criticism</a:t>
                      </a:r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Drift </a:t>
                      </a:r>
                      <a:r>
                        <a:rPr lang="fr-FR" baseline="0" dirty="0" err="1" smtClean="0"/>
                        <a:t>into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failure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Inadequate</a:t>
                      </a:r>
                      <a:r>
                        <a:rPr lang="fr-FR" baseline="0" dirty="0" smtClean="0"/>
                        <a:t> communication</a:t>
                      </a:r>
                    </a:p>
                    <a:p>
                      <a:r>
                        <a:rPr lang="fr-FR" baseline="0" dirty="0" err="1" smtClean="0"/>
                        <a:t>Conflicting</a:t>
                      </a:r>
                      <a:r>
                        <a:rPr lang="fr-FR" baseline="0" dirty="0" smtClean="0"/>
                        <a:t> messages</a:t>
                      </a:r>
                    </a:p>
                    <a:p>
                      <a:r>
                        <a:rPr lang="fr-FR" baseline="0" dirty="0" err="1" smtClean="0"/>
                        <a:t>Pursuit</a:t>
                      </a:r>
                      <a:r>
                        <a:rPr lang="fr-FR" baseline="0" dirty="0" smtClean="0"/>
                        <a:t> of the </a:t>
                      </a:r>
                      <a:r>
                        <a:rPr lang="fr-FR" baseline="0" dirty="0" err="1" smtClean="0"/>
                        <a:t>wrong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kind</a:t>
                      </a:r>
                      <a:r>
                        <a:rPr lang="fr-FR" baseline="0" dirty="0" smtClean="0"/>
                        <a:t> of excellence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39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Conclusions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39242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One of the </a:t>
            </a:r>
            <a:r>
              <a:rPr lang="fr-FR" dirty="0" err="1" smtClean="0"/>
              <a:t>recurring</a:t>
            </a:r>
            <a:r>
              <a:rPr lang="fr-FR" dirty="0" smtClean="0"/>
              <a:t> cause of </a:t>
            </a:r>
            <a:r>
              <a:rPr lang="fr-FR" dirty="0" smtClean="0"/>
              <a:t>accidents are </a:t>
            </a:r>
            <a:r>
              <a:rPr lang="fr-FR" dirty="0" err="1" smtClean="0"/>
              <a:t>failures</a:t>
            </a:r>
            <a:r>
              <a:rPr lang="fr-FR" dirty="0" smtClean="0"/>
              <a:t> to </a:t>
            </a:r>
            <a:r>
              <a:rPr lang="fr-FR" dirty="0" err="1" smtClean="0"/>
              <a:t>learn</a:t>
            </a:r>
            <a:r>
              <a:rPr lang="fr-FR" dirty="0" smtClean="0"/>
              <a:t>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err="1" smtClean="0">
                <a:sym typeface="Wingdings" panose="05000000000000000000" pitchFamily="2" charset="2"/>
              </a:rPr>
              <a:t>it</a:t>
            </a:r>
            <a:r>
              <a:rPr lang="fr-FR" dirty="0" smtClean="0">
                <a:sym typeface="Wingdings" panose="05000000000000000000" pitchFamily="2" charset="2"/>
              </a:rPr>
              <a:t> c</a:t>
            </a:r>
            <a:r>
              <a:rPr lang="fr-FR" dirty="0" smtClean="0"/>
              <a:t>alls </a:t>
            </a:r>
            <a:r>
              <a:rPr lang="fr-FR" dirty="0" smtClean="0"/>
              <a:t>for a large </a:t>
            </a:r>
            <a:r>
              <a:rPr lang="fr-FR" dirty="0" err="1" smtClean="0"/>
              <a:t>scale</a:t>
            </a:r>
            <a:r>
              <a:rPr lang="fr-FR" dirty="0" smtClean="0"/>
              <a:t> program</a:t>
            </a:r>
          </a:p>
          <a:p>
            <a:pPr lvl="1"/>
            <a:r>
              <a:rPr lang="fr-FR" dirty="0" smtClean="0"/>
              <a:t>Correct </a:t>
            </a:r>
            <a:r>
              <a:rPr lang="fr-FR" dirty="0" err="1" smtClean="0"/>
              <a:t>pathogenic</a:t>
            </a:r>
            <a:r>
              <a:rPr lang="fr-FR" dirty="0" smtClean="0"/>
              <a:t> </a:t>
            </a:r>
            <a:r>
              <a:rPr lang="fr-FR" dirty="0" err="1" smtClean="0"/>
              <a:t>organisational</a:t>
            </a:r>
            <a:r>
              <a:rPr lang="fr-FR" dirty="0" smtClean="0"/>
              <a:t> </a:t>
            </a:r>
            <a:r>
              <a:rPr lang="fr-FR" dirty="0" err="1" smtClean="0"/>
              <a:t>factors</a:t>
            </a:r>
            <a:r>
              <a:rPr lang="fr-FR" dirty="0" smtClean="0"/>
              <a:t> (</a:t>
            </a:r>
            <a:r>
              <a:rPr lang="fr-FR" dirty="0" err="1" smtClean="0"/>
              <a:t>recurring</a:t>
            </a:r>
            <a:r>
              <a:rPr lang="fr-FR" dirty="0" smtClean="0"/>
              <a:t> </a:t>
            </a:r>
            <a:r>
              <a:rPr lang="fr-FR" dirty="0" err="1" smtClean="0"/>
              <a:t>root</a:t>
            </a:r>
            <a:r>
              <a:rPr lang="fr-FR" dirty="0" smtClean="0"/>
              <a:t> causes of accident)</a:t>
            </a:r>
            <a:endParaRPr lang="fr-FR" dirty="0" smtClean="0"/>
          </a:p>
          <a:p>
            <a:pPr lvl="1"/>
            <a:r>
              <a:rPr lang="fr-FR" dirty="0" smtClean="0"/>
              <a:t>Correct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pathogens</a:t>
            </a:r>
            <a:r>
              <a:rPr lang="fr-FR" dirty="0" smtClean="0"/>
              <a:t>, </a:t>
            </a:r>
            <a:r>
              <a:rPr lang="fr-FR" dirty="0" err="1" smtClean="0"/>
              <a:t>symptoms</a:t>
            </a:r>
            <a:r>
              <a:rPr lang="fr-FR" dirty="0" smtClean="0"/>
              <a:t>, </a:t>
            </a:r>
            <a:r>
              <a:rPr lang="fr-FR" dirty="0" err="1" smtClean="0"/>
              <a:t>improve</a:t>
            </a:r>
            <a:r>
              <a:rPr lang="fr-FR" dirty="0" smtClean="0"/>
              <a:t>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smtClean="0"/>
              <a:t>system manageme</a:t>
            </a:r>
            <a:r>
              <a:rPr lang="fr-FR" dirty="0" smtClean="0"/>
              <a:t>nt</a:t>
            </a:r>
            <a:endParaRPr lang="fr-FR" dirty="0" smtClean="0"/>
          </a:p>
          <a:p>
            <a:pPr lvl="1"/>
            <a:r>
              <a:rPr lang="fr-FR" dirty="0" err="1" smtClean="0"/>
              <a:t>Develop</a:t>
            </a:r>
            <a:r>
              <a:rPr lang="fr-FR" dirty="0" smtClean="0"/>
              <a:t> a </a:t>
            </a:r>
            <a:r>
              <a:rPr lang="fr-FR" dirty="0" smtClean="0"/>
              <a:t>« </a:t>
            </a:r>
            <a:r>
              <a:rPr lang="fr-FR" dirty="0" err="1" smtClean="0"/>
              <a:t>Knowledge</a:t>
            </a:r>
            <a:r>
              <a:rPr lang="fr-FR" dirty="0" smtClean="0"/>
              <a:t> </a:t>
            </a:r>
            <a:r>
              <a:rPr lang="fr-FR" dirty="0" smtClean="0"/>
              <a:t>and Culture of </a:t>
            </a:r>
            <a:r>
              <a:rPr lang="fr-FR" dirty="0" smtClean="0"/>
              <a:t>accident » </a:t>
            </a:r>
            <a:r>
              <a:rPr lang="fr-FR" dirty="0" smtClean="0"/>
              <a:t>(Dechy et al, </a:t>
            </a:r>
            <a:r>
              <a:rPr lang="fr-FR" dirty="0" smtClean="0"/>
              <a:t>2008, 2013) </a:t>
            </a:r>
            <a:r>
              <a:rPr lang="fr-FR" dirty="0" smtClean="0"/>
              <a:t>to </a:t>
            </a:r>
            <a:r>
              <a:rPr lang="fr-FR" dirty="0" err="1" smtClean="0"/>
              <a:t>recognise</a:t>
            </a:r>
            <a:r>
              <a:rPr lang="fr-FR" dirty="0" smtClean="0"/>
              <a:t> </a:t>
            </a:r>
            <a:r>
              <a:rPr lang="fr-FR" dirty="0" err="1" smtClean="0"/>
              <a:t>earlier</a:t>
            </a:r>
            <a:r>
              <a:rPr lang="fr-FR" dirty="0" smtClean="0"/>
              <a:t> </a:t>
            </a:r>
            <a:r>
              <a:rPr lang="fr-FR" dirty="0" err="1" smtClean="0"/>
              <a:t>symptoms</a:t>
            </a:r>
            <a:endParaRPr lang="fr-FR" dirty="0" smtClean="0"/>
          </a:p>
          <a:p>
            <a:r>
              <a:rPr lang="fr-FR" dirty="0" smtClean="0"/>
              <a:t>More </a:t>
            </a:r>
            <a:r>
              <a:rPr lang="fr-FR" dirty="0" err="1" smtClean="0"/>
              <a:t>skills</a:t>
            </a:r>
            <a:r>
              <a:rPr lang="fr-FR" dirty="0" smtClean="0"/>
              <a:t> in investigation and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More </a:t>
            </a:r>
            <a:r>
              <a:rPr lang="fr-FR" dirty="0" err="1" smtClean="0"/>
              <a:t>requirements</a:t>
            </a:r>
            <a:r>
              <a:rPr lang="fr-FR" dirty="0" smtClean="0"/>
              <a:t> to </a:t>
            </a:r>
            <a:r>
              <a:rPr lang="fr-FR" dirty="0" err="1" smtClean="0"/>
              <a:t>companies</a:t>
            </a:r>
            <a:r>
              <a:rPr lang="fr-FR" dirty="0" smtClean="0"/>
              <a:t> and </a:t>
            </a:r>
            <a:r>
              <a:rPr lang="fr-FR" dirty="0" err="1" smtClean="0"/>
              <a:t>regulators</a:t>
            </a:r>
            <a:r>
              <a:rPr lang="fr-FR" dirty="0" smtClean="0"/>
              <a:t> </a:t>
            </a:r>
            <a:r>
              <a:rPr lang="fr-FR" dirty="0" smtClean="0">
                <a:sym typeface="Wingdings" panose="05000000000000000000" pitchFamily="2" charset="2"/>
              </a:rPr>
              <a:t> training </a:t>
            </a:r>
            <a:r>
              <a:rPr lang="fr-FR" dirty="0" err="1" smtClean="0">
                <a:sym typeface="Wingdings" panose="05000000000000000000" pitchFamily="2" charset="2"/>
              </a:rPr>
              <a:t>toolkit</a:t>
            </a:r>
            <a:r>
              <a:rPr lang="fr-FR" dirty="0" smtClean="0">
                <a:sym typeface="Wingdings" panose="05000000000000000000" pitchFamily="2" charset="2"/>
              </a:rPr>
              <a:t> of </a:t>
            </a:r>
            <a:r>
              <a:rPr lang="fr-FR" dirty="0" err="1" smtClean="0">
                <a:sym typeface="Wingdings" panose="05000000000000000000" pitchFamily="2" charset="2"/>
              </a:rPr>
              <a:t>ESReDA</a:t>
            </a:r>
            <a:endParaRPr lang="fr-FR" dirty="0" smtClean="0"/>
          </a:p>
          <a:p>
            <a:pPr lvl="1"/>
            <a:r>
              <a:rPr lang="fr-FR" dirty="0" err="1" smtClean="0"/>
              <a:t>Methods</a:t>
            </a:r>
            <a:r>
              <a:rPr lang="fr-FR" dirty="0" smtClean="0"/>
              <a:t>: </a:t>
            </a:r>
            <a:r>
              <a:rPr lang="fr-FR" dirty="0" err="1" smtClean="0"/>
              <a:t>choose</a:t>
            </a:r>
            <a:r>
              <a:rPr lang="fr-FR" dirty="0" smtClean="0"/>
              <a:t> few </a:t>
            </a:r>
            <a:r>
              <a:rPr lang="fr-FR" dirty="0" err="1" smtClean="0"/>
              <a:t>ones</a:t>
            </a:r>
            <a:r>
              <a:rPr lang="fr-FR" dirty="0" smtClean="0"/>
              <a:t>, one/</a:t>
            </a:r>
            <a:r>
              <a:rPr lang="fr-FR" dirty="0" err="1" smtClean="0"/>
              <a:t>step</a:t>
            </a:r>
            <a:r>
              <a:rPr lang="fr-FR" dirty="0" smtClean="0"/>
              <a:t>, master but not slave </a:t>
            </a:r>
          </a:p>
          <a:p>
            <a:pPr lvl="1"/>
            <a:r>
              <a:rPr lang="fr-FR" dirty="0" err="1" smtClean="0"/>
              <a:t>Enough</a:t>
            </a:r>
            <a:r>
              <a:rPr lang="fr-FR" dirty="0" smtClean="0"/>
              <a:t> </a:t>
            </a:r>
            <a:r>
              <a:rPr lang="fr-FR" dirty="0" err="1" smtClean="0"/>
              <a:t>resources</a:t>
            </a:r>
            <a:r>
              <a:rPr lang="fr-FR" dirty="0" smtClean="0"/>
              <a:t> and time to </a:t>
            </a:r>
            <a:r>
              <a:rPr lang="fr-FR" dirty="0" err="1" smtClean="0"/>
              <a:t>complete</a:t>
            </a:r>
            <a:r>
              <a:rPr lang="fr-FR" dirty="0" smtClean="0"/>
              <a:t> </a:t>
            </a:r>
            <a:r>
              <a:rPr lang="fr-FR" dirty="0" err="1" smtClean="0"/>
              <a:t>thorough</a:t>
            </a:r>
            <a:r>
              <a:rPr lang="fr-FR" dirty="0" smtClean="0"/>
              <a:t> investigation (</a:t>
            </a:r>
            <a:r>
              <a:rPr lang="fr-FR" dirty="0" err="1" smtClean="0"/>
              <a:t>intermediate</a:t>
            </a:r>
            <a:r>
              <a:rPr lang="fr-FR" dirty="0" smtClean="0"/>
              <a:t> </a:t>
            </a:r>
            <a:r>
              <a:rPr lang="fr-FR" dirty="0" smtClean="0"/>
              <a:t>reports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a </a:t>
            </a:r>
            <a:r>
              <a:rPr lang="fr-FR" dirty="0" err="1" smtClean="0"/>
              <a:t>trade</a:t>
            </a:r>
            <a:r>
              <a:rPr lang="fr-FR" dirty="0" smtClean="0"/>
              <a:t>-off)</a:t>
            </a:r>
            <a:endParaRPr lang="fr-FR" dirty="0" smtClean="0"/>
          </a:p>
          <a:p>
            <a:pPr lvl="1"/>
            <a:r>
              <a:rPr lang="fr-FR" dirty="0" smtClean="0"/>
              <a:t>System </a:t>
            </a:r>
            <a:r>
              <a:rPr lang="fr-FR" dirty="0" err="1" smtClean="0"/>
              <a:t>worldview</a:t>
            </a:r>
            <a:r>
              <a:rPr lang="fr-FR" dirty="0" smtClean="0"/>
              <a:t>, </a:t>
            </a:r>
            <a:r>
              <a:rPr lang="fr-FR" dirty="0" err="1" smtClean="0"/>
              <a:t>multidisciplinary</a:t>
            </a:r>
            <a:r>
              <a:rPr lang="fr-FR" dirty="0" smtClean="0"/>
              <a:t> (</a:t>
            </a:r>
            <a:r>
              <a:rPr lang="fr-FR" dirty="0" err="1" smtClean="0"/>
              <a:t>engineers</a:t>
            </a:r>
            <a:r>
              <a:rPr lang="fr-FR" dirty="0" smtClean="0"/>
              <a:t>, </a:t>
            </a:r>
            <a:r>
              <a:rPr lang="fr-FR" dirty="0" err="1" smtClean="0"/>
              <a:t>Human</a:t>
            </a:r>
            <a:r>
              <a:rPr lang="fr-FR" dirty="0" smtClean="0"/>
              <a:t> and </a:t>
            </a:r>
            <a:r>
              <a:rPr lang="fr-FR" dirty="0" err="1" smtClean="0"/>
              <a:t>organisational</a:t>
            </a:r>
            <a:r>
              <a:rPr lang="fr-FR" dirty="0" smtClean="0"/>
              <a:t> </a:t>
            </a:r>
            <a:r>
              <a:rPr lang="fr-FR" dirty="0" err="1" smtClean="0"/>
              <a:t>factors</a:t>
            </a:r>
            <a:r>
              <a:rPr lang="fr-FR" dirty="0" smtClean="0"/>
              <a:t> </a:t>
            </a:r>
            <a:r>
              <a:rPr lang="fr-FR" dirty="0" err="1" smtClean="0"/>
              <a:t>specialist</a:t>
            </a:r>
            <a:r>
              <a:rPr lang="fr-FR" dirty="0" smtClean="0"/>
              <a:t>, </a:t>
            </a:r>
            <a:r>
              <a:rPr lang="fr-FR" dirty="0" err="1" smtClean="0"/>
              <a:t>investigator</a:t>
            </a:r>
            <a:r>
              <a:rPr lang="fr-FR" dirty="0" smtClean="0"/>
              <a:t>/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analyst</a:t>
            </a:r>
            <a:r>
              <a:rPr lang="fr-FR" dirty="0" smtClean="0"/>
              <a:t>, </a:t>
            </a:r>
            <a:r>
              <a:rPr lang="fr-FR" dirty="0" err="1" smtClean="0"/>
              <a:t>specialist</a:t>
            </a:r>
            <a:r>
              <a:rPr lang="fr-FR" dirty="0" smtClean="0"/>
              <a:t> </a:t>
            </a:r>
            <a:r>
              <a:rPr lang="fr-FR" dirty="0" err="1" smtClean="0"/>
              <a:t>who</a:t>
            </a:r>
            <a:r>
              <a:rPr lang="fr-FR" dirty="0"/>
              <a:t> </a:t>
            </a:r>
            <a:r>
              <a:rPr lang="fr-FR" dirty="0" smtClean="0"/>
              <a:t>have a </a:t>
            </a:r>
            <a:r>
              <a:rPr lang="fr-FR" dirty="0" err="1" smtClean="0"/>
              <a:t>Knowledge</a:t>
            </a:r>
            <a:r>
              <a:rPr lang="fr-FR" dirty="0" smtClean="0"/>
              <a:t> and Culture of accident</a:t>
            </a:r>
            <a:r>
              <a:rPr lang="fr-FR" dirty="0" smtClean="0"/>
              <a:t>)</a:t>
            </a:r>
            <a:endParaRPr lang="fr-FR" dirty="0" smtClean="0"/>
          </a:p>
          <a:p>
            <a:pPr lvl="1"/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63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54666"/>
            <a:ext cx="7886700" cy="5020733"/>
          </a:xfrm>
        </p:spPr>
        <p:txBody>
          <a:bodyPr>
            <a:normAutofit lnSpcReduction="10000"/>
          </a:bodyPr>
          <a:lstStyle/>
          <a:p>
            <a:endParaRPr lang="fr-FR" dirty="0" smtClean="0"/>
          </a:p>
          <a:p>
            <a:pPr marL="0" indent="0" algn="ctr">
              <a:buNone/>
            </a:pPr>
            <a:r>
              <a:rPr lang="fr-FR" sz="4400" dirty="0" err="1" smtClean="0"/>
              <a:t>Thanks</a:t>
            </a:r>
            <a:r>
              <a:rPr lang="fr-FR" sz="4400" dirty="0" smtClean="0"/>
              <a:t> for </a:t>
            </a:r>
            <a:r>
              <a:rPr lang="fr-FR" sz="4400" dirty="0" err="1" smtClean="0"/>
              <a:t>your</a:t>
            </a:r>
            <a:r>
              <a:rPr lang="fr-FR" sz="4400" dirty="0" smtClean="0"/>
              <a:t> attention</a:t>
            </a:r>
          </a:p>
          <a:p>
            <a:endParaRPr lang="fr-FR" dirty="0"/>
          </a:p>
          <a:p>
            <a:r>
              <a:rPr lang="fr-FR" dirty="0" smtClean="0"/>
              <a:t>For </a:t>
            </a:r>
            <a:r>
              <a:rPr lang="fr-FR" dirty="0" err="1" smtClean="0"/>
              <a:t>further</a:t>
            </a:r>
            <a:r>
              <a:rPr lang="fr-FR" dirty="0" smtClean="0"/>
              <a:t> questions:</a:t>
            </a:r>
          </a:p>
          <a:p>
            <a:pPr lvl="1"/>
            <a:r>
              <a:rPr lang="fr-FR" dirty="0" smtClean="0"/>
              <a:t>nicolas.dechy@irsn.fr</a:t>
            </a:r>
          </a:p>
          <a:p>
            <a:pPr lvl="1"/>
            <a:r>
              <a:rPr lang="fr-FR" dirty="0" smtClean="0"/>
              <a:t>yves.dien@hotmail.fr</a:t>
            </a:r>
          </a:p>
          <a:p>
            <a:pPr lvl="1"/>
            <a:r>
              <a:rPr lang="fr-FR" dirty="0" smtClean="0"/>
              <a:t>ana.vetere@jrc.ec.europa.eu</a:t>
            </a:r>
          </a:p>
          <a:p>
            <a:pPr lvl="1"/>
            <a:r>
              <a:rPr lang="fr-FR" dirty="0" smtClean="0"/>
              <a:t>Frank.VERSCHUEREN@werk.belgie.be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Or </a:t>
            </a:r>
            <a:r>
              <a:rPr lang="fr-FR" dirty="0" err="1" smtClean="0"/>
              <a:t>other</a:t>
            </a:r>
            <a:r>
              <a:rPr lang="fr-FR" dirty="0"/>
              <a:t> </a:t>
            </a:r>
            <a:r>
              <a:rPr lang="fr-FR" dirty="0" err="1" smtClean="0"/>
              <a:t>members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</a:t>
            </a:r>
            <a:r>
              <a:rPr lang="fr-FR" dirty="0" err="1" smtClean="0"/>
              <a:t>ESReDA</a:t>
            </a:r>
            <a:r>
              <a:rPr lang="fr-FR" dirty="0" smtClean="0"/>
              <a:t> </a:t>
            </a:r>
            <a:r>
              <a:rPr lang="fr-FR" dirty="0" err="1" smtClean="0"/>
              <a:t>project</a:t>
            </a:r>
            <a:r>
              <a:rPr lang="fr-FR" dirty="0" smtClean="0"/>
              <a:t> groups (</a:t>
            </a:r>
            <a:r>
              <a:rPr lang="fr-FR" dirty="0" err="1" smtClean="0"/>
              <a:t>name</a:t>
            </a:r>
            <a:r>
              <a:rPr lang="fr-FR" dirty="0" smtClean="0"/>
              <a:t> </a:t>
            </a:r>
            <a:r>
              <a:rPr lang="fr-FR" dirty="0" err="1" smtClean="0"/>
              <a:t>list</a:t>
            </a:r>
            <a:r>
              <a:rPr lang="fr-FR" dirty="0" smtClean="0"/>
              <a:t> in the </a:t>
            </a:r>
            <a:r>
              <a:rPr lang="fr-FR" dirty="0" err="1" smtClean="0"/>
              <a:t>deliverables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www.esreda.org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446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 smtClean="0"/>
              <a:t>ESReDA</a:t>
            </a:r>
            <a:r>
              <a:rPr lang="fr-FR" sz="3200" dirty="0" smtClean="0"/>
              <a:t> PG on Accident Investigation</a:t>
            </a:r>
            <a:br>
              <a:rPr lang="fr-FR" sz="3200" dirty="0" smtClean="0"/>
            </a:br>
            <a:r>
              <a:rPr lang="fr-FR" sz="3200" dirty="0" smtClean="0"/>
              <a:t>and </a:t>
            </a:r>
            <a:r>
              <a:rPr lang="fr-FR" sz="3200" dirty="0" err="1" smtClean="0"/>
              <a:t>lessons</a:t>
            </a:r>
            <a:r>
              <a:rPr lang="fr-FR" sz="3200" dirty="0" smtClean="0"/>
              <a:t> </a:t>
            </a:r>
            <a:r>
              <a:rPr lang="fr-FR" sz="3200" dirty="0" err="1" smtClean="0"/>
              <a:t>learning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1993-2000: </a:t>
            </a:r>
            <a:r>
              <a:rPr lang="fr-FR" i="1" dirty="0" smtClean="0"/>
              <a:t>Accident </a:t>
            </a:r>
            <a:r>
              <a:rPr lang="fr-FR" i="1" dirty="0" err="1" smtClean="0"/>
              <a:t>Analysis</a:t>
            </a:r>
            <a:endParaRPr lang="fr-FR" dirty="0" smtClean="0"/>
          </a:p>
          <a:p>
            <a:r>
              <a:rPr lang="fr-FR" dirty="0" smtClean="0"/>
              <a:t>2000-2008: </a:t>
            </a:r>
            <a:r>
              <a:rPr lang="fr-FR" i="1" dirty="0" smtClean="0"/>
              <a:t>Accident Investigation</a:t>
            </a:r>
            <a:r>
              <a:rPr lang="fr-FR" dirty="0" smtClean="0"/>
              <a:t> </a:t>
            </a:r>
          </a:p>
          <a:p>
            <a:r>
              <a:rPr lang="fr-FR" dirty="0" smtClean="0"/>
              <a:t>2009-2015: </a:t>
            </a:r>
            <a:r>
              <a:rPr lang="fr-FR" i="1" dirty="0" err="1" smtClean="0"/>
              <a:t>Dynamic</a:t>
            </a:r>
            <a:r>
              <a:rPr lang="fr-FR" i="1" dirty="0" smtClean="0"/>
              <a:t> Learning as a </a:t>
            </a:r>
            <a:r>
              <a:rPr lang="fr-FR" i="1" dirty="0" err="1" smtClean="0"/>
              <a:t>follow</a:t>
            </a:r>
            <a:r>
              <a:rPr lang="fr-FR" i="1" dirty="0" smtClean="0"/>
              <a:t>-up of the </a:t>
            </a:r>
            <a:r>
              <a:rPr lang="fr-FR" i="1" dirty="0" err="1" smtClean="0"/>
              <a:t>lessons</a:t>
            </a:r>
            <a:r>
              <a:rPr lang="fr-FR" i="1" dirty="0" smtClean="0"/>
              <a:t> </a:t>
            </a:r>
            <a:r>
              <a:rPr lang="fr-FR" i="1" dirty="0" err="1" smtClean="0"/>
              <a:t>learned</a:t>
            </a:r>
            <a:r>
              <a:rPr lang="fr-FR" i="1" dirty="0" smtClean="0"/>
              <a:t> </a:t>
            </a:r>
            <a:r>
              <a:rPr lang="fr-FR" i="1" dirty="0" err="1" smtClean="0"/>
              <a:t>from</a:t>
            </a:r>
            <a:r>
              <a:rPr lang="fr-FR" i="1" dirty="0" smtClean="0"/>
              <a:t> accident investigation</a:t>
            </a:r>
            <a:endParaRPr lang="fr-FR" dirty="0" smtClean="0"/>
          </a:p>
          <a:p>
            <a:r>
              <a:rPr lang="fr-FR" dirty="0" smtClean="0"/>
              <a:t>2015: </a:t>
            </a:r>
            <a:r>
              <a:rPr lang="fr-FR" i="1" dirty="0" err="1" smtClean="0"/>
              <a:t>Foresight</a:t>
            </a:r>
            <a:r>
              <a:rPr lang="fr-FR" i="1" dirty="0" smtClean="0"/>
              <a:t> in </a:t>
            </a:r>
            <a:r>
              <a:rPr lang="fr-FR" i="1" dirty="0" err="1" smtClean="0"/>
              <a:t>Safety</a:t>
            </a:r>
            <a:endParaRPr lang="fr-FR" i="1" dirty="0" smtClean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Focus </a:t>
            </a:r>
            <a:r>
              <a:rPr lang="fr-FR" dirty="0" err="1" smtClean="0">
                <a:sym typeface="Wingdings" panose="05000000000000000000" pitchFamily="2" charset="2"/>
              </a:rPr>
              <a:t>shifted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err="1" smtClean="0">
                <a:sym typeface="Wingdings" panose="05000000000000000000" pitchFamily="2" charset="2"/>
              </a:rPr>
              <a:t>from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storing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lessons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adequately</a:t>
            </a:r>
            <a:r>
              <a:rPr lang="fr-FR" dirty="0" smtClean="0">
                <a:sym typeface="Wingdings" panose="05000000000000000000" pitchFamily="2" charset="2"/>
              </a:rPr>
              <a:t> in </a:t>
            </a:r>
            <a:r>
              <a:rPr lang="fr-FR" dirty="0" err="1" smtClean="0">
                <a:sym typeface="Wingdings" panose="05000000000000000000" pitchFamily="2" charset="2"/>
              </a:rPr>
              <a:t>databases</a:t>
            </a:r>
            <a:endParaRPr lang="fr-F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 to the </a:t>
            </a:r>
            <a:r>
              <a:rPr lang="fr-FR" dirty="0" err="1" smtClean="0">
                <a:sym typeface="Wingdings" panose="05000000000000000000" pitchFamily="2" charset="2"/>
              </a:rPr>
              <a:t>quality</a:t>
            </a:r>
            <a:r>
              <a:rPr lang="fr-FR" dirty="0" smtClean="0">
                <a:sym typeface="Wingdings" panose="05000000000000000000" pitchFamily="2" charset="2"/>
              </a:rPr>
              <a:t> of investigation </a:t>
            </a:r>
            <a:r>
              <a:rPr lang="fr-FR" dirty="0" err="1" smtClean="0">
                <a:sym typeface="Wingdings" panose="05000000000000000000" pitchFamily="2" charset="2"/>
              </a:rPr>
              <a:t>that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feed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databases</a:t>
            </a:r>
            <a:endParaRPr lang="fr-F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 to the </a:t>
            </a:r>
            <a:r>
              <a:rPr lang="fr-FR" dirty="0" err="1" smtClean="0">
                <a:sym typeface="Wingdings" panose="05000000000000000000" pitchFamily="2" charset="2"/>
              </a:rPr>
              <a:t>quality</a:t>
            </a:r>
            <a:r>
              <a:rPr lang="fr-FR" dirty="0" smtClean="0">
                <a:sym typeface="Wingdings" panose="05000000000000000000" pitchFamily="2" charset="2"/>
              </a:rPr>
              <a:t> of </a:t>
            </a:r>
            <a:r>
              <a:rPr lang="fr-FR" dirty="0" err="1" smtClean="0">
                <a:sym typeface="Wingdings" panose="05000000000000000000" pitchFamily="2" charset="2"/>
              </a:rPr>
              <a:t>lessons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learning</a:t>
            </a:r>
            <a:r>
              <a:rPr lang="fr-FR" dirty="0" smtClean="0">
                <a:sym typeface="Wingdings" panose="05000000000000000000" pitchFamily="2" charset="2"/>
              </a:rPr>
              <a:t>  </a:t>
            </a:r>
            <a:r>
              <a:rPr lang="fr-FR" dirty="0" err="1" smtClean="0">
                <a:sym typeface="Wingdings" panose="05000000000000000000" pitchFamily="2" charset="2"/>
              </a:rPr>
              <a:t>after</a:t>
            </a:r>
            <a:r>
              <a:rPr lang="fr-FR" dirty="0" smtClean="0">
                <a:sym typeface="Wingdings" panose="05000000000000000000" pitchFamily="2" charset="2"/>
              </a:rPr>
              <a:t> the accident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 to the </a:t>
            </a:r>
            <a:r>
              <a:rPr lang="fr-FR" dirty="0" err="1" smtClean="0">
                <a:sym typeface="Wingdings" panose="05000000000000000000" pitchFamily="2" charset="2"/>
              </a:rPr>
              <a:t>efficiency</a:t>
            </a:r>
            <a:r>
              <a:rPr lang="fr-FR" dirty="0" smtClean="0">
                <a:sym typeface="Wingdings" panose="05000000000000000000" pitchFamily="2" charset="2"/>
              </a:rPr>
              <a:t> of </a:t>
            </a:r>
            <a:r>
              <a:rPr lang="fr-FR" dirty="0" err="1" smtClean="0">
                <a:sym typeface="Wingdings" panose="05000000000000000000" pitchFamily="2" charset="2"/>
              </a:rPr>
              <a:t>learning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before</a:t>
            </a:r>
            <a:r>
              <a:rPr lang="fr-FR" dirty="0" smtClean="0">
                <a:sym typeface="Wingdings" panose="05000000000000000000" pitchFamily="2" charset="2"/>
              </a:rPr>
              <a:t> the accident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err="1" smtClean="0"/>
              <a:t>ESReDA</a:t>
            </a:r>
            <a:r>
              <a:rPr lang="fr-FR" sz="4000" dirty="0"/>
              <a:t> </a:t>
            </a:r>
            <a:r>
              <a:rPr lang="fr-FR" sz="4000" dirty="0" err="1" smtClean="0"/>
              <a:t>Seminars</a:t>
            </a:r>
            <a:r>
              <a:rPr lang="fr-FR" sz="4000" dirty="0" smtClean="0"/>
              <a:t> on Accidents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94116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Accident </a:t>
            </a:r>
            <a:r>
              <a:rPr lang="fr-FR" dirty="0" err="1" smtClean="0"/>
              <a:t>analysis</a:t>
            </a:r>
            <a:endParaRPr lang="fr-FR" dirty="0" smtClean="0"/>
          </a:p>
          <a:p>
            <a:pPr lvl="1"/>
            <a:r>
              <a:rPr lang="fr-FR" dirty="0" smtClean="0"/>
              <a:t>1994, JRC, </a:t>
            </a:r>
            <a:r>
              <a:rPr lang="fr-FR" dirty="0" err="1" smtClean="0"/>
              <a:t>Ispra</a:t>
            </a:r>
            <a:r>
              <a:rPr lang="fr-FR" dirty="0" smtClean="0"/>
              <a:t>, 7</a:t>
            </a:r>
            <a:r>
              <a:rPr lang="fr-FR" baseline="30000" dirty="0" smtClean="0"/>
              <a:t>th</a:t>
            </a:r>
            <a:r>
              <a:rPr lang="fr-FR" dirty="0" smtClean="0"/>
              <a:t> </a:t>
            </a:r>
          </a:p>
          <a:p>
            <a:r>
              <a:rPr lang="fr-FR" dirty="0" smtClean="0"/>
              <a:t>Learning </a:t>
            </a:r>
            <a:r>
              <a:rPr lang="fr-FR" dirty="0" err="1" smtClean="0"/>
              <a:t>from</a:t>
            </a:r>
            <a:r>
              <a:rPr lang="fr-FR" dirty="0" smtClean="0"/>
              <a:t> accident investigation and emergency </a:t>
            </a:r>
            <a:r>
              <a:rPr lang="fr-FR" dirty="0" err="1" smtClean="0"/>
              <a:t>response</a:t>
            </a:r>
            <a:endParaRPr lang="fr-FR" dirty="0" smtClean="0"/>
          </a:p>
          <a:p>
            <a:pPr lvl="1"/>
            <a:r>
              <a:rPr lang="fr-FR" dirty="0" smtClean="0"/>
              <a:t>1995, Erlangen, 9</a:t>
            </a:r>
            <a:r>
              <a:rPr lang="fr-FR" baseline="30000" dirty="0" smtClean="0"/>
              <a:t>th</a:t>
            </a:r>
            <a:r>
              <a:rPr lang="fr-FR" dirty="0" smtClean="0"/>
              <a:t> </a:t>
            </a:r>
          </a:p>
          <a:p>
            <a:r>
              <a:rPr lang="fr-FR" dirty="0" smtClean="0"/>
              <a:t>Accident </a:t>
            </a:r>
            <a:r>
              <a:rPr lang="fr-FR" dirty="0" err="1" smtClean="0"/>
              <a:t>database</a:t>
            </a:r>
            <a:r>
              <a:rPr lang="fr-FR" dirty="0" smtClean="0"/>
              <a:t> as a management </a:t>
            </a:r>
            <a:r>
              <a:rPr lang="fr-FR" dirty="0" err="1" smtClean="0"/>
              <a:t>tool</a:t>
            </a:r>
            <a:endParaRPr lang="fr-FR" dirty="0" smtClean="0"/>
          </a:p>
          <a:p>
            <a:pPr lvl="1"/>
            <a:r>
              <a:rPr lang="fr-FR" dirty="0" smtClean="0"/>
              <a:t>1998, Antwerpen, 15th</a:t>
            </a:r>
          </a:p>
          <a:p>
            <a:r>
              <a:rPr lang="fr-FR" dirty="0" err="1" smtClean="0"/>
              <a:t>Safety</a:t>
            </a:r>
            <a:r>
              <a:rPr lang="fr-FR" dirty="0" smtClean="0"/>
              <a:t> </a:t>
            </a:r>
            <a:r>
              <a:rPr lang="fr-FR" dirty="0"/>
              <a:t>investigation of </a:t>
            </a:r>
            <a:r>
              <a:rPr lang="fr-FR" dirty="0" smtClean="0"/>
              <a:t>Accidents</a:t>
            </a:r>
          </a:p>
          <a:p>
            <a:pPr lvl="1"/>
            <a:r>
              <a:rPr lang="fr-FR" dirty="0" smtClean="0"/>
              <a:t>2003, JRC, </a:t>
            </a:r>
            <a:r>
              <a:rPr lang="fr-FR" dirty="0" err="1" smtClean="0"/>
              <a:t>Petten</a:t>
            </a:r>
            <a:r>
              <a:rPr lang="fr-FR" dirty="0" smtClean="0"/>
              <a:t>, 24</a:t>
            </a:r>
            <a:r>
              <a:rPr lang="fr-FR" baseline="30000" dirty="0" smtClean="0"/>
              <a:t>th</a:t>
            </a:r>
            <a:r>
              <a:rPr lang="fr-FR" dirty="0" smtClean="0"/>
              <a:t>; </a:t>
            </a:r>
            <a:r>
              <a:rPr lang="fr-FR" dirty="0" err="1" smtClean="0"/>
              <a:t>Special</a:t>
            </a:r>
            <a:r>
              <a:rPr lang="fr-FR" dirty="0" smtClean="0"/>
              <a:t> issue in Journal of </a:t>
            </a:r>
            <a:r>
              <a:rPr lang="fr-FR" dirty="0" err="1" smtClean="0"/>
              <a:t>Hazardous</a:t>
            </a:r>
            <a:r>
              <a:rPr lang="fr-FR" dirty="0" smtClean="0"/>
              <a:t> </a:t>
            </a:r>
            <a:r>
              <a:rPr lang="fr-FR" dirty="0" err="1" smtClean="0"/>
              <a:t>Material</a:t>
            </a:r>
            <a:r>
              <a:rPr lang="fr-FR" dirty="0" smtClean="0"/>
              <a:t> 111, 2004</a:t>
            </a:r>
          </a:p>
          <a:p>
            <a:r>
              <a:rPr lang="fr-FR" dirty="0" smtClean="0"/>
              <a:t>Future </a:t>
            </a:r>
            <a:r>
              <a:rPr lang="fr-FR" dirty="0"/>
              <a:t>challenges of accident </a:t>
            </a:r>
            <a:r>
              <a:rPr lang="fr-FR" dirty="0" smtClean="0"/>
              <a:t>investigations</a:t>
            </a:r>
          </a:p>
          <a:p>
            <a:pPr lvl="1"/>
            <a:r>
              <a:rPr lang="fr-FR" dirty="0" smtClean="0"/>
              <a:t>2007, JRC, </a:t>
            </a:r>
            <a:r>
              <a:rPr lang="fr-FR" dirty="0" err="1" smtClean="0"/>
              <a:t>Ispra</a:t>
            </a:r>
            <a:r>
              <a:rPr lang="fr-FR" dirty="0" smtClean="0"/>
              <a:t>, 33</a:t>
            </a:r>
            <a:r>
              <a:rPr lang="fr-FR" baseline="30000" dirty="0" smtClean="0"/>
              <a:t>rd</a:t>
            </a:r>
            <a:r>
              <a:rPr lang="fr-FR" dirty="0" smtClean="0"/>
              <a:t> ; </a:t>
            </a:r>
            <a:r>
              <a:rPr lang="fr-FR" dirty="0" err="1"/>
              <a:t>Special</a:t>
            </a:r>
            <a:r>
              <a:rPr lang="fr-FR" dirty="0"/>
              <a:t> issue in </a:t>
            </a:r>
            <a:r>
              <a:rPr lang="fr-FR" dirty="0" err="1" smtClean="0"/>
              <a:t>Safety</a:t>
            </a:r>
            <a:r>
              <a:rPr lang="fr-FR" dirty="0" smtClean="0"/>
              <a:t> Science Journal 50, 2012</a:t>
            </a:r>
            <a:endParaRPr lang="fr-FR" dirty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Lessons </a:t>
            </a:r>
            <a:r>
              <a:rPr lang="en-GB" altLang="fr-FR" sz="2800" dirty="0"/>
              <a:t>Learned from Accident </a:t>
            </a:r>
            <a:r>
              <a:rPr lang="en-GB" altLang="fr-FR" sz="2800" dirty="0" smtClean="0"/>
              <a:t>Investigation</a:t>
            </a:r>
            <a:endParaRPr lang="fr-FR" sz="2800" dirty="0" smtClean="0"/>
          </a:p>
          <a:p>
            <a:pPr lvl="1"/>
            <a:r>
              <a:rPr lang="en-GB" altLang="fr-FR" dirty="0"/>
              <a:t>2009, EDP Coimbra, 36</a:t>
            </a:r>
            <a:r>
              <a:rPr lang="en-GB" altLang="fr-FR" baseline="30000" dirty="0"/>
              <a:t>th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Dynamic </a:t>
            </a:r>
            <a:r>
              <a:rPr lang="en-US" sz="2800" dirty="0"/>
              <a:t>Learning from Incidents and Accidents, Bridging the Gap between Safety Recommendations and </a:t>
            </a:r>
            <a:r>
              <a:rPr lang="en-US" sz="2800" dirty="0" smtClean="0"/>
              <a:t>Learning</a:t>
            </a:r>
            <a:endParaRPr lang="fr-FR" sz="2800" dirty="0" smtClean="0"/>
          </a:p>
          <a:p>
            <a:pPr lvl="1"/>
            <a:r>
              <a:rPr lang="en-GB" altLang="fr-FR" dirty="0"/>
              <a:t>2013, EDP, Porto, 45</a:t>
            </a:r>
            <a:r>
              <a:rPr lang="en-GB" altLang="fr-FR" baseline="30000" dirty="0"/>
              <a:t>th</a:t>
            </a:r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5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err="1" smtClean="0"/>
              <a:t>ESReDA</a:t>
            </a:r>
            <a:r>
              <a:rPr lang="fr-FR" sz="4000" dirty="0"/>
              <a:t> </a:t>
            </a:r>
            <a:r>
              <a:rPr lang="fr-FR" sz="4000" dirty="0" smtClean="0"/>
              <a:t>PG </a:t>
            </a:r>
            <a:r>
              <a:rPr lang="fr-FR" sz="4000" dirty="0" err="1" smtClean="0"/>
              <a:t>Deliverables</a:t>
            </a:r>
            <a:r>
              <a:rPr lang="fr-FR" sz="4000" dirty="0" smtClean="0"/>
              <a:t> on Accidents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68358"/>
          </a:xfrm>
        </p:spPr>
        <p:txBody>
          <a:bodyPr>
            <a:normAutofit fontScale="70000" lnSpcReduction="20000"/>
          </a:bodyPr>
          <a:lstStyle/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Accident database guidance, benchmark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90’s, paper report, </a:t>
            </a:r>
            <a:r>
              <a:rPr lang="en-GB" altLang="fr-FR" dirty="0" err="1"/>
              <a:t>ESReDA</a:t>
            </a:r>
            <a:r>
              <a:rPr lang="en-GB" altLang="fr-FR" dirty="0"/>
              <a:t>-DNV publishing</a:t>
            </a:r>
            <a:endParaRPr lang="en-GB" altLang="fr-FR" dirty="0" smtClean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Inquiry </a:t>
            </a:r>
            <a:r>
              <a:rPr lang="en-GB" altLang="fr-FR" sz="2800" dirty="0"/>
              <a:t>on accident investigation practices in </a:t>
            </a:r>
            <a:r>
              <a:rPr lang="en-GB" altLang="fr-FR" sz="2800" dirty="0" smtClean="0"/>
              <a:t>Europe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2003, paper report, </a:t>
            </a:r>
            <a:r>
              <a:rPr lang="en-GB" altLang="fr-FR" dirty="0" err="1" smtClean="0"/>
              <a:t>ESReDA</a:t>
            </a:r>
            <a:r>
              <a:rPr lang="en-GB" altLang="fr-FR" dirty="0" smtClean="0"/>
              <a:t>-DNV publishing</a:t>
            </a:r>
            <a:endParaRPr lang="en-GB" altLang="fr-FR" dirty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Shaping </a:t>
            </a:r>
            <a:r>
              <a:rPr lang="en-GB" altLang="fr-FR" sz="2800" dirty="0"/>
              <a:t>public safety investigation of </a:t>
            </a:r>
            <a:r>
              <a:rPr lang="en-GB" altLang="fr-FR" sz="2800" dirty="0" smtClean="0"/>
              <a:t>accidents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 2005, </a:t>
            </a:r>
            <a:r>
              <a:rPr lang="en-GB" altLang="fr-FR" dirty="0"/>
              <a:t>b</a:t>
            </a:r>
            <a:r>
              <a:rPr lang="en-GB" altLang="fr-FR" dirty="0" smtClean="0"/>
              <a:t>ook, </a:t>
            </a:r>
            <a:r>
              <a:rPr lang="en-GB" altLang="fr-FR" dirty="0" err="1" smtClean="0"/>
              <a:t>ESReDA</a:t>
            </a:r>
            <a:r>
              <a:rPr lang="en-GB" altLang="fr-FR" dirty="0" smtClean="0"/>
              <a:t>-DNV </a:t>
            </a:r>
            <a:r>
              <a:rPr lang="en-GB" altLang="fr-FR" dirty="0"/>
              <a:t>publishing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/>
              <a:t>Guidelines for safety investigation of accidents</a:t>
            </a:r>
            <a:endParaRPr lang="en-GB" altLang="fr-FR" sz="2800" dirty="0" smtClean="0"/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2009, report, free to download</a:t>
            </a:r>
            <a:endParaRPr lang="en-GB" altLang="fr-FR" dirty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/>
              <a:t>Case study analysis on dynamic learning from accidents – The </a:t>
            </a:r>
            <a:r>
              <a:rPr lang="en-GB" altLang="fr-FR" sz="2800" dirty="0" err="1"/>
              <a:t>ESReDA</a:t>
            </a:r>
            <a:r>
              <a:rPr lang="en-GB" altLang="fr-FR" sz="2800" dirty="0"/>
              <a:t> Cube, a method and metaphor for exploring a learning space for safety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2015, report</a:t>
            </a:r>
            <a:r>
              <a:rPr lang="en-GB" altLang="fr-FR" dirty="0"/>
              <a:t>, free to download</a:t>
            </a:r>
            <a:endParaRPr lang="en-GB" altLang="fr-FR" dirty="0" smtClean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Barriers to learning from incidents and accidents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2015, report</a:t>
            </a:r>
            <a:r>
              <a:rPr lang="en-GB" altLang="fr-FR" dirty="0"/>
              <a:t>, free to download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/>
              <a:t>Training toolkit: learning from incidents and accidents </a:t>
            </a:r>
            <a:endParaRPr lang="en-GB" altLang="fr-FR" sz="2800" dirty="0" smtClean="0"/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2015, report</a:t>
            </a:r>
            <a:r>
              <a:rPr lang="en-GB" altLang="fr-FR" dirty="0"/>
              <a:t>, free to </a:t>
            </a:r>
            <a:r>
              <a:rPr lang="en-GB" altLang="fr-FR" dirty="0" smtClean="0"/>
              <a:t>download</a:t>
            </a:r>
            <a:endParaRPr lang="en-GB" altLang="fr-FR" sz="28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0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Global </a:t>
            </a:r>
            <a:r>
              <a:rPr lang="fr-FR" sz="4000" dirty="0" err="1" smtClean="0"/>
              <a:t>Aim</a:t>
            </a:r>
            <a:r>
              <a:rPr lang="fr-FR" sz="4000" dirty="0" smtClean="0"/>
              <a:t> of the </a:t>
            </a:r>
            <a:r>
              <a:rPr lang="fr-FR" sz="4000" dirty="0" err="1" smtClean="0"/>
              <a:t>PGs</a:t>
            </a:r>
            <a:r>
              <a:rPr lang="fr-FR" sz="4000" dirty="0" smtClean="0"/>
              <a:t> on Accident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Best </a:t>
            </a:r>
            <a:r>
              <a:rPr lang="en-GB" altLang="fr-FR" sz="2800" dirty="0" smtClean="0"/>
              <a:t>practices (and also from failures) </a:t>
            </a:r>
            <a:r>
              <a:rPr lang="en-GB" altLang="fr-FR" sz="2800" dirty="0" smtClean="0">
                <a:sym typeface="Wingdings" panose="05000000000000000000" pitchFamily="2" charset="2"/>
              </a:rPr>
              <a:t> learning across sectors and EU countries</a:t>
            </a:r>
            <a:endParaRPr lang="en-GB" altLang="fr-FR" sz="2800" dirty="0" smtClean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Foster harmonisation in EU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Common definitions, concepts, theories, models, generic methods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Practical and theoretical advice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State of the art and future challenges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Safety versus blame/litigation</a:t>
            </a:r>
          </a:p>
          <a:p>
            <a:pPr marL="228600" lvl="1">
              <a:spcBef>
                <a:spcPts val="1000"/>
              </a:spcBef>
            </a:pPr>
            <a:endParaRPr lang="en-GB" altLang="fr-FR" sz="28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91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Target Groups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People who conduct investigation</a:t>
            </a:r>
            <a:endParaRPr lang="en-GB" altLang="fr-FR" sz="2800" dirty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People who orders investigation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Responsible person who are supposed to learn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Learning from experience </a:t>
            </a:r>
            <a:r>
              <a:rPr lang="en-GB" altLang="fr-FR" sz="2800" dirty="0" smtClean="0"/>
              <a:t>analyst (e.g. database analyst), </a:t>
            </a:r>
            <a:r>
              <a:rPr lang="en-GB" altLang="fr-FR" sz="2800" dirty="0" smtClean="0"/>
              <a:t>manager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Assessors, reviewers (auditor, inspector, regulator)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Victims and relatives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Researchers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Teachers, trainers</a:t>
            </a:r>
            <a:endParaRPr lang="en-GB" altLang="fr-FR" sz="28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12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Accident investigation practices in EU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29721"/>
          </a:xfrm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State of the art: 49 EU answers in 2001-2002</a:t>
            </a:r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Findings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High impact of regulation to launch </a:t>
            </a:r>
            <a:r>
              <a:rPr lang="en-GB" altLang="fr-FR" dirty="0" smtClean="0"/>
              <a:t>investigation: </a:t>
            </a:r>
            <a:r>
              <a:rPr lang="en-GB" altLang="fr-FR" dirty="0" smtClean="0"/>
              <a:t>e.g. Seveso, Appendix VI, criteria for major accident report to Control Authority (that transfers to MARS), no independent </a:t>
            </a:r>
            <a:r>
              <a:rPr lang="en-GB" altLang="fr-FR" dirty="0" smtClean="0"/>
              <a:t>investigation </a:t>
            </a:r>
            <a:r>
              <a:rPr lang="en-GB" altLang="fr-FR" dirty="0" smtClean="0"/>
              <a:t>required; 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Members of inv. : internal (different levels), no expert in Acc. Inv. </a:t>
            </a:r>
            <a:r>
              <a:rPr lang="en-GB" altLang="fr-FR" dirty="0"/>
              <a:t>o</a:t>
            </a:r>
            <a:r>
              <a:rPr lang="en-GB" altLang="fr-FR" dirty="0" smtClean="0"/>
              <a:t>r learning, 9 mentioned human behaviour/reliability was a criteria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Ad-hoc committees, 69% had a procedure, 10% international P.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Majority mentioned no particular AI method, method recommended for 20%, 50% cause-consequence, 14 methods (8 by one org.)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Fault tree, human error, probabilistic, some were not AI method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Root cause (MORT, SMORT, TRIPOD) by 2 </a:t>
            </a:r>
            <a:r>
              <a:rPr lang="en-GB" altLang="fr-FR" dirty="0" smtClean="0"/>
              <a:t>organizations ; No </a:t>
            </a:r>
            <a:r>
              <a:rPr lang="en-GB" altLang="fr-FR" dirty="0" smtClean="0"/>
              <a:t>organisational investigation </a:t>
            </a:r>
            <a:r>
              <a:rPr lang="en-GB" altLang="fr-FR" dirty="0" smtClean="0"/>
              <a:t>method</a:t>
            </a:r>
            <a:endParaRPr lang="en-GB" altLang="fr-FR" dirty="0" smtClean="0"/>
          </a:p>
          <a:p>
            <a:pPr marL="685800" lvl="2">
              <a:spcBef>
                <a:spcPts val="1000"/>
              </a:spcBef>
            </a:pPr>
            <a:endParaRPr lang="en-GB" altLang="fr-FR" dirty="0" smtClean="0"/>
          </a:p>
          <a:p>
            <a:pPr marL="685800" lvl="2">
              <a:spcBef>
                <a:spcPts val="1000"/>
              </a:spcBef>
            </a:pPr>
            <a:endParaRPr lang="en-GB" altLang="fr-FR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63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Institutional Framework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42600"/>
          </a:xfrm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Trends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Increased public and victims scrutiny (confidence?)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Regulation developments, EU harmonisation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Ad-hoc “public” (parliamentary, administrative) inv. </a:t>
            </a:r>
            <a:r>
              <a:rPr lang="en-GB" altLang="fr-FR" dirty="0" smtClean="0">
                <a:sym typeface="Wingdings" panose="05000000000000000000" pitchFamily="2" charset="2"/>
              </a:rPr>
              <a:t></a:t>
            </a:r>
            <a:r>
              <a:rPr lang="en-GB" altLang="fr-FR" dirty="0" smtClean="0"/>
              <a:t>Independent </a:t>
            </a:r>
            <a:r>
              <a:rPr lang="en-GB" altLang="fr-FR" dirty="0" smtClean="0"/>
              <a:t>investigation </a:t>
            </a:r>
            <a:r>
              <a:rPr lang="en-GB" altLang="fr-FR" dirty="0" smtClean="0"/>
              <a:t>board created in transportation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Links to litigation investigation to be clarified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Technical </a:t>
            </a:r>
            <a:r>
              <a:rPr lang="en-GB" altLang="fr-FR" dirty="0" smtClean="0"/>
              <a:t>investigation </a:t>
            </a:r>
            <a:r>
              <a:rPr lang="en-GB" altLang="fr-FR" dirty="0" smtClean="0">
                <a:sym typeface="Wingdings" panose="05000000000000000000" pitchFamily="2" charset="2"/>
              </a:rPr>
              <a:t> </a:t>
            </a:r>
            <a:r>
              <a:rPr lang="en-GB" altLang="fr-FR" dirty="0" smtClean="0">
                <a:sym typeface="Wingdings" panose="05000000000000000000" pitchFamily="2" charset="2"/>
              </a:rPr>
              <a:t>system approach integrating human and organisational factors</a:t>
            </a:r>
          </a:p>
          <a:p>
            <a:pPr marL="685800" lvl="2">
              <a:spcBef>
                <a:spcPts val="1000"/>
              </a:spcBef>
            </a:pPr>
            <a:endParaRPr lang="en-GB" altLang="fr-FR" dirty="0" smtClean="0"/>
          </a:p>
          <a:p>
            <a:pPr marL="228600" lvl="1">
              <a:spcBef>
                <a:spcPts val="1000"/>
              </a:spcBef>
            </a:pPr>
            <a:r>
              <a:rPr lang="en-GB" altLang="fr-FR" sz="2800" dirty="0" smtClean="0"/>
              <a:t>Dilemma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“independence” versus “expertise</a:t>
            </a:r>
            <a:r>
              <a:rPr lang="en-GB" altLang="fr-FR" dirty="0" smtClean="0"/>
              <a:t>”</a:t>
            </a:r>
          </a:p>
          <a:p>
            <a:pPr marL="685800" lvl="2">
              <a:spcBef>
                <a:spcPts val="1000"/>
              </a:spcBef>
            </a:pPr>
            <a:r>
              <a:rPr lang="en-GB" altLang="fr-FR" dirty="0" smtClean="0"/>
              <a:t>Sectorial or cross-sectorial investigation bureau/board</a:t>
            </a:r>
            <a:endParaRPr lang="en-GB" altLang="fr-FR" dirty="0" smtClean="0"/>
          </a:p>
          <a:p>
            <a:pPr marL="228600" lvl="1">
              <a:spcBef>
                <a:spcPts val="1000"/>
              </a:spcBef>
            </a:pPr>
            <a:endParaRPr lang="en-GB" altLang="fr-FR" sz="2800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0" y="1519707"/>
            <a:ext cx="9144000" cy="1287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7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1594</Words>
  <Application>Microsoft Office PowerPoint</Application>
  <PresentationFormat>Affichage à l'écran (4:3)</PresentationFormat>
  <Paragraphs>328</Paragraphs>
  <Slides>27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9" baseType="lpstr">
      <vt:lpstr>Thème Office</vt:lpstr>
      <vt:lpstr>Picture</vt:lpstr>
      <vt:lpstr>ESReDA Results from study of accident investigation practices, models and methods</vt:lpstr>
      <vt:lpstr>What is ESReDA?</vt:lpstr>
      <vt:lpstr>ESReDA PG on Accident Investigation and lessons learning</vt:lpstr>
      <vt:lpstr>ESReDA Seminars on Accidents</vt:lpstr>
      <vt:lpstr>ESReDA PG Deliverables on Accidents</vt:lpstr>
      <vt:lpstr>Global Aim of the PGs on Accident</vt:lpstr>
      <vt:lpstr>Target Groups</vt:lpstr>
      <vt:lpstr>Accident investigation practices in EU</vt:lpstr>
      <vt:lpstr>Institutional Framework</vt:lpstr>
      <vt:lpstr>Stakeholders with different perspectives</vt:lpstr>
      <vt:lpstr>Different aims</vt:lpstr>
      <vt:lpstr>5 Key questions</vt:lpstr>
      <vt:lpstr>Generic Approach</vt:lpstr>
      <vt:lpstr>Background Knowledge</vt:lpstr>
      <vt:lpstr>Event development model</vt:lpstr>
      <vt:lpstr>Knowledge on safety</vt:lpstr>
      <vt:lpstr>Présentation PowerPoint</vt:lpstr>
      <vt:lpstr>3 Dimensions to analyse an event</vt:lpstr>
      <vt:lpstr>Présentation PowerPoint</vt:lpstr>
      <vt:lpstr>Tools for different purposes and context (Frei et al, 2003)</vt:lpstr>
      <vt:lpstr>Depth of learning/change?</vt:lpstr>
      <vt:lpstr>Solution space for designing recommendation</vt:lpstr>
      <vt:lpstr>Learning process, dimensions</vt:lpstr>
      <vt:lpstr>Barriers and enablers of learning </vt:lpstr>
      <vt:lpstr>Barriers to learn</vt:lpstr>
      <vt:lpstr>Conclusions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ESReDA Results from study of accident investigation practices, models and methods</dc:title>
  <dc:creator>nicolas</dc:creator>
  <cp:lastModifiedBy>DECHY Nicolas</cp:lastModifiedBy>
  <cp:revision>56</cp:revision>
  <dcterms:created xsi:type="dcterms:W3CDTF">2015-10-25T09:22:56Z</dcterms:created>
  <dcterms:modified xsi:type="dcterms:W3CDTF">2015-11-02T10:07:32Z</dcterms:modified>
</cp:coreProperties>
</file>