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75" r:id="rId4"/>
    <p:sldId id="274" r:id="rId5"/>
    <p:sldId id="276" r:id="rId6"/>
    <p:sldId id="283" r:id="rId7"/>
    <p:sldId id="259" r:id="rId8"/>
    <p:sldId id="271" r:id="rId9"/>
    <p:sldId id="272" r:id="rId10"/>
    <p:sldId id="277" r:id="rId11"/>
    <p:sldId id="280" r:id="rId12"/>
    <p:sldId id="281" r:id="rId13"/>
    <p:sldId id="261" r:id="rId14"/>
    <p:sldId id="284" r:id="rId15"/>
    <p:sldId id="282" r:id="rId16"/>
    <p:sldId id="262" r:id="rId17"/>
    <p:sldId id="273" r:id="rId18"/>
    <p:sldId id="285" r:id="rId19"/>
    <p:sldId id="263" r:id="rId20"/>
    <p:sldId id="288" r:id="rId21"/>
    <p:sldId id="264" r:id="rId22"/>
    <p:sldId id="287" r:id="rId23"/>
    <p:sldId id="286" r:id="rId2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4494"/>
    <a:srgbClr val="37ACDE"/>
    <a:srgbClr val="3166CF"/>
    <a:srgbClr val="3E6FD2"/>
    <a:srgbClr val="2D5EC1"/>
    <a:srgbClr val="BDDE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61640BD-A07F-48C3-B764-5A0F4BBA5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7069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894646F-06F7-4FB1-B499-7AA5D51C7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6089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collage_3_2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92475"/>
            <a:ext cx="4886325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JRC_Slides_Foo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3" y="6461125"/>
            <a:ext cx="612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37ACDE"/>
          </a:solidFill>
          <a:ln>
            <a:solidFill>
              <a:srgbClr val="37ACD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7" name="Picture 10" descr="JRC_Slides_Logo_E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258763"/>
            <a:ext cx="14351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497513" y="3328988"/>
            <a:ext cx="28479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smtClean="0">
                <a:solidFill>
                  <a:srgbClr val="004494"/>
                </a:solidFill>
              </a:rPr>
              <a:t>www.jrc.ec.europa.eu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78463" y="5059363"/>
            <a:ext cx="31607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400"/>
              </a:lnSpc>
              <a:defRPr/>
            </a:pPr>
            <a:r>
              <a:rPr lang="en-US" sz="1800" b="0" i="1" smtClean="0">
                <a:solidFill>
                  <a:srgbClr val="004494"/>
                </a:solidFill>
              </a:rPr>
              <a:t>Serving society</a:t>
            </a:r>
          </a:p>
          <a:p>
            <a:pPr eaLnBrk="1" hangingPunct="1">
              <a:lnSpc>
                <a:spcPts val="2400"/>
              </a:lnSpc>
              <a:defRPr/>
            </a:pPr>
            <a:r>
              <a:rPr lang="en-US" sz="1800" b="0" i="1" smtClean="0">
                <a:solidFill>
                  <a:srgbClr val="004494"/>
                </a:solidFill>
              </a:rPr>
              <a:t>Stimulating innovation</a:t>
            </a:r>
          </a:p>
          <a:p>
            <a:pPr eaLnBrk="1" hangingPunct="1">
              <a:lnSpc>
                <a:spcPts val="2400"/>
              </a:lnSpc>
              <a:defRPr/>
            </a:pPr>
            <a:r>
              <a:rPr lang="en-US" sz="1800" b="0" i="1" smtClean="0">
                <a:solidFill>
                  <a:srgbClr val="004494"/>
                </a:solidFill>
              </a:rPr>
              <a:t>Supporting legislation</a:t>
            </a: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7200" y="1612255"/>
            <a:ext cx="78696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5" name="Content Placeholder 2"/>
          <p:cNvSpPr>
            <a:spLocks noGrp="1"/>
          </p:cNvSpPr>
          <p:nvPr>
            <p:ph idx="10"/>
          </p:nvPr>
        </p:nvSpPr>
        <p:spPr>
          <a:xfrm>
            <a:off x="637200" y="2416175"/>
            <a:ext cx="7869600" cy="302647"/>
          </a:xfrm>
        </p:spPr>
        <p:txBody>
          <a:bodyPr/>
          <a:lstStyle>
            <a:lvl1pPr algn="r">
              <a:defRPr/>
            </a:lvl1pPr>
            <a:lvl2pPr marL="228600" indent="-228600">
              <a:buFont typeface="Wingdings" charset="2"/>
              <a:buChar char="§"/>
              <a:defRPr sz="1800" b="0" i="0" baseline="0">
                <a:latin typeface="Verdana"/>
              </a:defRPr>
            </a:lvl2pPr>
            <a:lvl3pPr marL="457200" indent="-228600">
              <a:buClr>
                <a:srgbClr val="37ACDE"/>
              </a:buClr>
              <a:buFont typeface="Verdana"/>
              <a:buChar char="•"/>
              <a:defRPr sz="1600" baseline="0">
                <a:latin typeface="Verdana"/>
              </a:defRPr>
            </a:lvl3pPr>
            <a:lvl4pPr marL="685800" indent="-228600">
              <a:lnSpc>
                <a:spcPts val="2400"/>
              </a:lnSpc>
              <a:spcBef>
                <a:spcPts val="0"/>
              </a:spcBef>
              <a:buClr>
                <a:srgbClr val="37ACDE"/>
              </a:buClr>
              <a:buFont typeface="Arial"/>
              <a:buChar char="•"/>
              <a:defRPr sz="1600" baseline="0">
                <a:solidFill>
                  <a:srgbClr val="004494"/>
                </a:solidFill>
                <a:latin typeface="Verdana"/>
              </a:defRPr>
            </a:lvl4pPr>
            <a:lvl5pPr marL="914400" indent="-228600">
              <a:lnSpc>
                <a:spcPts val="2400"/>
              </a:lnSpc>
              <a:spcBef>
                <a:spcPts val="0"/>
              </a:spcBef>
              <a:buClr>
                <a:srgbClr val="37ACDE"/>
              </a:buClr>
              <a:buFont typeface="Verdana"/>
              <a:buChar char="–"/>
              <a:defRPr sz="1600" baseline="0">
                <a:solidFill>
                  <a:srgbClr val="004494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2A7C3-28E2-4030-9A70-4C24BE871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A4A1C-CD7D-4C5A-AC7C-CE90DD7F0AB3}" type="datetime3">
              <a:rPr lang="en-US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62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9CEF8-45D3-4642-98CC-628C37CD8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6606A-88F4-4783-AB42-0F40AF9E8DF3}" type="datetime3">
              <a:rPr lang="en-US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25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04788"/>
            <a:ext cx="6324600" cy="430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0075" y="1304927"/>
            <a:ext cx="7937500" cy="307777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2228082"/>
      </p:ext>
    </p:extLst>
  </p:cSld>
  <p:clrMapOvr>
    <a:masterClrMapping/>
  </p:clrMapOvr>
  <p:transition spd="med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200" y="2416175"/>
            <a:ext cx="7869600" cy="1528624"/>
          </a:xfrm>
        </p:spPr>
        <p:txBody>
          <a:bodyPr/>
          <a:lstStyle>
            <a:lvl2pPr marL="228600" indent="-228600">
              <a:buFont typeface="Verdana"/>
              <a:buChar char="•"/>
              <a:defRPr sz="1800" b="0" i="0" baseline="0">
                <a:latin typeface="Verdana"/>
              </a:defRPr>
            </a:lvl2pPr>
            <a:lvl3pPr marL="457200" indent="-228600">
              <a:buClr>
                <a:srgbClr val="37ACDE"/>
              </a:buClr>
              <a:buFont typeface="Wingdings" charset="2"/>
              <a:buChar char="§"/>
              <a:defRPr sz="1600" baseline="0">
                <a:latin typeface="Verdana"/>
              </a:defRPr>
            </a:lvl3pPr>
            <a:lvl4pPr marL="685800" indent="-228600">
              <a:lnSpc>
                <a:spcPts val="2400"/>
              </a:lnSpc>
              <a:spcBef>
                <a:spcPts val="0"/>
              </a:spcBef>
              <a:buClr>
                <a:srgbClr val="37ACDE"/>
              </a:buClr>
              <a:buFont typeface="Arial"/>
              <a:buChar char="•"/>
              <a:defRPr sz="1600" baseline="0">
                <a:solidFill>
                  <a:srgbClr val="004494"/>
                </a:solidFill>
                <a:latin typeface="Verdana"/>
              </a:defRPr>
            </a:lvl4pPr>
            <a:lvl5pPr marL="914400" indent="-228600">
              <a:lnSpc>
                <a:spcPts val="2400"/>
              </a:lnSpc>
              <a:spcBef>
                <a:spcPts val="0"/>
              </a:spcBef>
              <a:buClr>
                <a:srgbClr val="37ACDE"/>
              </a:buClr>
              <a:buFont typeface="Verdana"/>
              <a:buChar char="–"/>
              <a:defRPr sz="1600" baseline="0">
                <a:solidFill>
                  <a:srgbClr val="004494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C52C9-216B-4B58-B9C2-942E60425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A8E87-9102-4331-A5DF-6A6DCADB9191}" type="datetime3">
              <a:rPr lang="en-US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430887"/>
          </a:xfrm>
        </p:spPr>
        <p:txBody>
          <a:bodyPr/>
          <a:lstStyle>
            <a:lvl1pPr algn="l">
              <a:defRPr sz="2800" b="1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104253"/>
            <a:ext cx="7772400" cy="302647"/>
          </a:xfrm>
        </p:spPr>
        <p:txBody>
          <a:bodyPr anchor="b"/>
          <a:lstStyle>
            <a:lvl1pPr marL="0" indent="0">
              <a:buNone/>
              <a:defRPr sz="18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E27F-3F7A-4CBC-BB53-0D6912725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67460-F221-460C-A046-71E0AAC9E5E5}" type="datetime3">
              <a:rPr lang="en-US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9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200" y="1612255"/>
            <a:ext cx="7869600" cy="430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7200" y="2492375"/>
            <a:ext cx="3819600" cy="1528624"/>
          </a:xfrm>
        </p:spPr>
        <p:txBody>
          <a:bodyPr/>
          <a:lstStyle>
            <a:lvl1pPr>
              <a:defRPr sz="1800"/>
            </a:lvl1pPr>
            <a:lvl2pPr marL="228600" indent="-228600">
              <a:buFont typeface="Verdana"/>
              <a:buChar char="•"/>
              <a:defRPr sz="1800" baseline="0"/>
            </a:lvl2pPr>
            <a:lvl3pPr marL="457200" indent="-228600">
              <a:buFont typeface="Wingdings" charset="2"/>
              <a:buChar char="§"/>
              <a:defRPr sz="1600"/>
            </a:lvl3pPr>
            <a:lvl4pPr>
              <a:defRPr sz="1600" baseline="0"/>
            </a:lvl4pPr>
            <a:lvl5pPr marL="9144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7200" y="2492375"/>
            <a:ext cx="3819600" cy="1533753"/>
          </a:xfrm>
        </p:spPr>
        <p:txBody>
          <a:bodyPr/>
          <a:lstStyle>
            <a:lvl1pPr>
              <a:defRPr sz="1800"/>
            </a:lvl1pPr>
            <a:lvl2pPr marL="228600" indent="-228600">
              <a:buFont typeface="Verdana"/>
              <a:buChar char="•"/>
              <a:defRPr sz="1800"/>
            </a:lvl2pPr>
            <a:lvl3pPr marL="457200" indent="-228600">
              <a:buFont typeface="Wingdings" charset="2"/>
              <a:buChar char="§"/>
              <a:defRPr sz="1600"/>
            </a:lvl3pPr>
            <a:lvl4pPr>
              <a:defRPr sz="1600" baseline="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82E30-1B83-4B6E-969E-8CD8AD417D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D05A1-B83F-4A17-983C-E5764D345906}" type="datetime3">
              <a:rPr lang="en-US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1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1D95F-2249-418D-9F03-65DB48A3B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403BB-621E-4E58-B6BB-F042737C5F87}" type="datetime3">
              <a:rPr lang="en-US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3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8F538-FAA9-4CDC-8A25-4CD1B14E3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423A4-5C8F-49CD-9A4A-4CF9DCF6450A}" type="datetime3">
              <a:rPr lang="en-US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5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200" y="1612255"/>
            <a:ext cx="2520000" cy="615553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7200" y="2492374"/>
            <a:ext cx="2520000" cy="3432176"/>
          </a:xfrm>
        </p:spPr>
        <p:txBody>
          <a:bodyPr/>
          <a:lstStyle>
            <a:lvl1pPr>
              <a:defRPr sz="1800"/>
            </a:lvl1pPr>
            <a:lvl2pPr marL="228600" indent="-228600">
              <a:buFont typeface="Verdana"/>
              <a:buChar char="•"/>
              <a:defRPr sz="1800" baseline="0"/>
            </a:lvl2pPr>
            <a:lvl3pPr marL="457200" indent="-228600">
              <a:buFont typeface="Wingdings" charset="2"/>
              <a:buChar char="§"/>
              <a:defRPr sz="1600"/>
            </a:lvl3pPr>
            <a:lvl4pPr>
              <a:defRPr sz="1600" baseline="0"/>
            </a:lvl4pPr>
            <a:lvl5pPr marL="9144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6800" y="1612255"/>
            <a:ext cx="5040000" cy="4314412"/>
          </a:xfrm>
        </p:spPr>
        <p:txBody>
          <a:bodyPr/>
          <a:lstStyle>
            <a:lvl1pPr>
              <a:defRPr sz="1800"/>
            </a:lvl1pPr>
            <a:lvl2pPr marL="228600" indent="-228600">
              <a:buFont typeface="Verdana"/>
              <a:buChar char="•"/>
              <a:defRPr sz="1800"/>
            </a:lvl2pPr>
            <a:lvl3pPr marL="457200" indent="-228600">
              <a:buFont typeface="Wingdings" charset="2"/>
              <a:buChar char="§"/>
              <a:defRPr sz="1600"/>
            </a:lvl3pPr>
            <a:lvl4pPr>
              <a:defRPr sz="1600" baseline="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69567-5CE0-452B-A1FE-1D4C6C2B6E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DDE3F-B3E5-4C55-A176-F986EE16374D}" type="datetime3">
              <a:rPr lang="en-US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2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612800"/>
            <a:ext cx="5486400" cy="31783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367337"/>
            <a:ext cx="5486400" cy="557213"/>
          </a:xfrm>
        </p:spPr>
        <p:txBody>
          <a:bodyPr/>
          <a:lstStyle>
            <a:lvl1pPr marL="0" indent="0">
              <a:lnSpc>
                <a:spcPts val="18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0971F-66B7-409A-A198-D095DE4CC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0B326-D22F-4A2C-8997-451C937EF385}" type="datetime3">
              <a:rPr lang="en-US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1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A4653-6E2D-41D0-9762-8505E5EAB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B81FD-CF87-4085-9759-DD112FBAF8F6}" type="datetime3">
              <a:rPr lang="en-US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5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6588" y="1612900"/>
            <a:ext cx="7870825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6588" y="2416175"/>
            <a:ext cx="7870825" cy="182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73813" y="6426200"/>
            <a:ext cx="21336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 b="0">
                <a:solidFill>
                  <a:srgbClr val="004494"/>
                </a:solidFill>
                <a:cs typeface="+mn-cs"/>
              </a:defRPr>
            </a:lvl1pPr>
          </a:lstStyle>
          <a:p>
            <a:pPr>
              <a:defRPr/>
            </a:pPr>
            <a:fld id="{B99405CB-D710-434C-8599-588DC4DE4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37ACDE"/>
          </a:solidFill>
          <a:ln>
            <a:solidFill>
              <a:srgbClr val="37ACD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2" name="Picture 5" descr="JRC_Slides_Footer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3" y="6461125"/>
            <a:ext cx="612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" descr="JRC_Slides_Logo_EN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258763"/>
            <a:ext cx="14351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6588" y="6426200"/>
            <a:ext cx="21336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004494"/>
                </a:solidFill>
                <a:cs typeface="+mn-cs"/>
              </a:defRPr>
            </a:lvl1pPr>
          </a:lstStyle>
          <a:p>
            <a:pPr>
              <a:defRPr/>
            </a:pPr>
            <a:fld id="{E4D77063-C810-4D79-BD34-D242DC6B979E}" type="datetime3">
              <a:rPr lang="en-US"/>
              <a:pPr>
                <a:defRPr/>
              </a:pPr>
              <a:t>25 March 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6" r:id="rId11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/>
          <a:ea typeface="MS PGothic" pitchFamily="34" charset="-128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 charset="0"/>
          <a:ea typeface="MS PGothic" pitchFamily="34" charset="-128"/>
          <a:cs typeface="ＭＳ Ｐゴシック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rgbClr val="37ACDE"/>
        </a:buClr>
        <a:buFont typeface="Verdana" pitchFamily="34" charset="0"/>
        <a:defRPr>
          <a:solidFill>
            <a:srgbClr val="004494"/>
          </a:solidFill>
          <a:latin typeface="Verdana"/>
          <a:ea typeface="MS PGothic" pitchFamily="34" charset="-128"/>
          <a:cs typeface="ＭＳ Ｐゴシック" charset="0"/>
        </a:defRPr>
      </a:lvl1pPr>
      <a:lvl2pPr marL="228600" indent="-2286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rgbClr val="37ACDE"/>
        </a:buClr>
        <a:buFont typeface="Verdana" pitchFamily="34" charset="0"/>
        <a:buChar char="•"/>
        <a:defRPr>
          <a:solidFill>
            <a:srgbClr val="004494"/>
          </a:solidFill>
          <a:latin typeface="Verdana"/>
          <a:ea typeface="MS PGothic" pitchFamily="34" charset="-128"/>
        </a:defRPr>
      </a:lvl2pPr>
      <a:lvl3pPr marL="457200" indent="-2286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rgbClr val="37ACDE"/>
        </a:buClr>
        <a:buFont typeface="Wingdings" pitchFamily="2" charset="2"/>
        <a:buChar char="§"/>
        <a:defRPr sz="1600">
          <a:solidFill>
            <a:srgbClr val="004494"/>
          </a:solidFill>
          <a:latin typeface="Verdana"/>
          <a:ea typeface="MS PGothic" pitchFamily="34" charset="-128"/>
        </a:defRPr>
      </a:lvl3pPr>
      <a:lvl4pPr marL="685800" indent="-2286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rgbClr val="37ACDE"/>
        </a:buClr>
        <a:buFont typeface="Arial" charset="0"/>
        <a:buChar char="•"/>
        <a:defRPr sz="1600">
          <a:solidFill>
            <a:srgbClr val="004494"/>
          </a:solidFill>
          <a:latin typeface="Verdana"/>
          <a:ea typeface="MS PGothic" pitchFamily="34" charset="-128"/>
        </a:defRPr>
      </a:lvl4pPr>
      <a:lvl5pPr marL="914400" indent="-2286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rgbClr val="37ACDE"/>
        </a:buClr>
        <a:buFont typeface="Verdana" pitchFamily="34" charset="0"/>
        <a:buChar char="–"/>
        <a:defRPr sz="1600">
          <a:solidFill>
            <a:srgbClr val="004494"/>
          </a:solidFill>
          <a:latin typeface="Verdana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package" Target="../embeddings/Microsoft_Word_Document1.docx"/><Relationship Id="rId7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Word_Document2.docx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163" y="1612900"/>
            <a:ext cx="7426325" cy="1477328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/>
              <a:t>Seveso</a:t>
            </a:r>
            <a:r>
              <a:rPr lang="en-US" sz="2400" dirty="0" smtClean="0"/>
              <a:t> Capacity Building in </a:t>
            </a:r>
            <a:r>
              <a:rPr lang="en-US" sz="2400" dirty="0"/>
              <a:t>European </a:t>
            </a:r>
            <a:r>
              <a:rPr lang="en-US" sz="2400" dirty="0" err="1"/>
              <a:t>Neighbour</a:t>
            </a:r>
            <a:r>
              <a:rPr lang="en-US" sz="2400" dirty="0"/>
              <a:t> </a:t>
            </a:r>
            <a:r>
              <a:rPr lang="en-US" sz="2400" dirty="0" smtClean="0"/>
              <a:t>Countries</a:t>
            </a:r>
            <a:br>
              <a:rPr lang="en-US" sz="2400" dirty="0" smtClean="0"/>
            </a:br>
            <a:r>
              <a:rPr lang="en-US" sz="2400" dirty="0" smtClean="0">
                <a:ea typeface="+mj-ea"/>
              </a:rPr>
              <a:t/>
            </a:r>
            <a:br>
              <a:rPr lang="en-US" sz="2400" dirty="0" smtClean="0">
                <a:ea typeface="+mj-ea"/>
              </a:rPr>
            </a:br>
            <a:r>
              <a:rPr lang="en-US" sz="2400" dirty="0" smtClean="0">
                <a:ea typeface="+mj-ea"/>
              </a:rPr>
              <a:t>Project Methodology</a:t>
            </a:r>
            <a:endParaRPr lang="en-US" sz="2400" dirty="0">
              <a:ea typeface="+mj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430213"/>
          </a:xfrm>
        </p:spPr>
        <p:txBody>
          <a:bodyPr/>
          <a:lstStyle/>
          <a:p>
            <a:r>
              <a:rPr lang="en-US" dirty="0" smtClean="0"/>
              <a:t>Question Slide 3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91018" y="1390940"/>
            <a:ext cx="7869600" cy="4616648"/>
          </a:xfrm>
        </p:spPr>
        <p:txBody>
          <a:bodyPr/>
          <a:lstStyle/>
          <a:p>
            <a:pPr>
              <a:buAutoNum type="arabicPeriod"/>
            </a:pPr>
            <a:r>
              <a:rPr lang="en-US" dirty="0" smtClean="0"/>
              <a:t>Do you have any advice on using the </a:t>
            </a:r>
            <a:r>
              <a:rPr lang="en-US" dirty="0" err="1" smtClean="0"/>
              <a:t>Seveso</a:t>
            </a:r>
            <a:r>
              <a:rPr lang="en-US" dirty="0" smtClean="0"/>
              <a:t> model in the </a:t>
            </a:r>
            <a:r>
              <a:rPr lang="en-US" dirty="0" err="1" smtClean="0"/>
              <a:t>Neighbour</a:t>
            </a:r>
            <a:r>
              <a:rPr lang="en-US" dirty="0" smtClean="0"/>
              <a:t> Countries that you might know?</a:t>
            </a:r>
            <a:br>
              <a:rPr lang="en-US" dirty="0" smtClean="0"/>
            </a:br>
            <a:endParaRPr lang="en-US" dirty="0"/>
          </a:p>
          <a:p>
            <a:pPr>
              <a:buFont typeface="Verdana" pitchFamily="34" charset="0"/>
              <a:buAutoNum type="arabicPeriod"/>
            </a:pPr>
            <a:r>
              <a:rPr lang="en-US" dirty="0" smtClean="0"/>
              <a:t>Where might it be possible to make a difference early on?</a:t>
            </a:r>
          </a:p>
          <a:p>
            <a:pPr>
              <a:buAutoNum type="arabicPeriod"/>
            </a:pPr>
            <a:endParaRPr lang="en-US" dirty="0" smtClean="0"/>
          </a:p>
          <a:p>
            <a:pPr>
              <a:buAutoNum type="arabicPeriod"/>
            </a:pPr>
            <a:r>
              <a:rPr lang="en-US" dirty="0" smtClean="0"/>
              <a:t>What do you think will be the highest priorities? greatest needs?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Could there be any resistance to using the </a:t>
            </a:r>
            <a:r>
              <a:rPr lang="en-US" dirty="0" err="1" smtClean="0"/>
              <a:t>Seveso</a:t>
            </a:r>
            <a:r>
              <a:rPr lang="en-US" dirty="0" smtClean="0"/>
              <a:t> model?  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Which countries might have the most/the least experience with </a:t>
            </a:r>
            <a:r>
              <a:rPr lang="en-US" dirty="0" err="1" smtClean="0"/>
              <a:t>Seveso</a:t>
            </a:r>
            <a:r>
              <a:rPr lang="en-US" dirty="0" smtClean="0"/>
              <a:t> and the Flexible Framework?</a:t>
            </a:r>
            <a:br>
              <a:rPr lang="en-US" dirty="0" smtClean="0"/>
            </a:br>
            <a:endParaRPr lang="en-US" dirty="0" smtClean="0"/>
          </a:p>
          <a:p>
            <a:pPr>
              <a:buAutoNum type="arabicPeriod"/>
            </a:pPr>
            <a:r>
              <a:rPr lang="en-US" dirty="0" smtClean="0"/>
              <a:t>Do you have any experience with successes or failures in trying to make some of the </a:t>
            </a:r>
            <a:r>
              <a:rPr lang="en-US" dirty="0" err="1" smtClean="0"/>
              <a:t>Seveso</a:t>
            </a:r>
            <a:r>
              <a:rPr lang="en-US" dirty="0" smtClean="0"/>
              <a:t> elements work in various places?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894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430213"/>
          </a:xfrm>
        </p:spPr>
        <p:txBody>
          <a:bodyPr/>
          <a:lstStyle/>
          <a:p>
            <a:r>
              <a:rPr lang="en-US" dirty="0" smtClean="0"/>
              <a:t>Question Slide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382" y="1547956"/>
            <a:ext cx="7869600" cy="4308872"/>
          </a:xfrm>
        </p:spPr>
        <p:txBody>
          <a:bodyPr/>
          <a:lstStyle/>
          <a:p>
            <a:pPr>
              <a:buAutoNum type="arabicPeriod"/>
            </a:pPr>
            <a:r>
              <a:rPr lang="en-US" dirty="0" smtClean="0"/>
              <a:t>Are there particularly important advantages and disadvantages that should be identified early on?</a:t>
            </a:r>
          </a:p>
          <a:p>
            <a:pPr>
              <a:buAutoNum type="arabicPeriod"/>
            </a:pPr>
            <a:endParaRPr lang="en-US" dirty="0"/>
          </a:p>
          <a:p>
            <a:pPr>
              <a:buFont typeface="Verdana" pitchFamily="34" charset="0"/>
              <a:buAutoNum type="arabicPeriod"/>
            </a:pPr>
            <a:r>
              <a:rPr lang="en-US" dirty="0" smtClean="0"/>
              <a:t>What have been key factors in places affecting project success or failure where you have trained and collaborated?</a:t>
            </a:r>
          </a:p>
          <a:p>
            <a:pPr>
              <a:buFont typeface="Verdana" pitchFamily="34" charset="0"/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What have been some key challenges and how did you overcome them?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What other country factors (regulatory, social, historical, culture, etc.) might be leveraged for greater success of the project?</a:t>
            </a:r>
          </a:p>
          <a:p>
            <a:pPr>
              <a:buAutoNum type="arabicPeriod"/>
            </a:pPr>
            <a:endParaRPr lang="en-US" dirty="0" smtClean="0"/>
          </a:p>
          <a:p>
            <a:pPr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AC52C9-216B-4B58-B9C2-942E604254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9EA8E87-9102-4331-A5DF-6A6DCADB9191}" type="datetime3">
              <a:rPr lang="en-US" smtClean="0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20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430213"/>
          </a:xfrm>
        </p:spPr>
        <p:txBody>
          <a:bodyPr/>
          <a:lstStyle/>
          <a:p>
            <a:r>
              <a:rPr lang="en-US" dirty="0" smtClean="0"/>
              <a:t>Strategy Point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908" y="1233920"/>
            <a:ext cx="7980327" cy="4385816"/>
          </a:xfrm>
        </p:spPr>
        <p:txBody>
          <a:bodyPr/>
          <a:lstStyle/>
          <a:p>
            <a:pPr marL="0" indent="0"/>
            <a:r>
              <a:rPr lang="en-US" b="1" dirty="0" smtClean="0"/>
              <a:t>3. Identify a few main areas where progress is needed and possible</a:t>
            </a:r>
          </a:p>
          <a:p>
            <a:pPr marL="0" lvl="2" indent="0">
              <a:spcBef>
                <a:spcPts val="600"/>
              </a:spcBef>
              <a:buNone/>
            </a:pPr>
            <a:r>
              <a:rPr lang="en-US" b="1" dirty="0" smtClean="0"/>
              <a:t>Typical capacity building needs often includes some of the following:</a:t>
            </a:r>
          </a:p>
          <a:p>
            <a:pPr lvl="2"/>
            <a:r>
              <a:rPr lang="en-US" b="1" dirty="0" smtClean="0"/>
              <a:t>Building awareness and understanding of chemical accident risks</a:t>
            </a:r>
            <a:r>
              <a:rPr lang="en-US" dirty="0" smtClean="0"/>
              <a:t>  Establishing a common definition of </a:t>
            </a:r>
            <a:r>
              <a:rPr lang="en-US" dirty="0"/>
              <a:t>chemical accident </a:t>
            </a:r>
            <a:r>
              <a:rPr lang="en-US" dirty="0" smtClean="0"/>
              <a:t>risks and  </a:t>
            </a:r>
            <a:r>
              <a:rPr lang="en-US" dirty="0"/>
              <a:t>a common starting </a:t>
            </a:r>
            <a:r>
              <a:rPr lang="en-US" dirty="0" smtClean="0"/>
              <a:t>place to improve among government &amp; industry actors </a:t>
            </a:r>
          </a:p>
          <a:p>
            <a:pPr lvl="2"/>
            <a:r>
              <a:rPr lang="en-US" b="1" dirty="0" smtClean="0"/>
              <a:t>Establishing and prioritizing the country’s chemical accident risks </a:t>
            </a:r>
            <a:r>
              <a:rPr lang="en-US" dirty="0" smtClean="0"/>
              <a:t>– What are they?  Where are they?  How high are the risks?</a:t>
            </a:r>
          </a:p>
          <a:p>
            <a:pPr lvl="2"/>
            <a:r>
              <a:rPr lang="en-US" b="1" dirty="0" smtClean="0"/>
              <a:t>Hazard identification and risk analysis –</a:t>
            </a:r>
            <a:r>
              <a:rPr lang="en-US" dirty="0" smtClean="0"/>
              <a:t>Training on theory and techniques, access to analytical tools with training/pilot projects on practical use for specific scenarios/sites, inspections and safety reports</a:t>
            </a:r>
          </a:p>
          <a:p>
            <a:pPr lvl="2"/>
            <a:r>
              <a:rPr lang="en-US" b="1" dirty="0" smtClean="0"/>
              <a:t>Inspections and safety audits.  </a:t>
            </a:r>
            <a:r>
              <a:rPr lang="en-US" dirty="0" smtClean="0"/>
              <a:t>Training on inspection &amp; auditing– what to look for (on-site training), basics of safety management systems, using risk analysis, e.g., layers of protection &amp; other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1565F-C664-4278-A455-4CD2CAF8EEE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C4AB7A2-DA0C-43A9-B6E5-693366B45C90}" type="datetime3">
              <a:rPr lang="en-US" smtClean="0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03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95927"/>
            <a:ext cx="7870825" cy="861774"/>
          </a:xfrm>
        </p:spPr>
        <p:txBody>
          <a:bodyPr/>
          <a:lstStyle/>
          <a:p>
            <a:r>
              <a:rPr lang="en-US" dirty="0" smtClean="0"/>
              <a:t>Example of capacity building strategies for different themes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1565F-C664-4278-A455-4CD2CAF8EEE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C4AB7A2-DA0C-43A9-B6E5-693366B45C90}" type="datetime3">
              <a:rPr lang="en-US" smtClean="0"/>
              <a:pPr>
                <a:defRPr/>
              </a:pPr>
              <a:t>25 March 2015</a:t>
            </a:fld>
            <a:endParaRPr lang="en-US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799" y="1755896"/>
            <a:ext cx="6985001" cy="5102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8913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7399"/>
            <a:ext cx="7870825" cy="430213"/>
          </a:xfrm>
        </p:spPr>
        <p:txBody>
          <a:bodyPr/>
          <a:lstStyle/>
          <a:p>
            <a:r>
              <a:rPr lang="en-US" dirty="0" smtClean="0"/>
              <a:t>Examples of past country strategies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1565F-C664-4278-A455-4CD2CAF8EEE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C4AB7A2-DA0C-43A9-B6E5-693366B45C90}" type="datetime3">
              <a:rPr lang="en-US" smtClean="0"/>
              <a:pPr>
                <a:defRPr/>
              </a:pPr>
              <a:t>25 March 2015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513352"/>
              </p:ext>
            </p:extLst>
          </p:nvPr>
        </p:nvGraphicFramePr>
        <p:xfrm>
          <a:off x="894617" y="415245"/>
          <a:ext cx="7081597" cy="2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Document" r:id="rId3" imgW="5724591" imgH="2172618" progId="Word.Document.12">
                  <p:embed/>
                </p:oleObj>
              </mc:Choice>
              <mc:Fallback>
                <p:oleObj name="Document" r:id="rId3" imgW="5724591" imgH="217261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4617" y="415245"/>
                        <a:ext cx="7081597" cy="2687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9236170"/>
              </p:ext>
            </p:extLst>
          </p:nvPr>
        </p:nvGraphicFramePr>
        <p:xfrm>
          <a:off x="582284" y="3099756"/>
          <a:ext cx="7569678" cy="374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Document" r:id="rId5" imgW="5718280" imgH="2830830" progId="Word.Document.12">
                  <p:embed/>
                </p:oleObj>
              </mc:Choice>
              <mc:Fallback>
                <p:oleObj name="Document" r:id="rId5" imgW="5718280" imgH="283083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2284" y="3099756"/>
                        <a:ext cx="7569678" cy="3747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" name="Object 10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048303"/>
              </p:ext>
            </p:extLst>
          </p:nvPr>
        </p:nvGraphicFramePr>
        <p:xfrm>
          <a:off x="859767" y="1911744"/>
          <a:ext cx="7042029" cy="384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Document" r:id="rId7" imgW="5724591" imgH="3122531" progId="Word.Document.12">
                  <p:embed/>
                </p:oleObj>
              </mc:Choice>
              <mc:Fallback>
                <p:oleObj name="Document" r:id="rId7" imgW="5724591" imgH="312253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9767" y="1911744"/>
                        <a:ext cx="7042029" cy="384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Box 1028"/>
          <p:cNvSpPr txBox="1"/>
          <p:nvPr/>
        </p:nvSpPr>
        <p:spPr>
          <a:xfrm>
            <a:off x="1061049" y="1104181"/>
            <a:ext cx="715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Country 1</a:t>
            </a:r>
            <a:r>
              <a:rPr lang="en-US" sz="1200" dirty="0">
                <a:solidFill>
                  <a:schemeClr val="tx1"/>
                </a:solidFill>
              </a:rPr>
              <a:t>:  Limited competency and experience with chemical accident prevention 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59767" y="2868924"/>
            <a:ext cx="715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Country 2:  </a:t>
            </a:r>
            <a:r>
              <a:rPr lang="en-US" sz="1200" dirty="0">
                <a:solidFill>
                  <a:schemeClr val="tx1"/>
                </a:solidFill>
              </a:rPr>
              <a:t>Moderate competency but limited experience with chemical accident prevention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59767" y="4202350"/>
            <a:ext cx="7151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Country 3:  </a:t>
            </a:r>
            <a:r>
              <a:rPr lang="en-US" sz="1200" dirty="0">
                <a:solidFill>
                  <a:schemeClr val="tx1"/>
                </a:solidFill>
              </a:rPr>
              <a:t>Moderate competency and experience with chemical accident prevention</a:t>
            </a:r>
          </a:p>
        </p:txBody>
      </p:sp>
    </p:spTree>
    <p:extLst>
      <p:ext uri="{BB962C8B-B14F-4D97-AF65-F5344CB8AC3E}">
        <p14:creationId xmlns:p14="http://schemas.microsoft.com/office/powerpoint/2010/main" val="1138828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430213"/>
          </a:xfrm>
        </p:spPr>
        <p:txBody>
          <a:bodyPr/>
          <a:lstStyle/>
          <a:p>
            <a:r>
              <a:rPr lang="en-US" dirty="0" smtClean="0"/>
              <a:t>Question Slide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382" y="1547956"/>
            <a:ext cx="7869600" cy="7386638"/>
          </a:xfrm>
        </p:spPr>
        <p:txBody>
          <a:bodyPr/>
          <a:lstStyle/>
          <a:p>
            <a:pPr>
              <a:buAutoNum type="arabicPeriod"/>
            </a:pPr>
            <a:r>
              <a:rPr lang="en-US" dirty="0" smtClean="0"/>
              <a:t>Does this seem to be an approach that is:</a:t>
            </a:r>
            <a:br>
              <a:rPr lang="en-US" dirty="0" smtClean="0"/>
            </a:br>
            <a:r>
              <a:rPr lang="en-US" dirty="0" smtClean="0"/>
              <a:t>realistic? adequately flexible? too ambitious?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would you improve it?</a:t>
            </a:r>
            <a:endParaRPr lang="en-US" dirty="0" smtClean="0"/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What is your opinion on what some of the common starting points might be? 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What do you think will be the highest priorities be for the countries?</a:t>
            </a:r>
          </a:p>
          <a:p>
            <a:pPr>
              <a:buAutoNum type="arabicPeriod"/>
            </a:pPr>
            <a:endParaRPr lang="en-US" dirty="0" smtClean="0"/>
          </a:p>
          <a:p>
            <a:pPr>
              <a:buAutoNum type="arabicPeriod"/>
            </a:pPr>
            <a:r>
              <a:rPr lang="en-US" dirty="0" smtClean="0"/>
              <a:t>What might be their greatest needs?</a:t>
            </a:r>
          </a:p>
          <a:p>
            <a:pPr>
              <a:buAutoNum type="arabicPeriod"/>
            </a:pPr>
            <a:endParaRPr lang="en-US" dirty="0"/>
          </a:p>
          <a:p>
            <a:pPr marL="0" indent="0"/>
            <a:r>
              <a:rPr lang="en-US" i="1" dirty="0" smtClean="0"/>
              <a:t>Questions 2 - 4 are repeats from Question Slide 3</a:t>
            </a:r>
          </a:p>
          <a:p>
            <a:pPr>
              <a:buAutoNum type="arabicPeriod"/>
            </a:pPr>
            <a:endParaRPr lang="en-US" dirty="0" smtClean="0"/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endParaRPr lang="en-US" dirty="0" smtClean="0"/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endParaRPr lang="en-US" dirty="0" smtClean="0"/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endParaRPr lang="en-US" dirty="0" smtClean="0"/>
          </a:p>
          <a:p>
            <a:pPr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AC52C9-216B-4B58-B9C2-942E604254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9EA8E87-9102-4331-A5DF-6A6DCADB9191}" type="datetime3">
              <a:rPr lang="en-US" smtClean="0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17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430213"/>
          </a:xfrm>
        </p:spPr>
        <p:txBody>
          <a:bodyPr/>
          <a:lstStyle/>
          <a:p>
            <a:r>
              <a:rPr lang="en-US" dirty="0" smtClean="0"/>
              <a:t>Strategy Point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127" y="1215448"/>
            <a:ext cx="7869600" cy="3693319"/>
          </a:xfrm>
        </p:spPr>
        <p:txBody>
          <a:bodyPr/>
          <a:lstStyle/>
          <a:p>
            <a:pPr marL="228600" lvl="2" indent="0">
              <a:buNone/>
            </a:pPr>
            <a:r>
              <a:rPr lang="en-US" b="1" dirty="0" smtClean="0">
                <a:cs typeface="ＭＳ Ｐゴシック" charset="0"/>
              </a:rPr>
              <a:t>4. </a:t>
            </a:r>
            <a:r>
              <a:rPr lang="en-US" b="1" dirty="0"/>
              <a:t>Establishing expert resources and networks.  </a:t>
            </a:r>
            <a:r>
              <a:rPr lang="en-US" dirty="0"/>
              <a:t>A new, challenging area – building/ maintaining adequate chemical safety expert resources</a:t>
            </a:r>
            <a:endParaRPr lang="en-US" b="1" dirty="0"/>
          </a:p>
          <a:p>
            <a:pPr marL="228600" lvl="2" indent="0">
              <a:buNone/>
            </a:pPr>
            <a:endParaRPr lang="en-US" b="1" dirty="0" smtClean="0">
              <a:cs typeface="ＭＳ Ｐゴシック" charset="0"/>
            </a:endParaRPr>
          </a:p>
          <a:p>
            <a:pPr marL="228600" lvl="2" indent="0">
              <a:buNone/>
            </a:pPr>
            <a:r>
              <a:rPr lang="en-US" b="1" dirty="0" smtClean="0"/>
              <a:t>Creating ongoing access to expert resources through </a:t>
            </a:r>
          </a:p>
          <a:p>
            <a:pPr lvl="2"/>
            <a:r>
              <a:rPr lang="en-US" dirty="0" smtClean="0"/>
              <a:t>analytical tools, especially for hazard identification and consequence analysis</a:t>
            </a:r>
          </a:p>
          <a:p>
            <a:pPr lvl="2"/>
            <a:r>
              <a:rPr lang="en-US" dirty="0" smtClean="0"/>
              <a:t>central reference points for existing good practice and lessons learned</a:t>
            </a:r>
          </a:p>
          <a:p>
            <a:pPr lvl="2"/>
            <a:r>
              <a:rPr lang="en-US" dirty="0" smtClean="0"/>
              <a:t>creating mechanisms to facilitate ongoing and future expert exchange and knowledge sharing nationally, regionally, and globally</a:t>
            </a:r>
          </a:p>
          <a:p>
            <a:pPr lvl="2"/>
            <a:r>
              <a:rPr lang="en-US" dirty="0" smtClean="0"/>
              <a:t>ad hoc consultation for crisis situations.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1565F-C664-4278-A455-4CD2CAF8EEE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C4AB7A2-DA0C-43A9-B6E5-693366B45C90}" type="datetime3">
              <a:rPr lang="en-US" smtClean="0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58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430213"/>
          </a:xfrm>
        </p:spPr>
        <p:txBody>
          <a:bodyPr/>
          <a:lstStyle/>
          <a:p>
            <a:r>
              <a:rPr lang="en-US" dirty="0" smtClean="0"/>
              <a:t>Tools </a:t>
            </a:r>
            <a:r>
              <a:rPr lang="en-US" dirty="0" smtClean="0"/>
              <a:t>in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000" y="1215447"/>
            <a:ext cx="7869600" cy="6771084"/>
          </a:xfrm>
        </p:spPr>
        <p:txBody>
          <a:bodyPr/>
          <a:lstStyle/>
          <a:p>
            <a:pPr marL="0" lvl="0" indent="0"/>
            <a:r>
              <a:rPr lang="en-US" b="1" dirty="0" smtClean="0"/>
              <a:t>Developed or in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Minerva Web Portal </a:t>
            </a:r>
            <a:r>
              <a:rPr lang="en-US" altLang="en-US" dirty="0" smtClean="0"/>
              <a:t>giving access to chemical accident prevention k</a:t>
            </a:r>
            <a:r>
              <a:rPr lang="en-US" altLang="en-US" dirty="0" smtClean="0"/>
              <a:t>nowledge and Tools</a:t>
            </a:r>
          </a:p>
          <a:p>
            <a:pPr marL="0" lvl="0" indent="0"/>
            <a:endParaRPr lang="en-US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Geographic </a:t>
            </a:r>
            <a:r>
              <a:rPr lang="en-US" dirty="0"/>
              <a:t>Information System – Area Risk Analysis </a:t>
            </a:r>
            <a:r>
              <a:rPr lang="en-US" dirty="0" smtClean="0"/>
              <a:t>(GIS-ARA</a:t>
            </a:r>
            <a:r>
              <a:rPr lang="en-US" dirty="0" smtClean="0"/>
              <a:t>) </a:t>
            </a:r>
            <a:br>
              <a:rPr lang="en-US" dirty="0" smtClean="0"/>
            </a:b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Accident Damage Assessment Model (ADAM)</a:t>
            </a:r>
            <a:br>
              <a:rPr lang="en-US" dirty="0" smtClean="0"/>
            </a:b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Rapid </a:t>
            </a:r>
            <a:r>
              <a:rPr lang="en-US" altLang="en-US" dirty="0" err="1" smtClean="0"/>
              <a:t>Natech</a:t>
            </a:r>
            <a:r>
              <a:rPr lang="en-US" altLang="en-US" dirty="0" smtClean="0"/>
              <a:t> Risk Mapping Tool: RAPID-N</a:t>
            </a:r>
            <a:br>
              <a:rPr lang="en-US" altLang="en-US" dirty="0" smtClean="0"/>
            </a:br>
            <a:endParaRPr lang="en-US" alt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Accident Information and Data Analysis (AIDA)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eMARS</a:t>
            </a:r>
            <a:r>
              <a:rPr lang="en-US" altLang="en-US" dirty="0" smtClean="0"/>
              <a:t> Light (part of AIDA)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0" indent="0"/>
            <a:r>
              <a:rPr lang="en-US" altLang="en-US" dirty="0" smtClean="0"/>
              <a:t>Future development if needed</a:t>
            </a:r>
            <a:endParaRPr lang="en-US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eSPIRS</a:t>
            </a:r>
            <a:r>
              <a:rPr lang="en-US" altLang="en-US" dirty="0" smtClean="0"/>
              <a:t> Light and Risk Mapping (Qualitative Ranking System)</a:t>
            </a:r>
            <a:endParaRPr lang="en-US" alt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1565F-C664-4278-A455-4CD2CAF8EEE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C4AB7A2-DA0C-43A9-B6E5-693366B45C90}" type="datetime3">
              <a:rPr lang="en-US" smtClean="0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430213"/>
          </a:xfrm>
        </p:spPr>
        <p:txBody>
          <a:bodyPr/>
          <a:lstStyle/>
          <a:p>
            <a:r>
              <a:rPr lang="en-US" dirty="0" smtClean="0"/>
              <a:t>Question Slide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781" y="1511012"/>
            <a:ext cx="7869600" cy="4616648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What ideas do you have for building a solid sustainable result in our partner countries?  </a:t>
            </a:r>
            <a:br>
              <a:rPr lang="en-US" dirty="0" smtClean="0"/>
            </a:b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Are there some concepts we are missing in this overall description?</a:t>
            </a:r>
            <a:br>
              <a:rPr lang="en-US" dirty="0" smtClean="0"/>
            </a:b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What ideas do you have on resources and networks that could useful and should be made to our partner countries?  </a:t>
            </a:r>
          </a:p>
          <a:p>
            <a:pPr>
              <a:buFont typeface="+mj-lt"/>
              <a:buAutoNum type="arabicPeriod"/>
            </a:pP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 smtClean="0"/>
              <a:t>In your experience, what has worked and what hasn’t worked in terms of making a difference?</a:t>
            </a:r>
            <a:br>
              <a:rPr lang="en-US" dirty="0" smtClean="0"/>
            </a:br>
            <a:endParaRPr lang="en-US" dirty="0" smtClean="0"/>
          </a:p>
          <a:p>
            <a:pPr marL="0" indent="0"/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AC52C9-216B-4B58-B9C2-942E604254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9EA8E87-9102-4331-A5DF-6A6DCADB9191}" type="datetime3">
              <a:rPr lang="en-US" smtClean="0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92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430213"/>
          </a:xfrm>
        </p:spPr>
        <p:txBody>
          <a:bodyPr/>
          <a:lstStyle/>
          <a:p>
            <a:r>
              <a:rPr lang="en-US" dirty="0" smtClean="0"/>
              <a:t>Where are we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655" y="1076902"/>
            <a:ext cx="7869600" cy="4924425"/>
          </a:xfrm>
        </p:spPr>
        <p:txBody>
          <a:bodyPr/>
          <a:lstStyle/>
          <a:p>
            <a:pPr marL="0" indent="0"/>
            <a:r>
              <a:rPr lang="en-US" b="1" dirty="0" smtClean="0"/>
              <a:t>Year 1 of the project is underway and involves</a:t>
            </a:r>
          </a:p>
          <a:p>
            <a:pPr marL="0" indent="0"/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Getting to know the countries (profile development)</a:t>
            </a:r>
          </a:p>
          <a:p>
            <a:pPr marL="628650" lvl="3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Starting with a questionnaire to each country (~February 2015)</a:t>
            </a:r>
          </a:p>
          <a:p>
            <a:pPr marL="628650" lvl="3" indent="-285750">
              <a:buFont typeface="Arial" panose="020B0604020202020204" pitchFamily="34" charset="0"/>
              <a:buChar char="•"/>
            </a:pPr>
            <a:r>
              <a:rPr lang="en-US" b="1" dirty="0" err="1" smtClean="0"/>
              <a:t>Natech</a:t>
            </a:r>
            <a:r>
              <a:rPr lang="en-US" b="1" dirty="0" smtClean="0"/>
              <a:t> risk workshop for all countries (2</a:t>
            </a:r>
            <a:r>
              <a:rPr lang="en-US" b="1" baseline="30000" dirty="0" smtClean="0"/>
              <a:t>nd</a:t>
            </a:r>
            <a:r>
              <a:rPr lang="en-US" b="1" dirty="0" smtClean="0"/>
              <a:t> semester 2015)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Development of a multi-year strategic plan (underway)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Tools development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Long term project  (started in 2011) to give online to risk analysis tools especially for consequence analysis for specific sites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Will be useful for site risk analysis, and area specific emergency and land-use planning</a:t>
            </a:r>
          </a:p>
          <a:p>
            <a:pPr marL="0" lvl="1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1565F-C664-4278-A455-4CD2CAF8EEE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C4AB7A2-DA0C-43A9-B6E5-693366B45C90}" type="datetime3">
              <a:rPr lang="en-US" smtClean="0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07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430887"/>
          </a:xfrm>
        </p:spPr>
        <p:txBody>
          <a:bodyPr/>
          <a:lstStyle/>
          <a:p>
            <a:r>
              <a:rPr lang="en-US" dirty="0" smtClean="0"/>
              <a:t>The basic capacity building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509" y="1741921"/>
            <a:ext cx="8035746" cy="3693319"/>
          </a:xfrm>
        </p:spPr>
        <p:txBody>
          <a:bodyPr/>
          <a:lstStyle/>
          <a:p>
            <a:pPr marL="0" lvl="0" indent="0"/>
            <a:r>
              <a:rPr lang="en-US" b="1" dirty="0" smtClean="0"/>
              <a:t>Building capacity to implement effective chemical accident prevention </a:t>
            </a:r>
            <a:r>
              <a:rPr lang="en-US" b="1" dirty="0" err="1" smtClean="0"/>
              <a:t>programmes</a:t>
            </a:r>
            <a:r>
              <a:rPr lang="en-US" b="1" dirty="0" smtClean="0"/>
              <a:t> should aim generally at:</a:t>
            </a:r>
          </a:p>
          <a:p>
            <a:pPr lvl="0"/>
            <a:endParaRPr lang="en-US" b="1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i="1" dirty="0" smtClean="0"/>
              <a:t>Establishing a long-term vision,</a:t>
            </a:r>
            <a:r>
              <a:rPr lang="en-US" dirty="0" smtClean="0"/>
              <a:t> while using existing strengths to achieve measurable progress step-by-step over time.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b="1" i="1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 i="1" dirty="0" smtClean="0"/>
              <a:t>Increasing </a:t>
            </a:r>
            <a:r>
              <a:rPr lang="en-US" b="1" i="1" dirty="0"/>
              <a:t>a countries’ understanding</a:t>
            </a:r>
            <a:r>
              <a:rPr lang="en-US" dirty="0"/>
              <a:t> of issues related to chemical accident prevention and </a:t>
            </a:r>
            <a:r>
              <a:rPr lang="en-US" dirty="0" smtClean="0"/>
              <a:t>preparedness</a:t>
            </a:r>
          </a:p>
          <a:p>
            <a:pPr lvl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 i="1" dirty="0"/>
              <a:t>Improving the capacity of relevant institutions</a:t>
            </a:r>
            <a:r>
              <a:rPr lang="en-US" dirty="0"/>
              <a:t>, </a:t>
            </a:r>
            <a:r>
              <a:rPr lang="en-US" dirty="0" smtClean="0"/>
              <a:t>agencies, industry </a:t>
            </a:r>
            <a:r>
              <a:rPr lang="en-US" dirty="0"/>
              <a:t>and experts to address the risks of chemical </a:t>
            </a:r>
            <a:r>
              <a:rPr lang="en-US" dirty="0" smtClean="0"/>
              <a:t>accidents</a:t>
            </a:r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1565F-C664-4278-A455-4CD2CAF8EEE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C4AB7A2-DA0C-43A9-B6E5-693366B45C90}" type="datetime3">
              <a:rPr lang="en-US" smtClean="0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45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43021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Summary – </a:t>
            </a:r>
            <a:r>
              <a:rPr lang="en-US" dirty="0" smtClean="0"/>
              <a:t>Initial</a:t>
            </a:r>
            <a:r>
              <a:rPr lang="en-US" dirty="0" smtClean="0"/>
              <a:t> </a:t>
            </a:r>
            <a:r>
              <a:rPr lang="en-US" sz="2800" dirty="0" smtClean="0"/>
              <a:t>Project </a:t>
            </a:r>
            <a:r>
              <a:rPr lang="en-US" sz="2800" dirty="0" smtClean="0"/>
              <a:t>Milestones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819" y="1233919"/>
            <a:ext cx="7869600" cy="5194589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Survey of European </a:t>
            </a:r>
            <a:r>
              <a:rPr lang="en-US" dirty="0" err="1" smtClean="0"/>
              <a:t>Neighbour</a:t>
            </a:r>
            <a:r>
              <a:rPr lang="en-US" dirty="0" smtClean="0"/>
              <a:t> Countries on Chemical Accident Prevention Perspective </a:t>
            </a:r>
            <a:r>
              <a:rPr lang="en-US" dirty="0" smtClean="0"/>
              <a:t>(March-May 2015, Analysis)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Expert brainstorming workshop (March 2015)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Begin face-to-face dialogue with countries (bilateral or regional workshop, meetings – TBA) – by June 2015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Survey analysis completed and distributed </a:t>
            </a:r>
            <a:r>
              <a:rPr lang="en-US" dirty="0" smtClean="0"/>
              <a:t>– September 2015</a:t>
            </a:r>
            <a:br>
              <a:rPr lang="en-US" dirty="0" smtClean="0"/>
            </a:b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First phase strategy for capacity building for 2016-2017, based on above inputs - (September 2015)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Beta test version of the GIS-Area Risk Analysis/ADAM tool - ~Nov 2015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Natech</a:t>
            </a:r>
            <a:r>
              <a:rPr lang="en-US" dirty="0" smtClean="0"/>
              <a:t> risk analysis workshop – ~Nov </a:t>
            </a:r>
            <a:r>
              <a:rPr lang="en-US" dirty="0" smtClean="0"/>
              <a:t>2015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5629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861774"/>
          </a:xfrm>
        </p:spPr>
        <p:txBody>
          <a:bodyPr/>
          <a:lstStyle/>
          <a:p>
            <a:r>
              <a:rPr lang="en-US" dirty="0" smtClean="0"/>
              <a:t>Country survey on chemical accident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855" y="1086138"/>
            <a:ext cx="7869600" cy="5232202"/>
          </a:xfrm>
        </p:spPr>
        <p:txBody>
          <a:bodyPr/>
          <a:lstStyle/>
          <a:p>
            <a:pPr marL="400050" lvl="2" indent="-285750"/>
            <a:r>
              <a:rPr lang="en-US" dirty="0" smtClean="0"/>
              <a:t>Developed and disseminated by the JRC with DG-ECHO advice</a:t>
            </a:r>
          </a:p>
          <a:p>
            <a:pPr marL="114300" lvl="2" indent="0">
              <a:buNone/>
            </a:pPr>
            <a:endParaRPr lang="en-US" dirty="0" smtClean="0"/>
          </a:p>
          <a:p>
            <a:pPr marL="400050" lvl="2" indent="-285750"/>
            <a:r>
              <a:rPr lang="en-US" dirty="0" smtClean="0"/>
              <a:t>The survey will ask one government focal point to facilitate answers for the country (some exceptions possible)</a:t>
            </a:r>
          </a:p>
          <a:p>
            <a:pPr marL="628650" lvl="3" indent="-285750"/>
            <a:r>
              <a:rPr lang="en-US" sz="1400" dirty="0" smtClean="0"/>
              <a:t>The survey will seek the </a:t>
            </a:r>
            <a:r>
              <a:rPr lang="en-US" sz="1400" i="1" dirty="0" smtClean="0"/>
              <a:t>government perspective </a:t>
            </a:r>
          </a:p>
          <a:p>
            <a:pPr marL="628650" lvl="3" indent="-285750"/>
            <a:r>
              <a:rPr lang="en-US" sz="1400" dirty="0" smtClean="0"/>
              <a:t>Contacts will be asked about the involvement of other ministries besides their own, but not necessarily in detail</a:t>
            </a:r>
          </a:p>
          <a:p>
            <a:pPr marL="628650" lvl="3" indent="-285750"/>
            <a:endParaRPr lang="en-US" dirty="0" smtClean="0"/>
          </a:p>
          <a:p>
            <a:pPr marL="400050" lvl="2" indent="-285750"/>
            <a:r>
              <a:rPr lang="en-US" dirty="0" smtClean="0"/>
              <a:t>Objective is to establish a basis for a starting point with the country on its chemical risk management situation</a:t>
            </a:r>
          </a:p>
          <a:p>
            <a:pPr marL="628650" lvl="3" indent="-285750"/>
            <a:r>
              <a:rPr lang="en-US" sz="1400" dirty="0" smtClean="0"/>
              <a:t>Questions about legislation</a:t>
            </a:r>
            <a:r>
              <a:rPr lang="en-US" sz="1400" dirty="0"/>
              <a:t>, hazardous </a:t>
            </a:r>
            <a:r>
              <a:rPr lang="en-US" sz="1400" dirty="0" smtClean="0"/>
              <a:t>sites, perceived risks &amp; needs.</a:t>
            </a:r>
          </a:p>
          <a:p>
            <a:pPr marL="628650" lvl="3" indent="-285750"/>
            <a:endParaRPr lang="en-US" sz="1400" dirty="0" smtClean="0"/>
          </a:p>
          <a:p>
            <a:pPr marL="4000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analysis will be shared with the country and open for its comment.</a:t>
            </a:r>
          </a:p>
          <a:p>
            <a:pPr marL="628650" lvl="3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 general analysis will be eventually published but without identifying countries mainly, but possibly some information if the country agrees</a:t>
            </a:r>
            <a:r>
              <a:rPr lang="en-US" dirty="0" smtClean="0"/>
              <a:t>.</a:t>
            </a:r>
          </a:p>
          <a:p>
            <a:pPr marL="628650" lvl="3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 Follow-up on </a:t>
            </a:r>
            <a:r>
              <a:rPr lang="en-US" dirty="0"/>
              <a:t>a </a:t>
            </a:r>
            <a:r>
              <a:rPr lang="en-US" dirty="0" smtClean="0"/>
              <a:t>regional or </a:t>
            </a:r>
            <a:r>
              <a:rPr lang="en-US" dirty="0"/>
              <a:t>bilateral basis (next 18 months)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1565F-C664-4278-A455-4CD2CAF8EEE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C4AB7A2-DA0C-43A9-B6E5-693366B45C90}" type="datetime3">
              <a:rPr lang="en-US" smtClean="0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860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430213"/>
          </a:xfrm>
        </p:spPr>
        <p:txBody>
          <a:bodyPr/>
          <a:lstStyle/>
          <a:p>
            <a:r>
              <a:rPr lang="en-US" dirty="0" smtClean="0"/>
              <a:t>In summary, our expectations  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8655" y="1252393"/>
            <a:ext cx="7869600" cy="5083752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 smtClean="0"/>
              <a:t>A </a:t>
            </a:r>
            <a:r>
              <a:rPr lang="en-US" sz="7200" dirty="0" smtClean="0"/>
              <a:t>self-driven flexible </a:t>
            </a:r>
            <a:r>
              <a:rPr lang="en-US" sz="7200" dirty="0" err="1" smtClean="0"/>
              <a:t>programme</a:t>
            </a:r>
            <a:r>
              <a:rPr lang="en-US" sz="7200" dirty="0" smtClean="0"/>
              <a:t> – objectives will in large part be driven by common needs and specific interests of each country, within practical limits</a:t>
            </a:r>
          </a:p>
          <a:p>
            <a:endParaRPr lang="en-US" sz="7200" dirty="0" smtClean="0"/>
          </a:p>
          <a:p>
            <a:r>
              <a:rPr lang="en-US" sz="7200" dirty="0" smtClean="0"/>
              <a:t>For the EC contribution</a:t>
            </a:r>
          </a:p>
          <a:p>
            <a:pPr lvl="1"/>
            <a:r>
              <a:rPr lang="en-US" sz="7200" dirty="0" smtClean="0"/>
              <a:t>General availability of experts as a source of knowledge and contacts</a:t>
            </a:r>
          </a:p>
          <a:p>
            <a:pPr lvl="1"/>
            <a:r>
              <a:rPr lang="en-US" sz="7200" dirty="0"/>
              <a:t>T</a:t>
            </a:r>
            <a:r>
              <a:rPr lang="en-US" sz="7200" dirty="0" smtClean="0"/>
              <a:t>echnical methods and tools for analysis and implementation – workshops, tools, projects</a:t>
            </a:r>
          </a:p>
          <a:p>
            <a:pPr lvl="1"/>
            <a:r>
              <a:rPr lang="en-US" sz="7200" dirty="0" smtClean="0"/>
              <a:t>Consultation and support as possible for specific problem areas</a:t>
            </a:r>
          </a:p>
          <a:p>
            <a:pPr lvl="1"/>
            <a:endParaRPr lang="en-US" sz="7200" dirty="0" smtClean="0"/>
          </a:p>
          <a:p>
            <a:r>
              <a:rPr lang="en-US" sz="7200" dirty="0" smtClean="0"/>
              <a:t>Contribution from countries</a:t>
            </a:r>
          </a:p>
          <a:p>
            <a:pPr lvl="1"/>
            <a:r>
              <a:rPr lang="en-US" sz="7200" dirty="0" smtClean="0"/>
              <a:t>Collaborative approach – development of trust atmosphere to enable identifying solutions together</a:t>
            </a:r>
          </a:p>
          <a:p>
            <a:pPr lvl="1"/>
            <a:r>
              <a:rPr lang="en-US" sz="7200" dirty="0"/>
              <a:t>Openness to multi-stakeholder involvement – e.g., co-operation across ministries, dialogue with industry</a:t>
            </a:r>
          </a:p>
          <a:p>
            <a:pPr lvl="1"/>
            <a:r>
              <a:rPr lang="en-US" sz="7200" dirty="0"/>
              <a:t>Motivated and hard-working partners in project collaborations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6838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" y="24245"/>
            <a:ext cx="7870825" cy="430887"/>
          </a:xfrm>
        </p:spPr>
        <p:txBody>
          <a:bodyPr/>
          <a:lstStyle/>
          <a:p>
            <a:r>
              <a:rPr lang="en-US" dirty="0" smtClean="0"/>
              <a:t>Question Slide 7: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255" y="1400175"/>
            <a:ext cx="7869600" cy="3077766"/>
          </a:xfrm>
        </p:spPr>
        <p:txBody>
          <a:bodyPr/>
          <a:lstStyle/>
          <a:p>
            <a:pPr>
              <a:buAutoNum type="arabicPeriod"/>
            </a:pPr>
            <a:r>
              <a:rPr lang="en-US" dirty="0" smtClean="0"/>
              <a:t>What kind of expectations would you have for this project?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Can we make a difference?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Can we give something back that’s sustainable?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Are there ways that we can work effectively with you?</a:t>
            </a:r>
          </a:p>
          <a:p>
            <a:pPr>
              <a:buAutoNum type="arabicPeriod"/>
            </a:pPr>
            <a:endParaRPr lang="en-US" dirty="0"/>
          </a:p>
          <a:p>
            <a:pPr marL="0" indent="0"/>
            <a:r>
              <a:rPr lang="en-US" i="1" dirty="0" smtClean="0"/>
              <a:t>Repeated from Question Slide 1</a:t>
            </a:r>
          </a:p>
          <a:p>
            <a:pPr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AC52C9-216B-4B58-B9C2-942E604254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9EA8E87-9102-4331-A5DF-6A6DCADB9191}" type="datetime3">
              <a:rPr lang="en-US" smtClean="0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4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" y="24245"/>
            <a:ext cx="7870825" cy="430887"/>
          </a:xfrm>
        </p:spPr>
        <p:txBody>
          <a:bodyPr/>
          <a:lstStyle/>
          <a:p>
            <a:r>
              <a:rPr lang="en-US" dirty="0" smtClean="0"/>
              <a:t>Question Slide 1: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255" y="1400175"/>
            <a:ext cx="7869600" cy="4308872"/>
          </a:xfrm>
        </p:spPr>
        <p:txBody>
          <a:bodyPr/>
          <a:lstStyle/>
          <a:p>
            <a:pPr>
              <a:buAutoNum type="arabicPeriod"/>
            </a:pPr>
            <a:r>
              <a:rPr lang="en-US" dirty="0" smtClean="0"/>
              <a:t>Does this make sense?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Would you add any other key principle?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Would you move remove or change the principles?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What kind of expectations would you have for this project?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Can we make a difference?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Can we give something back that’s sustainable?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Are there ways that we can work effectively with you?</a:t>
            </a:r>
          </a:p>
          <a:p>
            <a:pPr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AC52C9-216B-4B58-B9C2-942E604254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9EA8E87-9102-4331-A5DF-6A6DCADB9191}" type="datetime3">
              <a:rPr lang="en-US" smtClean="0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3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861774"/>
          </a:xfrm>
        </p:spPr>
        <p:txBody>
          <a:bodyPr/>
          <a:lstStyle/>
          <a:p>
            <a:r>
              <a:rPr lang="en-US" dirty="0" smtClean="0"/>
              <a:t>A Multi-year approach based on a 5-point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928" y="1160030"/>
            <a:ext cx="7869600" cy="707886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Project strategy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 current strategy </a:t>
            </a:r>
            <a:r>
              <a:rPr lang="en-US" dirty="0" smtClean="0"/>
              <a:t>for the ENPI-</a:t>
            </a:r>
            <a:r>
              <a:rPr lang="en-US" dirty="0" err="1" smtClean="0"/>
              <a:t>Seveso</a:t>
            </a:r>
            <a:r>
              <a:rPr lang="en-US" dirty="0" smtClean="0"/>
              <a:t> project </a:t>
            </a:r>
            <a:r>
              <a:rPr lang="en-US" dirty="0" smtClean="0"/>
              <a:t>will be developed on a “rolling” 2-3 year horizon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It has been based on a 5-point strategy developed from its experience with Accession Countries and the UNEP Flexible Framework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 strategy will be adjusted as experience and collaboration bring new ideas and improvements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Country strategy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Parallel bilateral and multilateral strategies are possible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Bilateral collaborations will be a core feature of the project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In addition, multilateral activities are foreseen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Some multilateral workshops will be driven by perceived need across countries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Others may be driven by needs identified through bilateral collaboration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A bilateral collaboration may evolve into a multilateral (e.g., regional or </a:t>
            </a:r>
            <a:r>
              <a:rPr lang="en-US" dirty="0" err="1" smtClean="0"/>
              <a:t>subregional</a:t>
            </a:r>
            <a:r>
              <a:rPr lang="en-US" dirty="0" smtClean="0"/>
              <a:t> collaboration)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1565F-C664-4278-A455-4CD2CAF8EEE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C4AB7A2-DA0C-43A9-B6E5-693366B45C90}" type="datetime3">
              <a:rPr lang="en-US" smtClean="0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2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430213"/>
          </a:xfrm>
        </p:spPr>
        <p:txBody>
          <a:bodyPr/>
          <a:lstStyle/>
          <a:p>
            <a:r>
              <a:rPr lang="en-US" dirty="0" smtClean="0"/>
              <a:t>Question Slide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382" y="1668029"/>
            <a:ext cx="7869600" cy="3693319"/>
          </a:xfrm>
        </p:spPr>
        <p:txBody>
          <a:bodyPr/>
          <a:lstStyle/>
          <a:p>
            <a:pPr>
              <a:buAutoNum type="arabicPeriod"/>
            </a:pPr>
            <a:r>
              <a:rPr lang="en-US" dirty="0" smtClean="0"/>
              <a:t>Does this sound like a good way to begin? 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Does the planning have adequate/too much flexibility for addressing individual country needs?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Does your experience suggest that a bilateral or a multilateral approach is better?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smtClean="0"/>
              <a:t>Are there obvious regional or </a:t>
            </a:r>
            <a:r>
              <a:rPr lang="en-US" dirty="0" err="1" smtClean="0"/>
              <a:t>subregional</a:t>
            </a:r>
            <a:r>
              <a:rPr lang="en-US" dirty="0" smtClean="0"/>
              <a:t> groupings that we might focus on sooner rather than later?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AC52C9-216B-4B58-B9C2-942E604254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9EA8E87-9102-4331-A5DF-6A6DCADB9191}" type="datetime3">
              <a:rPr lang="en-US" smtClean="0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89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430213"/>
          </a:xfrm>
        </p:spPr>
        <p:txBody>
          <a:bodyPr/>
          <a:lstStyle/>
          <a:p>
            <a:r>
              <a:rPr lang="en-US" dirty="0" smtClean="0"/>
              <a:t>The 4-point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673" y="1427884"/>
            <a:ext cx="7869600" cy="4616648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 smtClean="0"/>
              <a:t>Establish a long term vision</a:t>
            </a:r>
            <a:br>
              <a:rPr lang="en-US" b="1" dirty="0" smtClean="0"/>
            </a:br>
            <a:endParaRPr lang="en-US" b="1" dirty="0" smtClean="0"/>
          </a:p>
          <a:p>
            <a:pPr>
              <a:buFont typeface="+mj-lt"/>
              <a:buAutoNum type="arabicPeriod"/>
            </a:pPr>
            <a:r>
              <a:rPr lang="en-US" b="1" dirty="0" smtClean="0"/>
              <a:t>Establish a realistic starting point with the country </a:t>
            </a:r>
            <a:br>
              <a:rPr lang="en-US" b="1" dirty="0" smtClean="0"/>
            </a:br>
            <a:endParaRPr lang="en-US" b="1" dirty="0" smtClean="0"/>
          </a:p>
          <a:p>
            <a:pPr>
              <a:buFont typeface="+mj-lt"/>
              <a:buAutoNum type="arabicPeriod"/>
            </a:pPr>
            <a:r>
              <a:rPr lang="en-US" b="1" dirty="0" smtClean="0"/>
              <a:t>Identify a few main areas where progress is needed and possible</a:t>
            </a:r>
            <a:br>
              <a:rPr lang="en-US" b="1" dirty="0" smtClean="0"/>
            </a:br>
            <a:endParaRPr lang="en-US" b="1" dirty="0" smtClean="0"/>
          </a:p>
          <a:p>
            <a:pPr>
              <a:buFont typeface="+mj-lt"/>
              <a:buAutoNum type="arabicPeriod"/>
            </a:pPr>
            <a:r>
              <a:rPr lang="en-US" b="1" dirty="0" smtClean="0"/>
              <a:t>Establishing expert resources and networks</a:t>
            </a:r>
            <a:br>
              <a:rPr lang="en-US" b="1" dirty="0" smtClean="0"/>
            </a:br>
            <a:endParaRPr lang="en-US" b="1" dirty="0" smtClean="0"/>
          </a:p>
          <a:p>
            <a:pPr>
              <a:buFont typeface="+mj-lt"/>
              <a:buAutoNum type="arabicPeriod"/>
            </a:pPr>
            <a:endParaRPr lang="en-US" b="1" dirty="0" smtClean="0"/>
          </a:p>
          <a:p>
            <a:pPr>
              <a:buFont typeface="+mj-lt"/>
              <a:buAutoNum type="arabicPeriod"/>
            </a:pPr>
            <a:endParaRPr lang="en-US" b="1" dirty="0" smtClean="0"/>
          </a:p>
          <a:p>
            <a:pPr marL="0" indent="0"/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>
              <a:buFont typeface="+mj-lt"/>
              <a:buAutoNum type="arabicPeriod"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AC52C9-216B-4B58-B9C2-942E604254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9EA8E87-9102-4331-A5DF-6A6DCADB9191}" type="datetime3">
              <a:rPr lang="en-US" smtClean="0"/>
              <a:pPr>
                <a:defRPr/>
              </a:pPr>
              <a:t>25 March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099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430213"/>
          </a:xfrm>
        </p:spPr>
        <p:txBody>
          <a:bodyPr/>
          <a:lstStyle/>
          <a:p>
            <a:r>
              <a:rPr lang="en-US" dirty="0" smtClean="0"/>
              <a:t>Strategy Point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81" y="1233920"/>
            <a:ext cx="8442145" cy="2769989"/>
          </a:xfrm>
        </p:spPr>
        <p:txBody>
          <a:bodyPr/>
          <a:lstStyle/>
          <a:p>
            <a:pPr marL="0" indent="0"/>
            <a:r>
              <a:rPr lang="en-US" b="1" dirty="0" smtClean="0"/>
              <a:t>1. Establish a long term vision</a:t>
            </a:r>
          </a:p>
          <a:p>
            <a:pPr marL="0" indent="0"/>
            <a:endParaRPr lang="en-US" b="1" dirty="0"/>
          </a:p>
          <a:p>
            <a:pPr marL="0" indent="0"/>
            <a:r>
              <a:rPr lang="en-US" dirty="0" smtClean="0"/>
              <a:t>A systematic structured conceptual approach to chemical accident prevention is necessary, i.e., the </a:t>
            </a:r>
            <a:r>
              <a:rPr lang="en-US" dirty="0" err="1" smtClean="0"/>
              <a:t>Seveso</a:t>
            </a:r>
            <a:r>
              <a:rPr lang="en-US" dirty="0" smtClean="0"/>
              <a:t> approach</a:t>
            </a:r>
          </a:p>
          <a:p>
            <a:pPr marL="0" indent="0"/>
            <a:endParaRPr lang="en-US" dirty="0"/>
          </a:p>
          <a:p>
            <a:pPr marL="0" indent="0"/>
            <a:r>
              <a:rPr lang="en-US" i="1" dirty="0" smtClean="0"/>
              <a:t>In many cases, the country already has the vision and then the need is to help a country address gaps and/or difficulties in implementation.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1565F-C664-4278-A455-4CD2CAF8EEE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C4AB7A2-DA0C-43A9-B6E5-693366B45C90}" type="datetime3">
              <a:rPr lang="en-US" smtClean="0"/>
              <a:pPr>
                <a:defRPr/>
              </a:pPr>
              <a:t>25 March 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725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35"/>
          <p:cNvSpPr>
            <a:spLocks noGrp="1" noChangeArrowheads="1"/>
          </p:cNvSpPr>
          <p:nvPr>
            <p:ph type="title"/>
          </p:nvPr>
        </p:nvSpPr>
        <p:spPr>
          <a:xfrm>
            <a:off x="277401" y="204788"/>
            <a:ext cx="8661115" cy="430887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Seveso</a:t>
            </a:r>
            <a:r>
              <a:rPr lang="en-US" dirty="0" smtClean="0"/>
              <a:t> Directive:              Quick Summary</a:t>
            </a:r>
            <a:endParaRPr lang="en-GB" dirty="0" smtClean="0"/>
          </a:p>
        </p:txBody>
      </p:sp>
      <p:graphicFrame>
        <p:nvGraphicFramePr>
          <p:cNvPr id="66831" name="Group 27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51296124"/>
              </p:ext>
            </p:extLst>
          </p:nvPr>
        </p:nvGraphicFramePr>
        <p:xfrm>
          <a:off x="533400" y="914401"/>
          <a:ext cx="7937989" cy="5432725"/>
        </p:xfrm>
        <a:graphic>
          <a:graphicData uri="http://schemas.openxmlformats.org/drawingml/2006/table">
            <a:tbl>
              <a:tblPr/>
              <a:tblGrid>
                <a:gridCol w="5024747"/>
                <a:gridCol w="2913242"/>
              </a:tblGrid>
              <a:tr h="4190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Obligation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Dutyholder (s)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58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Art. 6 – Notification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Operator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Art. 7 – Major Accident Prevention Policy (MAPP)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Operator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58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Art. 8 – Domino Effects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Competent authority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Art. 9 – Safety reports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Both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58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Art. 11 – Emergency Plans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Both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Art. 12 – Land Use Planning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Competent authority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298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Art. 13 – Information to the Public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Both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Art. 14 – Accident information &amp; follow-up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Both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58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Art. 15 – Accident report to EC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Competent authority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Art. 16 – Committee of Competent Authorities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EC &amp; Competent authorities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1"/>
                    </a:solidFill>
                  </a:tcPr>
                </a:tc>
              </a:tr>
              <a:tr h="358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Art. 18 – Inspections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Competent authority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Art. 19 – Major accident reporting system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>
                        <a:alpha val="85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EC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>
                        <a:alpha val="85001"/>
                      </a:srgbClr>
                    </a:solidFill>
                  </a:tcPr>
                </a:tc>
              </a:tr>
              <a:tr h="358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Art. 19 – Inventory of Seveso sites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EC &amp; Competent authorities</a:t>
                      </a: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Art. 21 – Harmonised criteria &amp; guidelines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EC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46" marR="91446"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7461" name="Text Box 244"/>
          <p:cNvSpPr txBox="1">
            <a:spLocks noChangeArrowheads="1"/>
          </p:cNvSpPr>
          <p:nvPr/>
        </p:nvSpPr>
        <p:spPr bwMode="auto">
          <a:xfrm>
            <a:off x="762000" y="6324601"/>
            <a:ext cx="678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1800" baseline="30000"/>
              <a:t>1</a:t>
            </a:r>
            <a:r>
              <a:rPr lang="en-US" altLang="en-US" sz="1800"/>
              <a:t>EC = European Commission</a:t>
            </a:r>
            <a:endParaRPr lang="en-GB" altLang="en-US" sz="1800" baseline="30000"/>
          </a:p>
        </p:txBody>
      </p:sp>
    </p:spTree>
    <p:extLst>
      <p:ext uri="{BB962C8B-B14F-4D97-AF65-F5344CB8AC3E}">
        <p14:creationId xmlns:p14="http://schemas.microsoft.com/office/powerpoint/2010/main" val="2565931789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870825" cy="430213"/>
          </a:xfrm>
        </p:spPr>
        <p:txBody>
          <a:bodyPr/>
          <a:lstStyle/>
          <a:p>
            <a:r>
              <a:rPr lang="en-US" dirty="0" smtClean="0"/>
              <a:t>Strategy Point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81" y="1233920"/>
            <a:ext cx="8442145" cy="5539978"/>
          </a:xfrm>
        </p:spPr>
        <p:txBody>
          <a:bodyPr/>
          <a:lstStyle/>
          <a:p>
            <a:pPr marL="0" indent="0"/>
            <a:endParaRPr lang="en-US" dirty="0" smtClean="0"/>
          </a:p>
          <a:p>
            <a:pPr marL="0" indent="0"/>
            <a:r>
              <a:rPr lang="en-US" b="1" dirty="0" smtClean="0"/>
              <a:t>2.  Establish a realistic starting point with the country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What does legislation offer and who has to implement it?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How well does industry know how to manage chemical risks safely?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What is the government’s experience with chemical safety?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What government agencies have a role?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What chemical risks are the government &amp; the people most worried about?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What tools and experts in risk analysis are available?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What chemical accidents are known to have happened in the past?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Etc.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0" indent="0"/>
            <a:r>
              <a:rPr lang="en-US" b="1" dirty="0" smtClean="0"/>
              <a:t>Mechanisms foreseen</a:t>
            </a:r>
          </a:p>
          <a:p>
            <a:pPr marL="0" indent="0"/>
            <a:r>
              <a:rPr lang="en-US" b="1" u="sng" dirty="0" smtClean="0"/>
              <a:t>Initially-</a:t>
            </a:r>
            <a:r>
              <a:rPr lang="en-US" b="1" dirty="0" smtClean="0"/>
              <a:t> </a:t>
            </a:r>
            <a:r>
              <a:rPr lang="en-US" sz="1600" b="1" dirty="0" smtClean="0"/>
              <a:t>a survey of the country situation as a first step.  </a:t>
            </a:r>
          </a:p>
          <a:p>
            <a:pPr marL="0" indent="0"/>
            <a:r>
              <a:rPr lang="en-US" b="1" u="sng" dirty="0" smtClean="0"/>
              <a:t>Subsequently</a:t>
            </a:r>
            <a:r>
              <a:rPr lang="en-US" b="1" dirty="0" smtClean="0"/>
              <a:t> - </a:t>
            </a:r>
            <a:r>
              <a:rPr lang="en-US" sz="1600" b="1" dirty="0" smtClean="0"/>
              <a:t>Bilateral meetings with key stakeholders, possibly in combination with workshops</a:t>
            </a:r>
          </a:p>
          <a:p>
            <a:pPr marL="0" indent="0"/>
            <a:endParaRPr lang="en-US" b="1" dirty="0" smtClean="0"/>
          </a:p>
          <a:p>
            <a:pPr marL="400050" lvl="2" indent="-285750"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marL="0" indent="0"/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21565F-C664-4278-A455-4CD2CAF8EEE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C4AB7A2-DA0C-43A9-B6E5-693366B45C90}" type="datetime3">
              <a:rPr lang="en-US" smtClean="0"/>
              <a:pPr>
                <a:defRPr/>
              </a:pPr>
              <a:t>25 March 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509920"/>
      </p:ext>
    </p:extLst>
  </p:cSld>
  <p:clrMapOvr>
    <a:masterClrMapping/>
  </p:clrMapOvr>
</p:sld>
</file>

<file path=ppt/theme/theme1.xml><?xml version="1.0" encoding="utf-8"?>
<a:theme xmlns:a="http://schemas.openxmlformats.org/drawingml/2006/main" name="jrc_slide_template-en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>
            <a:ln>
              <a:noFill/>
            </a:ln>
            <a:solidFill>
              <a:srgbClr val="FFD624"/>
            </a:solidFill>
            <a:effectLst/>
            <a:latin typeface="Verdan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>
            <a:ln>
              <a:noFill/>
            </a:ln>
            <a:solidFill>
              <a:srgbClr val="FFD624"/>
            </a:solidFill>
            <a:effectLst/>
            <a:latin typeface="Verdana" charset="0"/>
            <a:ea typeface="ＭＳ Ｐゴシック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jrc_slide_template-en</Template>
  <TotalTime>92</TotalTime>
  <Words>1537</Words>
  <Application>Microsoft Office PowerPoint</Application>
  <PresentationFormat>On-screen Show (4:3)</PresentationFormat>
  <Paragraphs>295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Verdana</vt:lpstr>
      <vt:lpstr>MS PGothic</vt:lpstr>
      <vt:lpstr>Arial</vt:lpstr>
      <vt:lpstr>Wingdings</vt:lpstr>
      <vt:lpstr>jrc_slide_template-en</vt:lpstr>
      <vt:lpstr>Document</vt:lpstr>
      <vt:lpstr>Seveso Capacity Building in European Neighbour Countries  Project Methodology</vt:lpstr>
      <vt:lpstr>The basic capacity building strategy</vt:lpstr>
      <vt:lpstr>Question Slide 1:</vt:lpstr>
      <vt:lpstr>A Multi-year approach based on a 5-point strategy</vt:lpstr>
      <vt:lpstr>Question Slide 2</vt:lpstr>
      <vt:lpstr>The 4-point strategy</vt:lpstr>
      <vt:lpstr>Strategy Point 1 </vt:lpstr>
      <vt:lpstr>Seveso Directive:              Quick Summary</vt:lpstr>
      <vt:lpstr>Strategy Point 2</vt:lpstr>
      <vt:lpstr>Question Slide 3</vt:lpstr>
      <vt:lpstr>Question Slide 4</vt:lpstr>
      <vt:lpstr>Strategy Point 3</vt:lpstr>
      <vt:lpstr>Example of capacity building strategies for different themes</vt:lpstr>
      <vt:lpstr>Examples of past country strategies</vt:lpstr>
      <vt:lpstr>Question Slide 5</vt:lpstr>
      <vt:lpstr>Strategy Point 4</vt:lpstr>
      <vt:lpstr>Tools in Development</vt:lpstr>
      <vt:lpstr>Question Slide 6</vt:lpstr>
      <vt:lpstr>Where are we now?</vt:lpstr>
      <vt:lpstr>Summary – Initial Project Milestones</vt:lpstr>
      <vt:lpstr>Country survey on chemical accident prevention</vt:lpstr>
      <vt:lpstr>In summary, our expectations  …</vt:lpstr>
      <vt:lpstr>Question Slide 7: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Seveso approaches in European Neighbour Countries  Project Methodology</dc:title>
  <dc:creator>Wood Maureen</dc:creator>
  <cp:lastModifiedBy>Wood Maureen</cp:lastModifiedBy>
  <cp:revision>23</cp:revision>
  <dcterms:created xsi:type="dcterms:W3CDTF">2015-03-25T11:12:36Z</dcterms:created>
  <dcterms:modified xsi:type="dcterms:W3CDTF">2015-03-25T12:44:39Z</dcterms:modified>
</cp:coreProperties>
</file>