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31" r:id="rId3"/>
    <p:sldId id="333" r:id="rId4"/>
    <p:sldId id="329" r:id="rId5"/>
    <p:sldId id="330" r:id="rId6"/>
    <p:sldId id="334" r:id="rId7"/>
    <p:sldId id="343" r:id="rId8"/>
    <p:sldId id="344" r:id="rId9"/>
    <p:sldId id="336" r:id="rId10"/>
    <p:sldId id="341" r:id="rId11"/>
    <p:sldId id="338" r:id="rId12"/>
    <p:sldId id="345" r:id="rId13"/>
    <p:sldId id="339" r:id="rId14"/>
    <p:sldId id="340" r:id="rId15"/>
    <p:sldId id="342" r:id="rId16"/>
    <p:sldId id="335" r:id="rId17"/>
    <p:sldId id="332" r:id="rId18"/>
    <p:sldId id="347" r:id="rId19"/>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00AC"/>
    <a:srgbClr val="75DB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3220" autoAdjust="0"/>
  </p:normalViewPr>
  <p:slideViewPr>
    <p:cSldViewPr>
      <p:cViewPr>
        <p:scale>
          <a:sx n="90" d="100"/>
          <a:sy n="90" d="100"/>
        </p:scale>
        <p:origin x="-1920" y="-45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t>3/25/2015</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t>25/03/2015</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1</a:t>
            </a:fld>
            <a:endParaRPr lang="en-GB"/>
          </a:p>
        </p:txBody>
      </p:sp>
    </p:spTree>
    <p:extLst>
      <p:ext uri="{BB962C8B-B14F-4D97-AF65-F5344CB8AC3E}">
        <p14:creationId xmlns:p14="http://schemas.microsoft.com/office/powerpoint/2010/main" val="1860225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10</a:t>
            </a:fld>
            <a:endParaRPr lang="en-GB"/>
          </a:p>
        </p:txBody>
      </p:sp>
    </p:spTree>
    <p:extLst>
      <p:ext uri="{BB962C8B-B14F-4D97-AF65-F5344CB8AC3E}">
        <p14:creationId xmlns:p14="http://schemas.microsoft.com/office/powerpoint/2010/main" val="884436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11</a:t>
            </a:fld>
            <a:endParaRPr lang="en-GB"/>
          </a:p>
        </p:txBody>
      </p:sp>
    </p:spTree>
    <p:extLst>
      <p:ext uri="{BB962C8B-B14F-4D97-AF65-F5344CB8AC3E}">
        <p14:creationId xmlns:p14="http://schemas.microsoft.com/office/powerpoint/2010/main" val="2761990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12</a:t>
            </a:fld>
            <a:endParaRPr lang="en-GB"/>
          </a:p>
        </p:txBody>
      </p:sp>
    </p:spTree>
    <p:extLst>
      <p:ext uri="{BB962C8B-B14F-4D97-AF65-F5344CB8AC3E}">
        <p14:creationId xmlns:p14="http://schemas.microsoft.com/office/powerpoint/2010/main" val="2757697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13</a:t>
            </a:fld>
            <a:endParaRPr lang="en-GB"/>
          </a:p>
        </p:txBody>
      </p:sp>
    </p:spTree>
    <p:extLst>
      <p:ext uri="{BB962C8B-B14F-4D97-AF65-F5344CB8AC3E}">
        <p14:creationId xmlns:p14="http://schemas.microsoft.com/office/powerpoint/2010/main" val="206737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14</a:t>
            </a:fld>
            <a:endParaRPr lang="en-GB"/>
          </a:p>
        </p:txBody>
      </p:sp>
    </p:spTree>
    <p:extLst>
      <p:ext uri="{BB962C8B-B14F-4D97-AF65-F5344CB8AC3E}">
        <p14:creationId xmlns:p14="http://schemas.microsoft.com/office/powerpoint/2010/main" val="1096062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C8FC0D7-00BE-487F-A0DC-9FF156A82E82}" type="slidenum">
              <a:rPr lang="en-GB" smtClean="0"/>
              <a:t>15</a:t>
            </a:fld>
            <a:endParaRPr lang="en-GB"/>
          </a:p>
        </p:txBody>
      </p:sp>
    </p:spTree>
    <p:extLst>
      <p:ext uri="{BB962C8B-B14F-4D97-AF65-F5344CB8AC3E}">
        <p14:creationId xmlns:p14="http://schemas.microsoft.com/office/powerpoint/2010/main" val="2110784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8FC0D7-00BE-487F-A0DC-9FF156A82E82}" type="slidenum">
              <a:rPr lang="en-GB" smtClean="0"/>
              <a:t>16</a:t>
            </a:fld>
            <a:endParaRPr lang="en-GB"/>
          </a:p>
        </p:txBody>
      </p:sp>
    </p:spTree>
    <p:extLst>
      <p:ext uri="{BB962C8B-B14F-4D97-AF65-F5344CB8AC3E}">
        <p14:creationId xmlns:p14="http://schemas.microsoft.com/office/powerpoint/2010/main" val="1402035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17</a:t>
            </a:fld>
            <a:endParaRPr lang="en-GB"/>
          </a:p>
        </p:txBody>
      </p:sp>
    </p:spTree>
    <p:extLst>
      <p:ext uri="{BB962C8B-B14F-4D97-AF65-F5344CB8AC3E}">
        <p14:creationId xmlns:p14="http://schemas.microsoft.com/office/powerpoint/2010/main" val="283060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18</a:t>
            </a:fld>
            <a:endParaRPr lang="en-GB"/>
          </a:p>
        </p:txBody>
      </p:sp>
    </p:spTree>
    <p:extLst>
      <p:ext uri="{BB962C8B-B14F-4D97-AF65-F5344CB8AC3E}">
        <p14:creationId xmlns:p14="http://schemas.microsoft.com/office/powerpoint/2010/main" val="2202237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2</a:t>
            </a:fld>
            <a:endParaRPr lang="en-GB"/>
          </a:p>
        </p:txBody>
      </p:sp>
    </p:spTree>
    <p:extLst>
      <p:ext uri="{BB962C8B-B14F-4D97-AF65-F5344CB8AC3E}">
        <p14:creationId xmlns:p14="http://schemas.microsoft.com/office/powerpoint/2010/main" val="3525254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3</a:t>
            </a:fld>
            <a:endParaRPr lang="en-GB"/>
          </a:p>
        </p:txBody>
      </p:sp>
    </p:spTree>
    <p:extLst>
      <p:ext uri="{BB962C8B-B14F-4D97-AF65-F5344CB8AC3E}">
        <p14:creationId xmlns:p14="http://schemas.microsoft.com/office/powerpoint/2010/main" val="1674500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4</a:t>
            </a:fld>
            <a:endParaRPr lang="en-GB"/>
          </a:p>
        </p:txBody>
      </p:sp>
    </p:spTree>
    <p:extLst>
      <p:ext uri="{BB962C8B-B14F-4D97-AF65-F5344CB8AC3E}">
        <p14:creationId xmlns:p14="http://schemas.microsoft.com/office/powerpoint/2010/main" val="1382875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5</a:t>
            </a:fld>
            <a:endParaRPr lang="en-GB"/>
          </a:p>
        </p:txBody>
      </p:sp>
    </p:spTree>
    <p:extLst>
      <p:ext uri="{BB962C8B-B14F-4D97-AF65-F5344CB8AC3E}">
        <p14:creationId xmlns:p14="http://schemas.microsoft.com/office/powerpoint/2010/main" val="4070161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8FC0D7-00BE-487F-A0DC-9FF156A82E82}" type="slidenum">
              <a:rPr lang="en-GB" smtClean="0"/>
              <a:t>6</a:t>
            </a:fld>
            <a:endParaRPr lang="en-GB"/>
          </a:p>
        </p:txBody>
      </p:sp>
    </p:spTree>
    <p:extLst>
      <p:ext uri="{BB962C8B-B14F-4D97-AF65-F5344CB8AC3E}">
        <p14:creationId xmlns:p14="http://schemas.microsoft.com/office/powerpoint/2010/main" val="2846487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7</a:t>
            </a:fld>
            <a:endParaRPr lang="en-GB"/>
          </a:p>
        </p:txBody>
      </p:sp>
    </p:spTree>
    <p:extLst>
      <p:ext uri="{BB962C8B-B14F-4D97-AF65-F5344CB8AC3E}">
        <p14:creationId xmlns:p14="http://schemas.microsoft.com/office/powerpoint/2010/main" val="3092802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8FC0D7-00BE-487F-A0DC-9FF156A82E82}" type="slidenum">
              <a:rPr lang="en-GB" smtClean="0"/>
              <a:t>8</a:t>
            </a:fld>
            <a:endParaRPr lang="en-GB"/>
          </a:p>
        </p:txBody>
      </p:sp>
    </p:spTree>
    <p:extLst>
      <p:ext uri="{BB962C8B-B14F-4D97-AF65-F5344CB8AC3E}">
        <p14:creationId xmlns:p14="http://schemas.microsoft.com/office/powerpoint/2010/main" val="279154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8FC0D7-00BE-487F-A0DC-9FF156A82E82}" type="slidenum">
              <a:rPr lang="en-GB" smtClean="0"/>
              <a:t>9</a:t>
            </a:fld>
            <a:endParaRPr lang="en-GB"/>
          </a:p>
        </p:txBody>
      </p:sp>
    </p:spTree>
    <p:extLst>
      <p:ext uri="{BB962C8B-B14F-4D97-AF65-F5344CB8AC3E}">
        <p14:creationId xmlns:p14="http://schemas.microsoft.com/office/powerpoint/2010/main" val="3324215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6"/>
            <a:ext cx="9906000" cy="4525963"/>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059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1131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398854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unece.org/environmental-policy/environmental-performance-reviews/reviewed-countries.html" TargetMode="External"/><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92896"/>
            <a:ext cx="9906000" cy="1143000"/>
          </a:xfrm>
        </p:spPr>
        <p:txBody>
          <a:bodyPr>
            <a:normAutofit fontScale="90000"/>
          </a:bodyPr>
          <a:lstStyle/>
          <a:p>
            <a:r>
              <a:rPr lang="en-US" b="1" dirty="0" smtClean="0">
                <a:solidFill>
                  <a:srgbClr val="006600"/>
                </a:solidFill>
                <a:latin typeface="Verdana" pitchFamily="34" charset="0"/>
                <a:ea typeface="Verdana" pitchFamily="34" charset="0"/>
                <a:cs typeface="Verdana" pitchFamily="34" charset="0"/>
              </a:rPr>
              <a:t>Capacity-building from the perspective of the ECE </a:t>
            </a:r>
            <a:br>
              <a:rPr lang="en-US" b="1" dirty="0" smtClean="0">
                <a:solidFill>
                  <a:srgbClr val="006600"/>
                </a:solidFill>
                <a:latin typeface="Verdana" pitchFamily="34" charset="0"/>
                <a:ea typeface="Verdana" pitchFamily="34" charset="0"/>
                <a:cs typeface="Verdana" pitchFamily="34" charset="0"/>
              </a:rPr>
            </a:br>
            <a:r>
              <a:rPr lang="en-GB" b="1" dirty="0" smtClean="0">
                <a:solidFill>
                  <a:srgbClr val="006600"/>
                </a:solidFill>
                <a:latin typeface="Verdana" pitchFamily="34" charset="0"/>
                <a:ea typeface="Verdana" pitchFamily="34" charset="0"/>
                <a:cs typeface="Verdana" pitchFamily="34" charset="0"/>
              </a:rPr>
              <a:t>Industrial</a:t>
            </a:r>
            <a:r>
              <a:rPr lang="en-US" b="1" dirty="0" smtClean="0">
                <a:solidFill>
                  <a:srgbClr val="006600"/>
                </a:solidFill>
                <a:latin typeface="Verdana" pitchFamily="34" charset="0"/>
                <a:ea typeface="Verdana" pitchFamily="34" charset="0"/>
                <a:cs typeface="Verdana" pitchFamily="34" charset="0"/>
              </a:rPr>
              <a:t> Accidents </a:t>
            </a:r>
            <a:br>
              <a:rPr lang="en-US" b="1" dirty="0" smtClean="0">
                <a:solidFill>
                  <a:srgbClr val="006600"/>
                </a:solidFill>
                <a:latin typeface="Verdana" pitchFamily="34" charset="0"/>
                <a:ea typeface="Verdana" pitchFamily="34" charset="0"/>
                <a:cs typeface="Verdana" pitchFamily="34" charset="0"/>
              </a:rPr>
            </a:br>
            <a:r>
              <a:rPr lang="en-US" b="1" dirty="0" smtClean="0">
                <a:solidFill>
                  <a:srgbClr val="006600"/>
                </a:solidFill>
                <a:latin typeface="Verdana" pitchFamily="34" charset="0"/>
                <a:ea typeface="Verdana" pitchFamily="34" charset="0"/>
                <a:cs typeface="Verdana" pitchFamily="34" charset="0"/>
              </a:rPr>
              <a:t>Convention</a:t>
            </a:r>
            <a:endParaRPr lang="en-US" dirty="0">
              <a:solidFill>
                <a:srgbClr val="006600"/>
              </a:solidFill>
            </a:endParaRPr>
          </a:p>
        </p:txBody>
      </p:sp>
      <p:sp>
        <p:nvSpPr>
          <p:cNvPr id="3" name="Content Placeholder 2"/>
          <p:cNvSpPr>
            <a:spLocks noGrp="1"/>
          </p:cNvSpPr>
          <p:nvPr>
            <p:ph idx="1"/>
          </p:nvPr>
        </p:nvSpPr>
        <p:spPr/>
        <p:txBody>
          <a:bodyPr/>
          <a:lstStyle/>
          <a:p>
            <a:pPr lvl="0" algn="ctr">
              <a:lnSpc>
                <a:spcPct val="80000"/>
              </a:lnSpc>
            </a:pPr>
            <a:endParaRPr lang="es-AR" sz="2400" b="1" dirty="0" smtClean="0">
              <a:solidFill>
                <a:srgbClr val="F79646">
                  <a:lumMod val="50000"/>
                </a:srgbClr>
              </a:solidFill>
              <a:effectLst>
                <a:outerShdw blurRad="38100" dist="38100" dir="2700000" algn="tl">
                  <a:srgbClr val="C0C0C0"/>
                </a:outerShdw>
              </a:effectLst>
              <a:latin typeface="Verdana" pitchFamily="34" charset="0"/>
              <a:ea typeface="Verdana" pitchFamily="34" charset="0"/>
              <a:cs typeface="Verdana" pitchFamily="34" charset="0"/>
            </a:endParaRPr>
          </a:p>
          <a:p>
            <a:pPr lvl="0" algn="ctr">
              <a:lnSpc>
                <a:spcPct val="80000"/>
              </a:lnSpc>
            </a:pPr>
            <a:endParaRPr lang="es-AR" b="1" dirty="0">
              <a:solidFill>
                <a:srgbClr val="F79646">
                  <a:lumMod val="50000"/>
                </a:srgbClr>
              </a:solidFill>
              <a:effectLst>
                <a:outerShdw blurRad="38100" dist="38100" dir="2700000" algn="tl">
                  <a:srgbClr val="C0C0C0"/>
                </a:outerShdw>
              </a:effectLst>
              <a:latin typeface="Verdana" pitchFamily="34" charset="0"/>
              <a:ea typeface="Verdana" pitchFamily="34" charset="0"/>
              <a:cs typeface="Verdana" pitchFamily="34" charset="0"/>
            </a:endParaRPr>
          </a:p>
          <a:p>
            <a:pPr lvl="0" algn="ctr">
              <a:lnSpc>
                <a:spcPct val="80000"/>
              </a:lnSpc>
            </a:pPr>
            <a:endParaRPr lang="es-AR" b="1" dirty="0" smtClean="0">
              <a:solidFill>
                <a:srgbClr val="F79646">
                  <a:lumMod val="50000"/>
                </a:srgbClr>
              </a:solidFill>
              <a:effectLst>
                <a:outerShdw blurRad="38100" dist="38100" dir="2700000" algn="tl">
                  <a:srgbClr val="C0C0C0"/>
                </a:outerShdw>
              </a:effectLst>
              <a:latin typeface="Verdana" pitchFamily="34" charset="0"/>
              <a:ea typeface="Verdana" pitchFamily="34" charset="0"/>
              <a:cs typeface="Verdana" pitchFamily="34" charset="0"/>
            </a:endParaRPr>
          </a:p>
          <a:p>
            <a:pPr lvl="0" algn="ctr">
              <a:lnSpc>
                <a:spcPct val="80000"/>
              </a:lnSpc>
            </a:pPr>
            <a:r>
              <a:rPr lang="es-AR" b="1" dirty="0" smtClean="0">
                <a:solidFill>
                  <a:srgbClr val="F79646">
                    <a:lumMod val="50000"/>
                  </a:srgbClr>
                </a:solidFill>
                <a:effectLst>
                  <a:outerShdw blurRad="38100" dist="38100" dir="2700000" algn="tl">
                    <a:srgbClr val="C0C0C0"/>
                  </a:outerShdw>
                </a:effectLst>
                <a:latin typeface="Verdana" pitchFamily="34" charset="0"/>
                <a:ea typeface="Verdana" pitchFamily="34" charset="0"/>
                <a:cs typeface="Verdana" pitchFamily="34" charset="0"/>
              </a:rPr>
              <a:t>Virginia </a:t>
            </a:r>
            <a:r>
              <a:rPr lang="es-AR" b="1" dirty="0">
                <a:solidFill>
                  <a:srgbClr val="F79646">
                    <a:lumMod val="50000"/>
                  </a:srgbClr>
                </a:solidFill>
                <a:effectLst>
                  <a:outerShdw blurRad="38100" dist="38100" dir="2700000" algn="tl">
                    <a:srgbClr val="C0C0C0"/>
                  </a:outerShdw>
                </a:effectLst>
                <a:latin typeface="Verdana" pitchFamily="34" charset="0"/>
                <a:ea typeface="Verdana" pitchFamily="34" charset="0"/>
                <a:cs typeface="Verdana" pitchFamily="34" charset="0"/>
              </a:rPr>
              <a:t>Fusé, </a:t>
            </a:r>
          </a:p>
          <a:p>
            <a:pPr lvl="0" algn="ctr">
              <a:lnSpc>
                <a:spcPct val="80000"/>
              </a:lnSpc>
            </a:pPr>
            <a:r>
              <a:rPr lang="es-AR" dirty="0">
                <a:solidFill>
                  <a:srgbClr val="F79646">
                    <a:lumMod val="50000"/>
                  </a:srgbClr>
                </a:solidFill>
                <a:latin typeface="Verdana" pitchFamily="34" charset="0"/>
                <a:ea typeface="Verdana" pitchFamily="34" charset="0"/>
                <a:cs typeface="Verdana" pitchFamily="34" charset="0"/>
              </a:rPr>
              <a:t>UNECE </a:t>
            </a:r>
            <a:r>
              <a:rPr lang="es-AR" dirty="0" err="1">
                <a:solidFill>
                  <a:srgbClr val="F79646">
                    <a:lumMod val="50000"/>
                  </a:srgbClr>
                </a:solidFill>
                <a:latin typeface="Verdana" pitchFamily="34" charset="0"/>
                <a:ea typeface="Verdana" pitchFamily="34" charset="0"/>
                <a:cs typeface="Verdana" pitchFamily="34" charset="0"/>
              </a:rPr>
              <a:t>secretariat</a:t>
            </a:r>
            <a:endParaRPr lang="es-AR" dirty="0">
              <a:solidFill>
                <a:srgbClr val="F79646">
                  <a:lumMod val="50000"/>
                </a:srgbClr>
              </a:solidFill>
              <a:latin typeface="Verdana" pitchFamily="34" charset="0"/>
              <a:ea typeface="Verdana" pitchFamily="34" charset="0"/>
              <a:cs typeface="Verdana" pitchFamily="34" charset="0"/>
            </a:endParaRPr>
          </a:p>
          <a:p>
            <a:pPr lvl="0" algn="ctr">
              <a:lnSpc>
                <a:spcPct val="80000"/>
              </a:lnSpc>
            </a:pPr>
            <a:endParaRPr lang="es-AR" sz="8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lvl="0" algn="ctr">
              <a:lnSpc>
                <a:spcPct val="80000"/>
              </a:lnSpc>
            </a:pPr>
            <a:endParaRPr lang="es-AR" sz="5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lvl="0" algn="ctr">
              <a:lnSpc>
                <a:spcPct val="80000"/>
              </a:lnSpc>
            </a:pPr>
            <a:r>
              <a:rPr lang="es-AR" sz="20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Ispra</a:t>
            </a:r>
            <a:endParaRPr lang="es-AR" sz="20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lvl="0" algn="ctr">
              <a:lnSpc>
                <a:spcPct val="80000"/>
              </a:lnSpc>
            </a:pPr>
            <a:r>
              <a:rPr lang="en-US" sz="20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26/03/2015</a:t>
            </a:r>
            <a:endParaRPr lang="en-GB" sz="20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endParaRPr lang="en-US" dirty="0"/>
          </a:p>
        </p:txBody>
      </p:sp>
    </p:spTree>
    <p:extLst>
      <p:ext uri="{BB962C8B-B14F-4D97-AF65-F5344CB8AC3E}">
        <p14:creationId xmlns:p14="http://schemas.microsoft.com/office/powerpoint/2010/main" val="2918952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p:nvPr>
        </p:nvSpPr>
        <p:spPr>
          <a:xfrm>
            <a:off x="632520" y="1700808"/>
            <a:ext cx="8784332" cy="4977680"/>
          </a:xfrm>
        </p:spPr>
        <p:txBody>
          <a:bodyPr>
            <a:normAutofit fontScale="77500" lnSpcReduction="20000"/>
          </a:bodyPr>
          <a:lstStyle/>
          <a:p>
            <a:endParaRPr lang="en-GB" dirty="0"/>
          </a:p>
          <a:p>
            <a:pPr marL="457200" lvl="0" indent="-457200">
              <a:lnSpc>
                <a:spcPct val="120000"/>
              </a:lnSpc>
              <a:buFont typeface="Arial" panose="020B0604020202020204" pitchFamily="34" charset="0"/>
              <a:buChar char="•"/>
            </a:pPr>
            <a:r>
              <a:rPr lang="en-GB" dirty="0" smtClean="0"/>
              <a:t>Official list of potential HA consists of 8 potential hazardous activities identified for names of chemicals, and quantity mentioned in the Annex I </a:t>
            </a:r>
          </a:p>
          <a:p>
            <a:pPr marL="457200" lvl="0" indent="-457200">
              <a:lnSpc>
                <a:spcPct val="120000"/>
              </a:lnSpc>
              <a:buFont typeface="Arial" panose="020B0604020202020204" pitchFamily="34" charset="0"/>
              <a:buChar char="•"/>
            </a:pPr>
            <a:r>
              <a:rPr lang="en-GB" dirty="0" smtClean="0"/>
              <a:t>Location criteria taken in consideration for the water path on national territory. Not all installations identified have directly </a:t>
            </a:r>
            <a:r>
              <a:rPr lang="en-GB" dirty="0" err="1" smtClean="0"/>
              <a:t>transboundary</a:t>
            </a:r>
            <a:r>
              <a:rPr lang="en-GB" dirty="0" smtClean="0"/>
              <a:t> effects</a:t>
            </a:r>
          </a:p>
          <a:p>
            <a:pPr marL="457200" lvl="0" indent="-457200">
              <a:lnSpc>
                <a:spcPct val="120000"/>
              </a:lnSpc>
              <a:buFont typeface="Arial" panose="020B0604020202020204" pitchFamily="34" charset="0"/>
              <a:buChar char="•"/>
            </a:pPr>
            <a:r>
              <a:rPr lang="en-GB" dirty="0" smtClean="0"/>
              <a:t>No worst-case scenario methodology was used, therefore the clear number of potential HA in </a:t>
            </a:r>
            <a:r>
              <a:rPr lang="en-GB" dirty="0" err="1" smtClean="0"/>
              <a:t>transboundary</a:t>
            </a:r>
            <a:r>
              <a:rPr lang="en-GB" dirty="0" smtClean="0"/>
              <a:t> context is not clearly identified yet</a:t>
            </a:r>
            <a:r>
              <a:rPr lang="en-US" dirty="0" smtClean="0"/>
              <a:t> </a:t>
            </a:r>
            <a:endParaRPr lang="en-GB" dirty="0"/>
          </a:p>
        </p:txBody>
      </p:sp>
      <p:sp>
        <p:nvSpPr>
          <p:cNvPr id="5" name="Title 1"/>
          <p:cNvSpPr>
            <a:spLocks noGrp="1"/>
          </p:cNvSpPr>
          <p:nvPr>
            <p:ph type="title"/>
          </p:nvPr>
        </p:nvSpPr>
        <p:spPr>
          <a:xfrm>
            <a:off x="2941846" y="548680"/>
            <a:ext cx="6964154" cy="1143000"/>
          </a:xfrm>
        </p:spPr>
        <p:txBody>
          <a:bodyPr>
            <a:noAutofit/>
          </a:bodyPr>
          <a:lstStyle/>
          <a:p>
            <a:r>
              <a:rPr lang="fr-CH" sz="3800" dirty="0" err="1" smtClean="0"/>
              <a:t>Assessment</a:t>
            </a:r>
            <a:r>
              <a:rPr lang="fr-CH" sz="3800" dirty="0" smtClean="0"/>
              <a:t> of identification of </a:t>
            </a:r>
            <a:r>
              <a:rPr lang="fr-CH" sz="3800" dirty="0" err="1" smtClean="0"/>
              <a:t>hazardous</a:t>
            </a:r>
            <a:r>
              <a:rPr lang="fr-CH" sz="3800" dirty="0" smtClean="0"/>
              <a:t> </a:t>
            </a:r>
            <a:r>
              <a:rPr lang="fr-CH" sz="3800" dirty="0" err="1" smtClean="0"/>
              <a:t>activities</a:t>
            </a:r>
            <a:r>
              <a:rPr lang="fr-CH" sz="3800" dirty="0" smtClean="0"/>
              <a:t>, </a:t>
            </a:r>
            <a:r>
              <a:rPr lang="fr-CH" sz="3800" dirty="0" smtClean="0"/>
              <a:t>Country 2</a:t>
            </a:r>
            <a:endParaRPr lang="en-GB" sz="3800" dirty="0"/>
          </a:p>
        </p:txBody>
      </p:sp>
    </p:spTree>
    <p:extLst>
      <p:ext uri="{BB962C8B-B14F-4D97-AF65-F5344CB8AC3E}">
        <p14:creationId xmlns:p14="http://schemas.microsoft.com/office/powerpoint/2010/main" val="4185354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p:nvPr>
        </p:nvSpPr>
        <p:spPr>
          <a:xfrm>
            <a:off x="920552" y="1700808"/>
            <a:ext cx="8496300" cy="4977680"/>
          </a:xfrm>
        </p:spPr>
        <p:txBody>
          <a:bodyPr>
            <a:normAutofit/>
          </a:bodyPr>
          <a:lstStyle/>
          <a:p>
            <a:endParaRPr lang="en-GB" dirty="0"/>
          </a:p>
          <a:p>
            <a:pPr marL="457200" lvl="0" indent="-457200">
              <a:buFont typeface="Arial" panose="020B0604020202020204" pitchFamily="34" charset="0"/>
              <a:buChar char="•"/>
            </a:pPr>
            <a:r>
              <a:rPr lang="en-GB" sz="2500" dirty="0" smtClean="0"/>
              <a:t>There seems to be an element of a preventative regime implemented, namely the development of an ecological study within the environmental permitting procedure, however these are not detailed based on common rules </a:t>
            </a:r>
          </a:p>
          <a:p>
            <a:pPr marL="457200" lvl="0" indent="-457200">
              <a:buFont typeface="Arial" panose="020B0604020202020204" pitchFamily="34" charset="0"/>
              <a:buChar char="•"/>
            </a:pPr>
            <a:r>
              <a:rPr lang="en-GB" sz="2500" dirty="0" smtClean="0"/>
              <a:t>Competent authorities seem to be little aware of the requirements of the Convention in the area of prevention</a:t>
            </a:r>
            <a:r>
              <a:rPr lang="nl-NL" sz="2500" dirty="0" smtClean="0"/>
              <a:t> </a:t>
            </a:r>
            <a:endParaRPr lang="en-GB" sz="2500" dirty="0"/>
          </a:p>
          <a:p>
            <a:pPr>
              <a:lnSpc>
                <a:spcPct val="120000"/>
              </a:lnSpc>
            </a:pPr>
            <a:endParaRPr lang="en-GB" dirty="0"/>
          </a:p>
        </p:txBody>
      </p:sp>
      <p:sp>
        <p:nvSpPr>
          <p:cNvPr id="5" name="Title 1"/>
          <p:cNvSpPr>
            <a:spLocks noGrp="1"/>
          </p:cNvSpPr>
          <p:nvPr>
            <p:ph type="title"/>
          </p:nvPr>
        </p:nvSpPr>
        <p:spPr>
          <a:xfrm>
            <a:off x="3152800" y="404664"/>
            <a:ext cx="6753200" cy="1143000"/>
          </a:xfrm>
        </p:spPr>
        <p:txBody>
          <a:bodyPr>
            <a:normAutofit/>
          </a:bodyPr>
          <a:lstStyle/>
          <a:p>
            <a:r>
              <a:rPr lang="fr-CH" dirty="0" err="1" smtClean="0"/>
              <a:t>Assessment</a:t>
            </a:r>
            <a:r>
              <a:rPr lang="fr-CH" dirty="0" smtClean="0"/>
              <a:t> of </a:t>
            </a:r>
            <a:r>
              <a:rPr lang="fr-CH" dirty="0" err="1" smtClean="0"/>
              <a:t>prevention</a:t>
            </a:r>
            <a:r>
              <a:rPr lang="fr-CH" dirty="0" smtClean="0"/>
              <a:t> 1</a:t>
            </a:r>
            <a:endParaRPr lang="en-GB" dirty="0"/>
          </a:p>
        </p:txBody>
      </p:sp>
    </p:spTree>
    <p:extLst>
      <p:ext uri="{BB962C8B-B14F-4D97-AF65-F5344CB8AC3E}">
        <p14:creationId xmlns:p14="http://schemas.microsoft.com/office/powerpoint/2010/main" val="3569412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p:nvPr>
        </p:nvSpPr>
        <p:spPr>
          <a:xfrm>
            <a:off x="776536" y="1412776"/>
            <a:ext cx="8496300" cy="4977680"/>
          </a:xfrm>
        </p:spPr>
        <p:txBody>
          <a:bodyPr>
            <a:normAutofit/>
          </a:bodyPr>
          <a:lstStyle/>
          <a:p>
            <a:endParaRPr lang="en-GB" dirty="0"/>
          </a:p>
          <a:p>
            <a:pPr marL="457200" lvl="0" indent="-457200">
              <a:lnSpc>
                <a:spcPct val="110000"/>
              </a:lnSpc>
              <a:buFont typeface="Arial" panose="020B0604020202020204" pitchFamily="34" charset="0"/>
              <a:buChar char="•"/>
            </a:pPr>
            <a:r>
              <a:rPr lang="en-GB" sz="2500" dirty="0" smtClean="0"/>
              <a:t>Current legislation seems not to require operators of hazardous activities to demonstrate the implementation of preventative measures in compliance with the Convention</a:t>
            </a:r>
          </a:p>
          <a:p>
            <a:pPr marL="457200" lvl="0" indent="-457200">
              <a:lnSpc>
                <a:spcPct val="110000"/>
              </a:lnSpc>
              <a:buFont typeface="Arial" panose="020B0604020202020204" pitchFamily="34" charset="0"/>
              <a:buChar char="•"/>
            </a:pPr>
            <a:r>
              <a:rPr lang="en-GB" sz="2500" dirty="0" smtClean="0"/>
              <a:t>Capacity is lacking in several areas (staff for drafting legislation, capacity for processing requests for permits, inspections/supervision, and staff capacity for processing permits</a:t>
            </a:r>
            <a:r>
              <a:rPr lang="nl-NL" sz="2500" dirty="0" smtClean="0"/>
              <a:t>)</a:t>
            </a:r>
            <a:endParaRPr lang="en-GB" sz="2500" dirty="0"/>
          </a:p>
          <a:p>
            <a:pPr>
              <a:lnSpc>
                <a:spcPct val="120000"/>
              </a:lnSpc>
            </a:pPr>
            <a:endParaRPr lang="en-GB" dirty="0"/>
          </a:p>
        </p:txBody>
      </p:sp>
      <p:sp>
        <p:nvSpPr>
          <p:cNvPr id="5" name="Title 1"/>
          <p:cNvSpPr>
            <a:spLocks noGrp="1"/>
          </p:cNvSpPr>
          <p:nvPr>
            <p:ph type="title"/>
          </p:nvPr>
        </p:nvSpPr>
        <p:spPr>
          <a:xfrm>
            <a:off x="3152800" y="260648"/>
            <a:ext cx="6753200" cy="1143000"/>
          </a:xfrm>
        </p:spPr>
        <p:txBody>
          <a:bodyPr>
            <a:normAutofit/>
          </a:bodyPr>
          <a:lstStyle/>
          <a:p>
            <a:r>
              <a:rPr lang="fr-CH" dirty="0" err="1" smtClean="0"/>
              <a:t>Assessment</a:t>
            </a:r>
            <a:r>
              <a:rPr lang="fr-CH" dirty="0" smtClean="0"/>
              <a:t> of </a:t>
            </a:r>
            <a:r>
              <a:rPr lang="fr-CH" dirty="0" err="1" smtClean="0"/>
              <a:t>prevention</a:t>
            </a:r>
            <a:r>
              <a:rPr lang="fr-CH" dirty="0" smtClean="0"/>
              <a:t> 2</a:t>
            </a:r>
            <a:endParaRPr lang="en-GB" dirty="0"/>
          </a:p>
        </p:txBody>
      </p:sp>
    </p:spTree>
    <p:extLst>
      <p:ext uri="{BB962C8B-B14F-4D97-AF65-F5344CB8AC3E}">
        <p14:creationId xmlns:p14="http://schemas.microsoft.com/office/powerpoint/2010/main" val="2767925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p:nvPr>
        </p:nvSpPr>
        <p:spPr>
          <a:xfrm>
            <a:off x="920552" y="1412776"/>
            <a:ext cx="8496300" cy="4977680"/>
          </a:xfrm>
        </p:spPr>
        <p:txBody>
          <a:bodyPr>
            <a:normAutofit fontScale="70000" lnSpcReduction="20000"/>
          </a:bodyPr>
          <a:lstStyle/>
          <a:p>
            <a:endParaRPr lang="en-GB" dirty="0"/>
          </a:p>
          <a:p>
            <a:pPr marL="457200" lvl="0" indent="-457200">
              <a:lnSpc>
                <a:spcPct val="120000"/>
              </a:lnSpc>
              <a:buFont typeface="Arial" panose="020B0604020202020204" pitchFamily="34" charset="0"/>
              <a:buChar char="•"/>
            </a:pPr>
            <a:r>
              <a:rPr lang="en-GB" dirty="0" smtClean="0"/>
              <a:t>An overall national plan exists. The different ministries have/need to have their own plans. There is however a need for improvement and coordination between the plans because they are separated</a:t>
            </a:r>
            <a:endParaRPr lang="en-GB" dirty="0"/>
          </a:p>
          <a:p>
            <a:pPr marL="457200" lvl="0" indent="-457200">
              <a:lnSpc>
                <a:spcPct val="120000"/>
              </a:lnSpc>
              <a:buFont typeface="Arial" panose="020B0604020202020204" pitchFamily="34" charset="0"/>
              <a:buChar char="•"/>
            </a:pPr>
            <a:r>
              <a:rPr lang="en-GB" dirty="0" smtClean="0"/>
              <a:t>There are no on- and offsite emergency plans or they are not enough coordinated between the responsible authorities and or they are not in compliance with the convention </a:t>
            </a:r>
          </a:p>
          <a:p>
            <a:pPr marL="457200" lvl="0" indent="-457200">
              <a:lnSpc>
                <a:spcPct val="120000"/>
              </a:lnSpc>
              <a:buFont typeface="Arial" panose="020B0604020202020204" pitchFamily="34" charset="0"/>
              <a:buChar char="•"/>
            </a:pPr>
            <a:r>
              <a:rPr lang="en-GB" dirty="0" smtClean="0"/>
              <a:t>Response is mainly based on a case by </a:t>
            </a:r>
            <a:r>
              <a:rPr lang="nl-NL" dirty="0" smtClean="0"/>
              <a:t>case </a:t>
            </a:r>
            <a:r>
              <a:rPr lang="nl-NL" dirty="0" smtClean="0"/>
              <a:t>basis</a:t>
            </a:r>
            <a:endParaRPr lang="en-GB" dirty="0"/>
          </a:p>
          <a:p>
            <a:pPr marL="457200" indent="-457200">
              <a:lnSpc>
                <a:spcPct val="120000"/>
              </a:lnSpc>
              <a:buFont typeface="Arial" panose="020B0604020202020204" pitchFamily="34" charset="0"/>
              <a:buChar char="•"/>
            </a:pPr>
            <a:r>
              <a:rPr lang="en-GB" dirty="0" smtClean="0"/>
              <a:t>Not for all ministries and their authorities it is clear how to operate during an accident. There is a lack of </a:t>
            </a:r>
            <a:r>
              <a:rPr lang="en-GB" dirty="0"/>
              <a:t>procedures for </a:t>
            </a:r>
            <a:r>
              <a:rPr lang="en-GB" dirty="0" err="1"/>
              <a:t>respons</a:t>
            </a:r>
            <a:r>
              <a:rPr lang="nl-NL" dirty="0"/>
              <a:t>e</a:t>
            </a:r>
            <a:endParaRPr lang="en-GB" dirty="0"/>
          </a:p>
          <a:p>
            <a:pPr marL="457200" lvl="0" indent="-457200">
              <a:lnSpc>
                <a:spcPct val="120000"/>
              </a:lnSpc>
              <a:buFont typeface="Arial" panose="020B0604020202020204" pitchFamily="34" charset="0"/>
              <a:buChar char="•"/>
            </a:pPr>
            <a:endParaRPr lang="en-GB" dirty="0"/>
          </a:p>
        </p:txBody>
      </p:sp>
      <p:sp>
        <p:nvSpPr>
          <p:cNvPr id="5" name="Title 1"/>
          <p:cNvSpPr>
            <a:spLocks noGrp="1"/>
          </p:cNvSpPr>
          <p:nvPr>
            <p:ph type="title"/>
          </p:nvPr>
        </p:nvSpPr>
        <p:spPr>
          <a:xfrm>
            <a:off x="3152800" y="404664"/>
            <a:ext cx="6753200" cy="1143000"/>
          </a:xfrm>
        </p:spPr>
        <p:txBody>
          <a:bodyPr>
            <a:normAutofit/>
          </a:bodyPr>
          <a:lstStyle/>
          <a:p>
            <a:r>
              <a:rPr lang="en-GB" dirty="0" smtClean="0"/>
              <a:t>Assessment of preparedness </a:t>
            </a:r>
            <a:endParaRPr lang="en-GB" dirty="0"/>
          </a:p>
        </p:txBody>
      </p:sp>
    </p:spTree>
    <p:extLst>
      <p:ext uri="{BB962C8B-B14F-4D97-AF65-F5344CB8AC3E}">
        <p14:creationId xmlns:p14="http://schemas.microsoft.com/office/powerpoint/2010/main" val="4083689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p:nvPr>
        </p:nvSpPr>
        <p:spPr>
          <a:xfrm>
            <a:off x="848544" y="1412776"/>
            <a:ext cx="8496300" cy="4977680"/>
          </a:xfrm>
        </p:spPr>
        <p:txBody>
          <a:bodyPr>
            <a:normAutofit fontScale="47500" lnSpcReduction="20000"/>
          </a:bodyPr>
          <a:lstStyle/>
          <a:p>
            <a:endParaRPr lang="en-GB" dirty="0"/>
          </a:p>
          <a:p>
            <a:pPr marL="457200" lvl="0" indent="-457200">
              <a:lnSpc>
                <a:spcPct val="120000"/>
              </a:lnSpc>
              <a:buFont typeface="Arial" panose="020B0604020202020204" pitchFamily="34" charset="0"/>
              <a:buChar char="•"/>
            </a:pPr>
            <a:r>
              <a:rPr lang="en-GB" sz="4400" dirty="0" smtClean="0"/>
              <a:t>Not all responsible stakeholders are involved in the stage of preparedness and consequently also the response. This hinders the effectiveness </a:t>
            </a:r>
          </a:p>
          <a:p>
            <a:pPr marL="457200" lvl="0" indent="-457200">
              <a:lnSpc>
                <a:spcPct val="120000"/>
              </a:lnSpc>
              <a:buFont typeface="Arial" panose="020B0604020202020204" pitchFamily="34" charset="0"/>
              <a:buChar char="•"/>
            </a:pPr>
            <a:r>
              <a:rPr lang="en-GB" sz="4400" dirty="0" smtClean="0"/>
              <a:t>The effectiveness of adequate response actions is hindered by a lack of capacity and capabilities (staff, equipment, information</a:t>
            </a:r>
            <a:r>
              <a:rPr lang="nl-NL" sz="4400" dirty="0" smtClean="0"/>
              <a:t>)</a:t>
            </a:r>
            <a:endParaRPr lang="en-GB" sz="4400" dirty="0"/>
          </a:p>
          <a:p>
            <a:pPr marL="457200" lvl="0" indent="-457200">
              <a:lnSpc>
                <a:spcPct val="120000"/>
              </a:lnSpc>
              <a:buFont typeface="Arial" panose="020B0604020202020204" pitchFamily="34" charset="0"/>
              <a:buChar char="•"/>
            </a:pPr>
            <a:r>
              <a:rPr lang="en-GB" sz="4400" dirty="0" smtClean="0"/>
              <a:t>Bilateral agreements with neighbouring countries exist. It is however unclear if and to which extent they include aspects regarding preparedness, response and mutual assistance in compliance with the Convention</a:t>
            </a:r>
          </a:p>
          <a:p>
            <a:pPr marL="457200" lvl="0" indent="-457200">
              <a:lnSpc>
                <a:spcPct val="120000"/>
              </a:lnSpc>
              <a:buFont typeface="Arial" panose="020B0604020202020204" pitchFamily="34" charset="0"/>
              <a:buChar char="•"/>
            </a:pPr>
            <a:r>
              <a:rPr lang="en-GB" sz="4400" dirty="0" smtClean="0"/>
              <a:t>A communication mechanism exists. The roles and responsibilities of key players in cases of communication in emergency situations are however unclear </a:t>
            </a:r>
            <a:endParaRPr lang="en-GB" sz="4400" dirty="0"/>
          </a:p>
        </p:txBody>
      </p:sp>
      <p:sp>
        <p:nvSpPr>
          <p:cNvPr id="5" name="Title 1"/>
          <p:cNvSpPr>
            <a:spLocks noGrp="1"/>
          </p:cNvSpPr>
          <p:nvPr>
            <p:ph type="title"/>
          </p:nvPr>
        </p:nvSpPr>
        <p:spPr>
          <a:xfrm>
            <a:off x="3152800" y="404664"/>
            <a:ext cx="6753200" cy="1143000"/>
          </a:xfrm>
        </p:spPr>
        <p:txBody>
          <a:bodyPr>
            <a:normAutofit/>
          </a:bodyPr>
          <a:lstStyle/>
          <a:p>
            <a:r>
              <a:rPr lang="en-GB" dirty="0" smtClean="0"/>
              <a:t>Assessment of response </a:t>
            </a:r>
            <a:endParaRPr lang="en-GB" dirty="0"/>
          </a:p>
        </p:txBody>
      </p:sp>
    </p:spTree>
    <p:extLst>
      <p:ext uri="{BB962C8B-B14F-4D97-AF65-F5344CB8AC3E}">
        <p14:creationId xmlns:p14="http://schemas.microsoft.com/office/powerpoint/2010/main" val="210377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p:nvPr>
        </p:nvSpPr>
        <p:spPr>
          <a:xfrm>
            <a:off x="920552" y="1484784"/>
            <a:ext cx="8496300" cy="5193704"/>
          </a:xfrm>
        </p:spPr>
        <p:txBody>
          <a:bodyPr>
            <a:normAutofit fontScale="77500" lnSpcReduction="20000"/>
          </a:bodyPr>
          <a:lstStyle/>
          <a:p>
            <a:endParaRPr lang="en-GB" dirty="0"/>
          </a:p>
          <a:p>
            <a:pPr marL="457200" lvl="0" indent="-457200">
              <a:lnSpc>
                <a:spcPct val="120000"/>
              </a:lnSpc>
              <a:buFont typeface="Arial" panose="020B0604020202020204" pitchFamily="34" charset="0"/>
              <a:buChar char="•"/>
            </a:pPr>
            <a:r>
              <a:rPr lang="en-GB" dirty="0" smtClean="0"/>
              <a:t>Common need of </a:t>
            </a:r>
            <a:r>
              <a:rPr lang="en-GB" dirty="0"/>
              <a:t>cooperation and coordination </a:t>
            </a:r>
            <a:r>
              <a:rPr lang="en-GB" dirty="0" smtClean="0"/>
              <a:t>among different actors</a:t>
            </a:r>
          </a:p>
          <a:p>
            <a:pPr marL="457200" lvl="0" indent="-457200">
              <a:lnSpc>
                <a:spcPct val="120000"/>
              </a:lnSpc>
              <a:buFont typeface="Arial" panose="020B0604020202020204" pitchFamily="34" charset="0"/>
              <a:buChar char="•"/>
            </a:pPr>
            <a:r>
              <a:rPr lang="en-GB" dirty="0" smtClean="0"/>
              <a:t>Ownership/motivation -&gt; The essential political situation and the political support towards industrial accidents prevention policies is essential. Without this the progress is only left to the good will of the focal points</a:t>
            </a:r>
          </a:p>
          <a:p>
            <a:pPr marL="457200" lvl="0" indent="-457200">
              <a:lnSpc>
                <a:spcPct val="120000"/>
              </a:lnSpc>
              <a:buFont typeface="Arial" panose="020B0604020202020204" pitchFamily="34" charset="0"/>
              <a:buChar char="•"/>
            </a:pPr>
            <a:r>
              <a:rPr lang="en-GB" dirty="0" smtClean="0"/>
              <a:t>Too </a:t>
            </a:r>
            <a:r>
              <a:rPr lang="en-GB" dirty="0"/>
              <a:t>many international actors working </a:t>
            </a:r>
            <a:r>
              <a:rPr lang="en-GB" dirty="0" smtClean="0"/>
              <a:t>separately</a:t>
            </a:r>
            <a:r>
              <a:rPr lang="nl-NL" dirty="0"/>
              <a:t> </a:t>
            </a:r>
            <a:r>
              <a:rPr lang="nl-NL" dirty="0" smtClean="0">
                <a:sym typeface="Wingdings" panose="05000000000000000000" pitchFamily="2" charset="2"/>
              </a:rPr>
              <a:t> </a:t>
            </a:r>
            <a:r>
              <a:rPr lang="en-GB" dirty="0" smtClean="0"/>
              <a:t>need</a:t>
            </a:r>
            <a:r>
              <a:rPr lang="nl-NL" dirty="0" smtClean="0"/>
              <a:t> </a:t>
            </a:r>
            <a:r>
              <a:rPr lang="nl-NL" dirty="0" smtClean="0"/>
              <a:t>cooperation </a:t>
            </a:r>
            <a:r>
              <a:rPr lang="en-GB" dirty="0" smtClean="0"/>
              <a:t>and coordination also between international organisations</a:t>
            </a:r>
          </a:p>
          <a:p>
            <a:pPr>
              <a:lnSpc>
                <a:spcPct val="120000"/>
              </a:lnSpc>
            </a:pPr>
            <a:endParaRPr lang="en-GB" dirty="0"/>
          </a:p>
        </p:txBody>
      </p:sp>
      <p:sp>
        <p:nvSpPr>
          <p:cNvPr id="5" name="Title 1"/>
          <p:cNvSpPr>
            <a:spLocks noGrp="1"/>
          </p:cNvSpPr>
          <p:nvPr>
            <p:ph type="title"/>
          </p:nvPr>
        </p:nvSpPr>
        <p:spPr>
          <a:xfrm>
            <a:off x="3152800" y="404664"/>
            <a:ext cx="6753200" cy="1143000"/>
          </a:xfrm>
        </p:spPr>
        <p:txBody>
          <a:bodyPr>
            <a:normAutofit/>
          </a:bodyPr>
          <a:lstStyle/>
          <a:p>
            <a:r>
              <a:rPr lang="en-GB" dirty="0" smtClean="0"/>
              <a:t>What did we learn</a:t>
            </a:r>
            <a:endParaRPr lang="en-GB" dirty="0"/>
          </a:p>
        </p:txBody>
      </p:sp>
    </p:spTree>
    <p:extLst>
      <p:ext uri="{BB962C8B-B14F-4D97-AF65-F5344CB8AC3E}">
        <p14:creationId xmlns:p14="http://schemas.microsoft.com/office/powerpoint/2010/main" val="3517333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H" dirty="0" smtClean="0"/>
              <a:t>Suggestions</a:t>
            </a:r>
            <a:endParaRPr lang="en-GB" dirty="0"/>
          </a:p>
        </p:txBody>
      </p:sp>
      <p:sp>
        <p:nvSpPr>
          <p:cNvPr id="6" name="Content Placeholder 2"/>
          <p:cNvSpPr>
            <a:spLocks noGrp="1"/>
          </p:cNvSpPr>
          <p:nvPr>
            <p:ph sz="quarter" idx="10"/>
          </p:nvPr>
        </p:nvSpPr>
        <p:spPr>
          <a:xfrm>
            <a:off x="849313" y="1475656"/>
            <a:ext cx="8496300" cy="4977680"/>
          </a:xfrm>
        </p:spPr>
        <p:txBody>
          <a:bodyPr>
            <a:normAutofit fontScale="25000" lnSpcReduction="20000"/>
          </a:bodyPr>
          <a:lstStyle/>
          <a:p>
            <a:endParaRPr lang="en-GB" dirty="0"/>
          </a:p>
          <a:p>
            <a:pPr marL="457200" indent="-457200">
              <a:spcBef>
                <a:spcPts val="600"/>
              </a:spcBef>
              <a:spcAft>
                <a:spcPts val="600"/>
              </a:spcAft>
              <a:buFont typeface="Arial" panose="020B0604020202020204" pitchFamily="34" charset="0"/>
              <a:buChar char="•"/>
            </a:pPr>
            <a:r>
              <a:rPr lang="en-GB" sz="8800" dirty="0" smtClean="0"/>
              <a:t>Focal </a:t>
            </a:r>
            <a:r>
              <a:rPr lang="en-GB" sz="8800" dirty="0" smtClean="0"/>
              <a:t>points and competent authorities: sharing information</a:t>
            </a:r>
            <a:endParaRPr lang="en-US" sz="8800" spc="10" dirty="0"/>
          </a:p>
          <a:p>
            <a:pPr marL="542925" indent="-542925">
              <a:spcBef>
                <a:spcPts val="600"/>
              </a:spcBef>
              <a:spcAft>
                <a:spcPts val="600"/>
              </a:spcAft>
              <a:buFont typeface="Arial" panose="020B0604020202020204" pitchFamily="34" charset="0"/>
              <a:buChar char="•"/>
            </a:pPr>
            <a:r>
              <a:rPr lang="en-GB" sz="8800" dirty="0" smtClean="0"/>
              <a:t>Colleting information from countries: avoid duplication e.g.</a:t>
            </a:r>
            <a:r>
              <a:rPr lang="en-GB" sz="8800" dirty="0" smtClean="0">
                <a:sym typeface="Wingdings" panose="05000000000000000000" pitchFamily="2" charset="2"/>
              </a:rPr>
              <a:t> ask countries to share information contained in the implementation reports under the Convention</a:t>
            </a:r>
            <a:endParaRPr lang="en-GB" sz="8800" dirty="0" smtClean="0"/>
          </a:p>
          <a:p>
            <a:pPr marL="542925" indent="-542925">
              <a:spcBef>
                <a:spcPts val="600"/>
              </a:spcBef>
              <a:spcAft>
                <a:spcPts val="600"/>
              </a:spcAft>
              <a:buFont typeface="Arial" panose="020B0604020202020204" pitchFamily="34" charset="0"/>
              <a:buChar char="•"/>
            </a:pPr>
            <a:r>
              <a:rPr lang="en-US" sz="8800" spc="10" dirty="0" smtClean="0"/>
              <a:t>Attention </a:t>
            </a:r>
            <a:r>
              <a:rPr lang="en-US" sz="8800" spc="10" dirty="0" smtClean="0"/>
              <a:t>to wording: do not focus on “</a:t>
            </a:r>
            <a:r>
              <a:rPr lang="en-US" sz="8800" spc="10" dirty="0" err="1" smtClean="0"/>
              <a:t>Seveso</a:t>
            </a:r>
            <a:r>
              <a:rPr lang="en-US" sz="8800" spc="10" dirty="0" smtClean="0"/>
              <a:t>” vocabulary (not always familiar with it)</a:t>
            </a:r>
          </a:p>
          <a:p>
            <a:pPr marL="542925" indent="-542925">
              <a:spcBef>
                <a:spcPts val="600"/>
              </a:spcBef>
              <a:spcAft>
                <a:spcPts val="600"/>
              </a:spcAft>
              <a:buFont typeface="Arial" panose="020B0604020202020204" pitchFamily="34" charset="0"/>
              <a:buChar char="•"/>
            </a:pPr>
            <a:r>
              <a:rPr lang="en-US" sz="8800" spc="10" dirty="0" smtClean="0"/>
              <a:t>Identify/involve the “right” persons in the right authorities</a:t>
            </a:r>
          </a:p>
          <a:p>
            <a:pPr marL="542925" indent="-542925">
              <a:spcBef>
                <a:spcPts val="600"/>
              </a:spcBef>
              <a:spcAft>
                <a:spcPts val="600"/>
              </a:spcAft>
              <a:buFont typeface="Arial" panose="020B0604020202020204" pitchFamily="34" charset="0"/>
              <a:buChar char="•"/>
            </a:pPr>
            <a:r>
              <a:rPr lang="en-US" sz="8800" spc="10" dirty="0" smtClean="0"/>
              <a:t>Take account of ongoing projects, </a:t>
            </a:r>
            <a:r>
              <a:rPr lang="en-US" sz="8800" spc="10" dirty="0" smtClean="0"/>
              <a:t>including </a:t>
            </a:r>
            <a:r>
              <a:rPr lang="en-US" sz="8800" spc="10" dirty="0" smtClean="0"/>
              <a:t>those by </a:t>
            </a:r>
            <a:r>
              <a:rPr lang="en-US" sz="8800" spc="10" dirty="0" smtClean="0"/>
              <a:t>EU </a:t>
            </a:r>
            <a:r>
              <a:rPr lang="en-US" sz="8800" spc="10" dirty="0" smtClean="0"/>
              <a:t>member states</a:t>
            </a:r>
          </a:p>
          <a:p>
            <a:pPr marL="542925" indent="-542925">
              <a:spcBef>
                <a:spcPts val="600"/>
              </a:spcBef>
              <a:spcAft>
                <a:spcPts val="600"/>
              </a:spcAft>
              <a:buFont typeface="Arial" panose="020B0604020202020204" pitchFamily="34" charset="0"/>
              <a:buChar char="•"/>
            </a:pPr>
            <a:r>
              <a:rPr lang="en-GB" sz="8800" spc="10" dirty="0" smtClean="0"/>
              <a:t>Cooperation with other international organisations and partners</a:t>
            </a:r>
            <a:endParaRPr lang="en-GB" sz="8800" dirty="0"/>
          </a:p>
        </p:txBody>
      </p:sp>
    </p:spTree>
    <p:extLst>
      <p:ext uri="{BB962C8B-B14F-4D97-AF65-F5344CB8AC3E}">
        <p14:creationId xmlns:p14="http://schemas.microsoft.com/office/powerpoint/2010/main" val="3770569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H" dirty="0" err="1" smtClean="0"/>
              <a:t>Additional</a:t>
            </a:r>
            <a:r>
              <a:rPr lang="fr-CH" dirty="0" smtClean="0"/>
              <a:t> information</a:t>
            </a:r>
            <a:endParaRPr lang="en-GB" dirty="0"/>
          </a:p>
        </p:txBody>
      </p:sp>
      <p:sp>
        <p:nvSpPr>
          <p:cNvPr id="6" name="Content Placeholder 2"/>
          <p:cNvSpPr>
            <a:spLocks noGrp="1"/>
          </p:cNvSpPr>
          <p:nvPr>
            <p:ph sz="quarter" idx="10"/>
          </p:nvPr>
        </p:nvSpPr>
        <p:spPr>
          <a:xfrm>
            <a:off x="704528" y="2406481"/>
            <a:ext cx="8496300" cy="4977680"/>
          </a:xfrm>
        </p:spPr>
        <p:txBody>
          <a:bodyPr>
            <a:normAutofit/>
          </a:bodyPr>
          <a:lstStyle/>
          <a:p>
            <a:pPr>
              <a:spcBef>
                <a:spcPts val="600"/>
              </a:spcBef>
              <a:spcAft>
                <a:spcPts val="600"/>
              </a:spcAft>
            </a:pPr>
            <a:endParaRPr lang="en-US" sz="3500" spc="10" dirty="0" smtClean="0"/>
          </a:p>
          <a:p>
            <a:pPr>
              <a:spcBef>
                <a:spcPts val="600"/>
              </a:spcBef>
              <a:spcAft>
                <a:spcPts val="600"/>
              </a:spcAft>
            </a:pPr>
            <a:endParaRPr lang="en-US" sz="3500" spc="10" dirty="0">
              <a:hlinkClick r:id="rId3"/>
            </a:endParaRPr>
          </a:p>
          <a:p>
            <a:pPr>
              <a:spcBef>
                <a:spcPts val="600"/>
              </a:spcBef>
              <a:spcAft>
                <a:spcPts val="600"/>
              </a:spcAft>
            </a:pPr>
            <a:endParaRPr lang="en-GB" dirty="0">
              <a:hlinkClick r:id="rId3"/>
            </a:endParaRPr>
          </a:p>
          <a:p>
            <a:pPr>
              <a:spcBef>
                <a:spcPts val="600"/>
              </a:spcBef>
              <a:spcAft>
                <a:spcPts val="600"/>
              </a:spcAft>
            </a:pPr>
            <a:endParaRPr lang="en-GB" sz="1000" dirty="0" smtClean="0">
              <a:hlinkClick r:id="rId3"/>
            </a:endParaRPr>
          </a:p>
          <a:p>
            <a:pPr>
              <a:spcBef>
                <a:spcPts val="600"/>
              </a:spcBef>
              <a:spcAft>
                <a:spcPts val="600"/>
              </a:spcAft>
            </a:pPr>
            <a:endParaRPr lang="en-GB" sz="1000" dirty="0">
              <a:hlinkClick r:id="rId3"/>
            </a:endParaRPr>
          </a:p>
          <a:p>
            <a:pPr>
              <a:spcBef>
                <a:spcPts val="600"/>
              </a:spcBef>
              <a:spcAft>
                <a:spcPts val="600"/>
              </a:spcAft>
            </a:pPr>
            <a:endParaRPr lang="en-GB" sz="1000" dirty="0" smtClean="0">
              <a:hlinkClick r:id="rId3"/>
            </a:endParaRPr>
          </a:p>
          <a:p>
            <a:pPr>
              <a:spcBef>
                <a:spcPts val="600"/>
              </a:spcBef>
              <a:spcAft>
                <a:spcPts val="600"/>
              </a:spcAft>
            </a:pPr>
            <a:endParaRPr lang="en-GB" sz="1000" dirty="0" smtClean="0">
              <a:hlinkClick r:id="rId3"/>
            </a:endParaRPr>
          </a:p>
          <a:p>
            <a:pPr>
              <a:spcBef>
                <a:spcPts val="600"/>
              </a:spcBef>
              <a:spcAft>
                <a:spcPts val="600"/>
              </a:spcAft>
            </a:pPr>
            <a:r>
              <a:rPr lang="en-GB" sz="1000" dirty="0" smtClean="0">
                <a:hlinkClick r:id="rId3"/>
              </a:rPr>
              <a:t>http</a:t>
            </a:r>
            <a:r>
              <a:rPr lang="en-GB" sz="1000" dirty="0">
                <a:hlinkClick r:id="rId3"/>
              </a:rPr>
              <a:t>://</a:t>
            </a:r>
            <a:r>
              <a:rPr lang="en-GB" sz="1000" dirty="0" smtClean="0">
                <a:hlinkClick r:id="rId3"/>
              </a:rPr>
              <a:t>www.unece.org/environmental-policy/environmental-performance-reviews/reviewed-countries.html</a:t>
            </a:r>
            <a:endParaRPr lang="en-GB" sz="1000" dirty="0" smtClean="0"/>
          </a:p>
          <a:p>
            <a:pPr>
              <a:spcBef>
                <a:spcPts val="600"/>
              </a:spcBef>
              <a:spcAft>
                <a:spcPts val="600"/>
              </a:spcAft>
            </a:pPr>
            <a:endParaRPr lang="en-GB"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2586" y="2420888"/>
            <a:ext cx="2096161" cy="2952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0552" y="2420888"/>
            <a:ext cx="1872208" cy="2649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1407" y="2770965"/>
            <a:ext cx="2039050" cy="2881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97016" y="1720821"/>
            <a:ext cx="3563916" cy="250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560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558ED5"/>
                </a:solidFill>
                <a:latin typeface="Calibri" pitchFamily="34" charset="0"/>
              </a:defRPr>
            </a:lvl2pPr>
            <a:lvl3pPr algn="ctr" rtl="0" eaLnBrk="0" fontAlgn="base" hangingPunct="0">
              <a:spcBef>
                <a:spcPct val="0"/>
              </a:spcBef>
              <a:spcAft>
                <a:spcPct val="0"/>
              </a:spcAft>
              <a:defRPr sz="4400">
                <a:solidFill>
                  <a:srgbClr val="558ED5"/>
                </a:solidFill>
                <a:latin typeface="Calibri" pitchFamily="34" charset="0"/>
              </a:defRPr>
            </a:lvl3pPr>
            <a:lvl4pPr algn="ctr" rtl="0" eaLnBrk="0" fontAlgn="base" hangingPunct="0">
              <a:spcBef>
                <a:spcPct val="0"/>
              </a:spcBef>
              <a:spcAft>
                <a:spcPct val="0"/>
              </a:spcAft>
              <a:defRPr sz="4400">
                <a:solidFill>
                  <a:srgbClr val="558ED5"/>
                </a:solidFill>
                <a:latin typeface="Calibri" pitchFamily="34" charset="0"/>
              </a:defRPr>
            </a:lvl4pPr>
            <a:lvl5pPr algn="ctr" rtl="0" eaLnBrk="0" fontAlgn="base" hangingPunct="0">
              <a:spcBef>
                <a:spcPct val="0"/>
              </a:spcBef>
              <a:spcAft>
                <a:spcPct val="0"/>
              </a:spcAft>
              <a:defRPr sz="4400">
                <a:solidFill>
                  <a:srgbClr val="558ED5"/>
                </a:solidFill>
                <a:latin typeface="Calibri" pitchFamily="34" charset="0"/>
              </a:defRPr>
            </a:lvl5pPr>
            <a:lvl6pPr marL="457200" algn="ctr" rtl="0" eaLnBrk="1" fontAlgn="base" hangingPunct="1">
              <a:spcBef>
                <a:spcPct val="0"/>
              </a:spcBef>
              <a:spcAft>
                <a:spcPct val="0"/>
              </a:spcAft>
              <a:defRPr sz="4400">
                <a:solidFill>
                  <a:srgbClr val="558ED5"/>
                </a:solidFill>
                <a:latin typeface="Calibri" pitchFamily="34" charset="0"/>
              </a:defRPr>
            </a:lvl6pPr>
            <a:lvl7pPr marL="914400" algn="ctr" rtl="0" eaLnBrk="1" fontAlgn="base" hangingPunct="1">
              <a:spcBef>
                <a:spcPct val="0"/>
              </a:spcBef>
              <a:spcAft>
                <a:spcPct val="0"/>
              </a:spcAft>
              <a:defRPr sz="4400">
                <a:solidFill>
                  <a:srgbClr val="558ED5"/>
                </a:solidFill>
                <a:latin typeface="Calibri" pitchFamily="34" charset="0"/>
              </a:defRPr>
            </a:lvl7pPr>
            <a:lvl8pPr marL="1371600" algn="ctr" rtl="0" eaLnBrk="1" fontAlgn="base" hangingPunct="1">
              <a:spcBef>
                <a:spcPct val="0"/>
              </a:spcBef>
              <a:spcAft>
                <a:spcPct val="0"/>
              </a:spcAft>
              <a:defRPr sz="4400">
                <a:solidFill>
                  <a:srgbClr val="558ED5"/>
                </a:solidFill>
                <a:latin typeface="Calibri" pitchFamily="34" charset="0"/>
              </a:defRPr>
            </a:lvl8pPr>
            <a:lvl9pPr marL="1828800" algn="ctr" rtl="0" eaLnBrk="1" fontAlgn="base" hangingPunct="1">
              <a:spcBef>
                <a:spcPct val="0"/>
              </a:spcBef>
              <a:spcAft>
                <a:spcPct val="0"/>
              </a:spcAft>
              <a:defRPr sz="4400">
                <a:solidFill>
                  <a:srgbClr val="558ED5"/>
                </a:solidFill>
                <a:latin typeface="Calibri" pitchFamily="34" charset="0"/>
              </a:defRPr>
            </a:lvl9pPr>
          </a:lstStyle>
          <a:p>
            <a:endParaRPr lang="en-US" dirty="0" smtClean="0">
              <a:solidFill>
                <a:srgbClr val="002060"/>
              </a:solidFill>
            </a:endParaRPr>
          </a:p>
          <a:p>
            <a:endParaRPr lang="en-US" dirty="0">
              <a:solidFill>
                <a:srgbClr val="002060"/>
              </a:solidFill>
            </a:endParaRPr>
          </a:p>
          <a:p>
            <a:endParaRPr lang="en-US" dirty="0" smtClean="0">
              <a:solidFill>
                <a:srgbClr val="002060"/>
              </a:solidFill>
            </a:endParaRPr>
          </a:p>
          <a:p>
            <a:endParaRPr lang="en-US" dirty="0">
              <a:solidFill>
                <a:srgbClr val="002060"/>
              </a:solidFill>
            </a:endParaRPr>
          </a:p>
          <a:p>
            <a:endParaRPr lang="en-US" dirty="0" smtClean="0">
              <a:solidFill>
                <a:srgbClr val="002060"/>
              </a:solidFill>
            </a:endParaRPr>
          </a:p>
          <a:p>
            <a:pPr algn="ctr"/>
            <a:r>
              <a:rPr lang="en-US" dirty="0" smtClean="0">
                <a:solidFill>
                  <a:srgbClr val="002060"/>
                </a:solidFill>
              </a:rPr>
              <a:t>Thank you for your attention</a:t>
            </a:r>
            <a:endParaRPr lang="en-US" dirty="0">
              <a:solidFill>
                <a:srgbClr val="002060"/>
              </a:solidFill>
            </a:endParaRPr>
          </a:p>
        </p:txBody>
      </p:sp>
      <p:sp>
        <p:nvSpPr>
          <p:cNvPr id="5" name="Rectangle 3"/>
          <p:cNvSpPr txBox="1">
            <a:spLocks noChangeArrowheads="1"/>
          </p:cNvSpPr>
          <p:nvPr/>
        </p:nvSpPr>
        <p:spPr>
          <a:xfrm>
            <a:off x="584514" y="1700809"/>
            <a:ext cx="8514151" cy="2625155"/>
          </a:xfrm>
          <a:prstGeom prst="rect">
            <a:avLst/>
          </a:prstGeom>
        </p:spPr>
        <p:txBody>
          <a:bodyPr/>
          <a:lstStyle>
            <a:lvl1pPr marL="342900" indent="-342900" algn="l" rtl="0" eaLnBrk="0" fontAlgn="base" hangingPunct="0">
              <a:spcBef>
                <a:spcPct val="20000"/>
              </a:spcBef>
              <a:spcAft>
                <a:spcPct val="0"/>
              </a:spcAft>
              <a:buFont typeface="Arial" charset="0"/>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Tx/>
              <a:buNone/>
            </a:pPr>
            <a:r>
              <a:rPr lang="en-US" dirty="0" smtClean="0"/>
              <a:t>	</a:t>
            </a:r>
            <a:endParaRPr lang="en-US" sz="2000" dirty="0" smtClean="0">
              <a:solidFill>
                <a:srgbClr val="002060"/>
              </a:solidFill>
            </a:endParaRPr>
          </a:p>
          <a:p>
            <a:pPr algn="ctr">
              <a:buFontTx/>
              <a:buNone/>
            </a:pPr>
            <a:endParaRPr lang="en-US" sz="2000" dirty="0" smtClean="0">
              <a:solidFill>
                <a:srgbClr val="002060"/>
              </a:solidFill>
            </a:endParaRPr>
          </a:p>
          <a:p>
            <a:pPr algn="ctr">
              <a:buFontTx/>
              <a:buNone/>
            </a:pPr>
            <a:endParaRPr lang="en-US" sz="2000" dirty="0" smtClean="0">
              <a:solidFill>
                <a:srgbClr val="002060"/>
              </a:solidFill>
            </a:endParaRPr>
          </a:p>
          <a:p>
            <a:pPr>
              <a:buFontTx/>
              <a:buNone/>
            </a:pPr>
            <a:r>
              <a:rPr lang="en-US" sz="2800" dirty="0" smtClean="0">
                <a:solidFill>
                  <a:srgbClr val="002060"/>
                </a:solidFill>
              </a:rPr>
              <a:t>	</a:t>
            </a:r>
            <a:endParaRPr lang="en-US" sz="2800" dirty="0">
              <a:solidFill>
                <a:srgbClr val="002060"/>
              </a:solidFill>
            </a:endParaRPr>
          </a:p>
        </p:txBody>
      </p:sp>
      <p:sp>
        <p:nvSpPr>
          <p:cNvPr id="6" name="Tekstvak 5"/>
          <p:cNvSpPr txBox="1"/>
          <p:nvPr/>
        </p:nvSpPr>
        <p:spPr>
          <a:xfrm>
            <a:off x="974558" y="4293096"/>
            <a:ext cx="7776548" cy="729430"/>
          </a:xfrm>
          <a:prstGeom prst="rect">
            <a:avLst/>
          </a:prstGeom>
          <a:noFill/>
        </p:spPr>
        <p:txBody>
          <a:bodyPr wrap="square" rtlCol="0">
            <a:spAutoFit/>
          </a:bodyPr>
          <a:lstStyle/>
          <a:p>
            <a:pPr marL="0" indent="0" algn="ctr" eaLnBrk="1" hangingPunct="1">
              <a:lnSpc>
                <a:spcPct val="90000"/>
              </a:lnSpc>
              <a:spcBef>
                <a:spcPct val="50000"/>
              </a:spcBef>
              <a:buFontTx/>
              <a:buNone/>
              <a:defRPr/>
            </a:pPr>
            <a:r>
              <a:rPr lang="fr-CH" b="1" dirty="0">
                <a:solidFill>
                  <a:srgbClr val="002060"/>
                </a:solidFill>
              </a:rPr>
              <a:t>http://www.unece.org/env/teia/welcome.html</a:t>
            </a:r>
          </a:p>
          <a:p>
            <a:pPr marL="0" indent="0" algn="ctr" eaLnBrk="1" hangingPunct="1">
              <a:lnSpc>
                <a:spcPct val="90000"/>
              </a:lnSpc>
              <a:spcBef>
                <a:spcPct val="50000"/>
              </a:spcBef>
              <a:buFontTx/>
              <a:buNone/>
              <a:defRPr/>
            </a:pPr>
            <a:r>
              <a:rPr lang="en-GB" b="1" dirty="0">
                <a:solidFill>
                  <a:srgbClr val="002060"/>
                </a:solidFill>
              </a:rPr>
              <a:t>teia.conv@unece.org</a:t>
            </a:r>
            <a:endParaRPr lang="nl-NL" dirty="0"/>
          </a:p>
        </p:txBody>
      </p:sp>
    </p:spTree>
    <p:extLst>
      <p:ext uri="{BB962C8B-B14F-4D97-AF65-F5344CB8AC3E}">
        <p14:creationId xmlns:p14="http://schemas.microsoft.com/office/powerpoint/2010/main" val="3122088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H" dirty="0" smtClean="0"/>
              <a:t>The ECE </a:t>
            </a:r>
            <a:r>
              <a:rPr lang="fr-CH" dirty="0" err="1" smtClean="0"/>
              <a:t>region</a:t>
            </a:r>
            <a:endParaRPr lang="en-GB"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576" y="1412776"/>
            <a:ext cx="7305997" cy="4210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5193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800" y="476672"/>
            <a:ext cx="6753200" cy="1143000"/>
          </a:xfrm>
        </p:spPr>
        <p:txBody>
          <a:bodyPr>
            <a:normAutofit fontScale="90000"/>
          </a:bodyPr>
          <a:lstStyle/>
          <a:p>
            <a:r>
              <a:rPr lang="fr-CH" dirty="0" smtClean="0"/>
              <a:t>National </a:t>
            </a:r>
            <a:r>
              <a:rPr lang="fr-CH" dirty="0" err="1" smtClean="0"/>
              <a:t>stakeholders</a:t>
            </a:r>
            <a:r>
              <a:rPr lang="fr-CH" dirty="0" smtClean="0"/>
              <a:t> for the </a:t>
            </a:r>
            <a:r>
              <a:rPr lang="fr-CH" dirty="0" err="1" smtClean="0"/>
              <a:t>implementation</a:t>
            </a:r>
            <a:r>
              <a:rPr lang="fr-CH" dirty="0" smtClean="0"/>
              <a:t> of the Convention</a:t>
            </a:r>
            <a:endParaRPr lang="en-GB" dirty="0"/>
          </a:p>
        </p:txBody>
      </p:sp>
      <p:sp>
        <p:nvSpPr>
          <p:cNvPr id="5" name="Rounded Rectangle 4"/>
          <p:cNvSpPr/>
          <p:nvPr/>
        </p:nvSpPr>
        <p:spPr>
          <a:xfrm>
            <a:off x="847923" y="2060575"/>
            <a:ext cx="2160587" cy="3672681"/>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400" dirty="0">
                <a:solidFill>
                  <a:schemeClr val="tx2">
                    <a:lumMod val="60000"/>
                    <a:lumOff val="40000"/>
                  </a:schemeClr>
                </a:solidFill>
              </a:rPr>
              <a:t>Prevention</a:t>
            </a:r>
          </a:p>
          <a:p>
            <a:pPr algn="ctr">
              <a:defRPr/>
            </a:pPr>
            <a:endParaRPr lang="en-US" sz="2400" dirty="0">
              <a:solidFill>
                <a:schemeClr val="tx2">
                  <a:lumMod val="60000"/>
                  <a:lumOff val="40000"/>
                </a:schemeClr>
              </a:solidFill>
            </a:endParaRPr>
          </a:p>
          <a:p>
            <a:pPr algn="ctr">
              <a:defRPr/>
            </a:pPr>
            <a:endParaRPr lang="en-US" sz="2400" dirty="0">
              <a:solidFill>
                <a:schemeClr val="tx2">
                  <a:lumMod val="60000"/>
                  <a:lumOff val="40000"/>
                </a:schemeClr>
              </a:solidFill>
            </a:endParaRPr>
          </a:p>
          <a:p>
            <a:pPr algn="ctr">
              <a:defRPr/>
            </a:pPr>
            <a:r>
              <a:rPr lang="en-US" sz="2400" dirty="0">
                <a:solidFill>
                  <a:schemeClr val="tx2">
                    <a:lumMod val="60000"/>
                    <a:lumOff val="40000"/>
                  </a:schemeClr>
                </a:solidFill>
              </a:rPr>
              <a:t>Preparedness</a:t>
            </a:r>
          </a:p>
          <a:p>
            <a:pPr algn="ctr">
              <a:defRPr/>
            </a:pPr>
            <a:endParaRPr lang="en-US" sz="2400" dirty="0">
              <a:solidFill>
                <a:schemeClr val="tx2">
                  <a:lumMod val="60000"/>
                  <a:lumOff val="40000"/>
                </a:schemeClr>
              </a:solidFill>
            </a:endParaRPr>
          </a:p>
          <a:p>
            <a:pPr algn="ctr">
              <a:defRPr/>
            </a:pPr>
            <a:endParaRPr lang="en-US" sz="2400" dirty="0">
              <a:solidFill>
                <a:schemeClr val="tx2">
                  <a:lumMod val="60000"/>
                  <a:lumOff val="40000"/>
                </a:schemeClr>
              </a:solidFill>
            </a:endParaRPr>
          </a:p>
          <a:p>
            <a:pPr algn="ctr">
              <a:defRPr/>
            </a:pPr>
            <a:r>
              <a:rPr lang="en-US" sz="2400" dirty="0">
                <a:solidFill>
                  <a:schemeClr val="tx2">
                    <a:lumMod val="60000"/>
                    <a:lumOff val="40000"/>
                  </a:schemeClr>
                </a:solidFill>
              </a:rPr>
              <a:t>Response</a:t>
            </a:r>
            <a:endParaRPr lang="en-GB" sz="2400" dirty="0">
              <a:solidFill>
                <a:schemeClr val="tx2">
                  <a:lumMod val="60000"/>
                  <a:lumOff val="40000"/>
                </a:schemeClr>
              </a:solidFill>
            </a:endParaRPr>
          </a:p>
        </p:txBody>
      </p:sp>
      <p:sp>
        <p:nvSpPr>
          <p:cNvPr id="7" name="Rounded Rectangle 6"/>
          <p:cNvSpPr/>
          <p:nvPr/>
        </p:nvSpPr>
        <p:spPr>
          <a:xfrm>
            <a:off x="3584848" y="2637531"/>
            <a:ext cx="1584325" cy="1079502"/>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a:solidFill>
                  <a:schemeClr val="tx2">
                    <a:lumMod val="60000"/>
                    <a:lumOff val="40000"/>
                  </a:schemeClr>
                </a:solidFill>
              </a:rPr>
              <a:t>Ministry of Environment</a:t>
            </a:r>
          </a:p>
        </p:txBody>
      </p:sp>
      <p:sp>
        <p:nvSpPr>
          <p:cNvPr id="8" name="Rounded Rectangle 7"/>
          <p:cNvSpPr/>
          <p:nvPr/>
        </p:nvSpPr>
        <p:spPr>
          <a:xfrm>
            <a:off x="5389108" y="2637532"/>
            <a:ext cx="1584325" cy="10795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a:solidFill>
                  <a:schemeClr val="tx2">
                    <a:lumMod val="60000"/>
                    <a:lumOff val="40000"/>
                  </a:schemeClr>
                </a:solidFill>
              </a:rPr>
              <a:t>Ministry of Interior / Emergency Situations</a:t>
            </a:r>
          </a:p>
        </p:txBody>
      </p:sp>
      <p:sp>
        <p:nvSpPr>
          <p:cNvPr id="9" name="Rounded Rectangle 8"/>
          <p:cNvSpPr/>
          <p:nvPr/>
        </p:nvSpPr>
        <p:spPr>
          <a:xfrm>
            <a:off x="7185248" y="2637533"/>
            <a:ext cx="1584325" cy="10795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a:solidFill>
                  <a:schemeClr val="tx2">
                    <a:lumMod val="60000"/>
                    <a:lumOff val="40000"/>
                  </a:schemeClr>
                </a:solidFill>
              </a:rPr>
              <a:t>Other ministries</a:t>
            </a:r>
          </a:p>
        </p:txBody>
      </p:sp>
      <p:sp>
        <p:nvSpPr>
          <p:cNvPr id="10" name="Rounded Rectangle 9"/>
          <p:cNvSpPr/>
          <p:nvPr/>
        </p:nvSpPr>
        <p:spPr>
          <a:xfrm>
            <a:off x="3584848" y="4270565"/>
            <a:ext cx="1584325" cy="1081087"/>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a:solidFill>
                  <a:schemeClr val="tx2">
                    <a:lumMod val="60000"/>
                    <a:lumOff val="40000"/>
                  </a:schemeClr>
                </a:solidFill>
              </a:rPr>
              <a:t>Regional and local authorities</a:t>
            </a:r>
          </a:p>
        </p:txBody>
      </p:sp>
      <p:sp>
        <p:nvSpPr>
          <p:cNvPr id="11" name="Rounded Rectangle 10"/>
          <p:cNvSpPr/>
          <p:nvPr/>
        </p:nvSpPr>
        <p:spPr>
          <a:xfrm>
            <a:off x="5389108" y="4293096"/>
            <a:ext cx="1580116" cy="1081087"/>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a:solidFill>
                  <a:schemeClr val="tx2">
                    <a:lumMod val="60000"/>
                    <a:lumOff val="40000"/>
                  </a:schemeClr>
                </a:solidFill>
              </a:rPr>
              <a:t>Industry</a:t>
            </a:r>
          </a:p>
        </p:txBody>
      </p:sp>
      <p:sp>
        <p:nvSpPr>
          <p:cNvPr id="12" name="Rounded Rectangle 11"/>
          <p:cNvSpPr/>
          <p:nvPr/>
        </p:nvSpPr>
        <p:spPr>
          <a:xfrm>
            <a:off x="7184528" y="4270566"/>
            <a:ext cx="1512888" cy="1103617"/>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a:solidFill>
                  <a:schemeClr val="tx2">
                    <a:lumMod val="60000"/>
                    <a:lumOff val="40000"/>
                  </a:schemeClr>
                </a:solidFill>
              </a:rPr>
              <a:t>Public</a:t>
            </a:r>
          </a:p>
        </p:txBody>
      </p:sp>
    </p:spTree>
    <p:extLst>
      <p:ext uri="{BB962C8B-B14F-4D97-AF65-F5344CB8AC3E}">
        <p14:creationId xmlns:p14="http://schemas.microsoft.com/office/powerpoint/2010/main" val="1070878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Cross-border cooperation in the Convention</a:t>
            </a:r>
            <a:endParaRPr lang="en-GB" dirty="0"/>
          </a:p>
        </p:txBody>
      </p:sp>
      <p:grpSp>
        <p:nvGrpSpPr>
          <p:cNvPr id="5" name="Group 4"/>
          <p:cNvGrpSpPr/>
          <p:nvPr/>
        </p:nvGrpSpPr>
        <p:grpSpPr>
          <a:xfrm>
            <a:off x="2066379" y="1916832"/>
            <a:ext cx="5622925" cy="4124325"/>
            <a:chOff x="2066379" y="1916832"/>
            <a:chExt cx="5622925" cy="4124325"/>
          </a:xfrm>
        </p:grpSpPr>
        <p:sp>
          <p:nvSpPr>
            <p:cNvPr id="7" name="Oval 21"/>
            <p:cNvSpPr>
              <a:spLocks noChangeArrowheads="1"/>
            </p:cNvSpPr>
            <p:nvPr/>
          </p:nvSpPr>
          <p:spPr bwMode="auto">
            <a:xfrm>
              <a:off x="6491364" y="5930684"/>
              <a:ext cx="136668" cy="110473"/>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8" name="Freeform 22"/>
            <p:cNvSpPr>
              <a:spLocks/>
            </p:cNvSpPr>
            <p:nvPr/>
          </p:nvSpPr>
          <p:spPr bwMode="auto">
            <a:xfrm>
              <a:off x="3597622" y="1916832"/>
              <a:ext cx="3029016" cy="3053692"/>
            </a:xfrm>
            <a:custGeom>
              <a:avLst/>
              <a:gdLst>
                <a:gd name="T0" fmla="*/ 1739 w 1739"/>
                <a:gd name="T1" fmla="*/ 23 h 2061"/>
                <a:gd name="T2" fmla="*/ 1629 w 1739"/>
                <a:gd name="T3" fmla="*/ 19 h 2061"/>
                <a:gd name="T4" fmla="*/ 1538 w 1739"/>
                <a:gd name="T5" fmla="*/ 83 h 2061"/>
                <a:gd name="T6" fmla="*/ 1389 w 1739"/>
                <a:gd name="T7" fmla="*/ 256 h 2061"/>
                <a:gd name="T8" fmla="*/ 1276 w 1739"/>
                <a:gd name="T9" fmla="*/ 384 h 2061"/>
                <a:gd name="T10" fmla="*/ 1245 w 1739"/>
                <a:gd name="T11" fmla="*/ 486 h 2061"/>
                <a:gd name="T12" fmla="*/ 1230 w 1739"/>
                <a:gd name="T13" fmla="*/ 595 h 2061"/>
                <a:gd name="T14" fmla="*/ 1226 w 1739"/>
                <a:gd name="T15" fmla="*/ 682 h 2061"/>
                <a:gd name="T16" fmla="*/ 1203 w 1739"/>
                <a:gd name="T17" fmla="*/ 791 h 2061"/>
                <a:gd name="T18" fmla="*/ 1211 w 1739"/>
                <a:gd name="T19" fmla="*/ 901 h 2061"/>
                <a:gd name="T20" fmla="*/ 1226 w 1739"/>
                <a:gd name="T21" fmla="*/ 1055 h 2061"/>
                <a:gd name="T22" fmla="*/ 1264 w 1739"/>
                <a:gd name="T23" fmla="*/ 1172 h 2061"/>
                <a:gd name="T24" fmla="*/ 1219 w 1739"/>
                <a:gd name="T25" fmla="*/ 1240 h 2061"/>
                <a:gd name="T26" fmla="*/ 1215 w 1739"/>
                <a:gd name="T27" fmla="*/ 1304 h 2061"/>
                <a:gd name="T28" fmla="*/ 1162 w 1739"/>
                <a:gd name="T29" fmla="*/ 1375 h 2061"/>
                <a:gd name="T30" fmla="*/ 1135 w 1739"/>
                <a:gd name="T31" fmla="*/ 1447 h 2061"/>
                <a:gd name="T32" fmla="*/ 1089 w 1739"/>
                <a:gd name="T33" fmla="*/ 1556 h 2061"/>
                <a:gd name="T34" fmla="*/ 949 w 1739"/>
                <a:gd name="T35" fmla="*/ 1650 h 2061"/>
                <a:gd name="T36" fmla="*/ 846 w 1739"/>
                <a:gd name="T37" fmla="*/ 1771 h 2061"/>
                <a:gd name="T38" fmla="*/ 679 w 1739"/>
                <a:gd name="T39" fmla="*/ 1850 h 2061"/>
                <a:gd name="T40" fmla="*/ 600 w 1739"/>
                <a:gd name="T41" fmla="*/ 1880 h 2061"/>
                <a:gd name="T42" fmla="*/ 531 w 1739"/>
                <a:gd name="T43" fmla="*/ 1861 h 2061"/>
                <a:gd name="T44" fmla="*/ 315 w 1739"/>
                <a:gd name="T45" fmla="*/ 1906 h 2061"/>
                <a:gd name="T46" fmla="*/ 224 w 1739"/>
                <a:gd name="T47" fmla="*/ 1948 h 2061"/>
                <a:gd name="T48" fmla="*/ 7 w 1739"/>
                <a:gd name="T49" fmla="*/ 2046 h 2061"/>
                <a:gd name="T50" fmla="*/ 3 w 1739"/>
                <a:gd name="T51" fmla="*/ 2061 h 2061"/>
                <a:gd name="T52" fmla="*/ 159 w 1739"/>
                <a:gd name="T53" fmla="*/ 2019 h 2061"/>
                <a:gd name="T54" fmla="*/ 277 w 1739"/>
                <a:gd name="T55" fmla="*/ 1959 h 2061"/>
                <a:gd name="T56" fmla="*/ 527 w 1739"/>
                <a:gd name="T57" fmla="*/ 1876 h 2061"/>
                <a:gd name="T58" fmla="*/ 603 w 1739"/>
                <a:gd name="T59" fmla="*/ 1895 h 2061"/>
                <a:gd name="T60" fmla="*/ 664 w 1739"/>
                <a:gd name="T61" fmla="*/ 1861 h 2061"/>
                <a:gd name="T62" fmla="*/ 748 w 1739"/>
                <a:gd name="T63" fmla="*/ 1831 h 2061"/>
                <a:gd name="T64" fmla="*/ 934 w 1739"/>
                <a:gd name="T65" fmla="*/ 1707 h 2061"/>
                <a:gd name="T66" fmla="*/ 1051 w 1739"/>
                <a:gd name="T67" fmla="*/ 1609 h 2061"/>
                <a:gd name="T68" fmla="*/ 1101 w 1739"/>
                <a:gd name="T69" fmla="*/ 1564 h 2061"/>
                <a:gd name="T70" fmla="*/ 1146 w 1739"/>
                <a:gd name="T71" fmla="*/ 1454 h 2061"/>
                <a:gd name="T72" fmla="*/ 1173 w 1739"/>
                <a:gd name="T73" fmla="*/ 1387 h 2061"/>
                <a:gd name="T74" fmla="*/ 1207 w 1739"/>
                <a:gd name="T75" fmla="*/ 1372 h 2061"/>
                <a:gd name="T76" fmla="*/ 1260 w 1739"/>
                <a:gd name="T77" fmla="*/ 1289 h 2061"/>
                <a:gd name="T78" fmla="*/ 1234 w 1739"/>
                <a:gd name="T79" fmla="*/ 1232 h 2061"/>
                <a:gd name="T80" fmla="*/ 1279 w 1739"/>
                <a:gd name="T81" fmla="*/ 1172 h 2061"/>
                <a:gd name="T82" fmla="*/ 1241 w 1739"/>
                <a:gd name="T83" fmla="*/ 1048 h 2061"/>
                <a:gd name="T84" fmla="*/ 1268 w 1739"/>
                <a:gd name="T85" fmla="*/ 972 h 2061"/>
                <a:gd name="T86" fmla="*/ 1219 w 1739"/>
                <a:gd name="T87" fmla="*/ 795 h 2061"/>
                <a:gd name="T88" fmla="*/ 1260 w 1739"/>
                <a:gd name="T89" fmla="*/ 716 h 2061"/>
                <a:gd name="T90" fmla="*/ 1253 w 1739"/>
                <a:gd name="T91" fmla="*/ 641 h 2061"/>
                <a:gd name="T92" fmla="*/ 1230 w 1739"/>
                <a:gd name="T93" fmla="*/ 546 h 2061"/>
                <a:gd name="T94" fmla="*/ 1268 w 1739"/>
                <a:gd name="T95" fmla="*/ 426 h 2061"/>
                <a:gd name="T96" fmla="*/ 1355 w 1739"/>
                <a:gd name="T97" fmla="*/ 298 h 2061"/>
                <a:gd name="T98" fmla="*/ 1469 w 1739"/>
                <a:gd name="T99" fmla="*/ 207 h 2061"/>
                <a:gd name="T100" fmla="*/ 1549 w 1739"/>
                <a:gd name="T101" fmla="*/ 91 h 2061"/>
                <a:gd name="T102" fmla="*/ 1689 w 1739"/>
                <a:gd name="T103" fmla="*/ 15 h 2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39" h="2061">
                  <a:moveTo>
                    <a:pt x="1727" y="34"/>
                  </a:moveTo>
                  <a:lnTo>
                    <a:pt x="1735" y="34"/>
                  </a:lnTo>
                  <a:lnTo>
                    <a:pt x="1739" y="30"/>
                  </a:lnTo>
                  <a:lnTo>
                    <a:pt x="1739" y="23"/>
                  </a:lnTo>
                  <a:lnTo>
                    <a:pt x="1735" y="19"/>
                  </a:lnTo>
                  <a:lnTo>
                    <a:pt x="1689" y="0"/>
                  </a:lnTo>
                  <a:lnTo>
                    <a:pt x="1682" y="0"/>
                  </a:lnTo>
                  <a:lnTo>
                    <a:pt x="1629" y="19"/>
                  </a:lnTo>
                  <a:lnTo>
                    <a:pt x="1591" y="30"/>
                  </a:lnTo>
                  <a:lnTo>
                    <a:pt x="1591" y="34"/>
                  </a:lnTo>
                  <a:lnTo>
                    <a:pt x="1541" y="83"/>
                  </a:lnTo>
                  <a:lnTo>
                    <a:pt x="1538" y="83"/>
                  </a:lnTo>
                  <a:lnTo>
                    <a:pt x="1481" y="162"/>
                  </a:lnTo>
                  <a:lnTo>
                    <a:pt x="1458" y="200"/>
                  </a:lnTo>
                  <a:lnTo>
                    <a:pt x="1462" y="196"/>
                  </a:lnTo>
                  <a:lnTo>
                    <a:pt x="1389" y="256"/>
                  </a:lnTo>
                  <a:lnTo>
                    <a:pt x="1344" y="287"/>
                  </a:lnTo>
                  <a:lnTo>
                    <a:pt x="1340" y="290"/>
                  </a:lnTo>
                  <a:lnTo>
                    <a:pt x="1314" y="324"/>
                  </a:lnTo>
                  <a:lnTo>
                    <a:pt x="1276" y="384"/>
                  </a:lnTo>
                  <a:lnTo>
                    <a:pt x="1253" y="422"/>
                  </a:lnTo>
                  <a:lnTo>
                    <a:pt x="1253" y="426"/>
                  </a:lnTo>
                  <a:lnTo>
                    <a:pt x="1245" y="490"/>
                  </a:lnTo>
                  <a:lnTo>
                    <a:pt x="1245" y="486"/>
                  </a:lnTo>
                  <a:lnTo>
                    <a:pt x="1215" y="546"/>
                  </a:lnTo>
                  <a:lnTo>
                    <a:pt x="1215" y="554"/>
                  </a:lnTo>
                  <a:lnTo>
                    <a:pt x="1230" y="599"/>
                  </a:lnTo>
                  <a:lnTo>
                    <a:pt x="1230" y="595"/>
                  </a:lnTo>
                  <a:lnTo>
                    <a:pt x="1238" y="637"/>
                  </a:lnTo>
                  <a:lnTo>
                    <a:pt x="1238" y="633"/>
                  </a:lnTo>
                  <a:lnTo>
                    <a:pt x="1226" y="675"/>
                  </a:lnTo>
                  <a:lnTo>
                    <a:pt x="1226" y="682"/>
                  </a:lnTo>
                  <a:lnTo>
                    <a:pt x="1245" y="720"/>
                  </a:lnTo>
                  <a:lnTo>
                    <a:pt x="1245" y="712"/>
                  </a:lnTo>
                  <a:lnTo>
                    <a:pt x="1219" y="750"/>
                  </a:lnTo>
                  <a:lnTo>
                    <a:pt x="1203" y="791"/>
                  </a:lnTo>
                  <a:lnTo>
                    <a:pt x="1203" y="795"/>
                  </a:lnTo>
                  <a:lnTo>
                    <a:pt x="1215" y="848"/>
                  </a:lnTo>
                  <a:lnTo>
                    <a:pt x="1211" y="897"/>
                  </a:lnTo>
                  <a:lnTo>
                    <a:pt x="1211" y="901"/>
                  </a:lnTo>
                  <a:lnTo>
                    <a:pt x="1253" y="980"/>
                  </a:lnTo>
                  <a:lnTo>
                    <a:pt x="1253" y="972"/>
                  </a:lnTo>
                  <a:lnTo>
                    <a:pt x="1226" y="1048"/>
                  </a:lnTo>
                  <a:lnTo>
                    <a:pt x="1226" y="1055"/>
                  </a:lnTo>
                  <a:lnTo>
                    <a:pt x="1260" y="1112"/>
                  </a:lnTo>
                  <a:lnTo>
                    <a:pt x="1260" y="1108"/>
                  </a:lnTo>
                  <a:lnTo>
                    <a:pt x="1257" y="1142"/>
                  </a:lnTo>
                  <a:lnTo>
                    <a:pt x="1264" y="1172"/>
                  </a:lnTo>
                  <a:lnTo>
                    <a:pt x="1264" y="1168"/>
                  </a:lnTo>
                  <a:lnTo>
                    <a:pt x="1249" y="1194"/>
                  </a:lnTo>
                  <a:lnTo>
                    <a:pt x="1219" y="1232"/>
                  </a:lnTo>
                  <a:lnTo>
                    <a:pt x="1219" y="1240"/>
                  </a:lnTo>
                  <a:lnTo>
                    <a:pt x="1226" y="1262"/>
                  </a:lnTo>
                  <a:lnTo>
                    <a:pt x="1245" y="1289"/>
                  </a:lnTo>
                  <a:lnTo>
                    <a:pt x="1249" y="1277"/>
                  </a:lnTo>
                  <a:lnTo>
                    <a:pt x="1215" y="1304"/>
                  </a:lnTo>
                  <a:lnTo>
                    <a:pt x="1211" y="1307"/>
                  </a:lnTo>
                  <a:lnTo>
                    <a:pt x="1192" y="1364"/>
                  </a:lnTo>
                  <a:lnTo>
                    <a:pt x="1196" y="1360"/>
                  </a:lnTo>
                  <a:lnTo>
                    <a:pt x="1162" y="1375"/>
                  </a:lnTo>
                  <a:lnTo>
                    <a:pt x="1158" y="1379"/>
                  </a:lnTo>
                  <a:lnTo>
                    <a:pt x="1131" y="1420"/>
                  </a:lnTo>
                  <a:lnTo>
                    <a:pt x="1131" y="1451"/>
                  </a:lnTo>
                  <a:lnTo>
                    <a:pt x="1135" y="1447"/>
                  </a:lnTo>
                  <a:lnTo>
                    <a:pt x="1089" y="1492"/>
                  </a:lnTo>
                  <a:lnTo>
                    <a:pt x="1086" y="1492"/>
                  </a:lnTo>
                  <a:lnTo>
                    <a:pt x="1086" y="1564"/>
                  </a:lnTo>
                  <a:lnTo>
                    <a:pt x="1089" y="1556"/>
                  </a:lnTo>
                  <a:lnTo>
                    <a:pt x="1044" y="1594"/>
                  </a:lnTo>
                  <a:lnTo>
                    <a:pt x="995" y="1613"/>
                  </a:lnTo>
                  <a:lnTo>
                    <a:pt x="953" y="1647"/>
                  </a:lnTo>
                  <a:lnTo>
                    <a:pt x="949" y="1650"/>
                  </a:lnTo>
                  <a:lnTo>
                    <a:pt x="919" y="1699"/>
                  </a:lnTo>
                  <a:lnTo>
                    <a:pt x="922" y="1699"/>
                  </a:lnTo>
                  <a:lnTo>
                    <a:pt x="846" y="1775"/>
                  </a:lnTo>
                  <a:lnTo>
                    <a:pt x="846" y="1771"/>
                  </a:lnTo>
                  <a:lnTo>
                    <a:pt x="740" y="1816"/>
                  </a:lnTo>
                  <a:lnTo>
                    <a:pt x="706" y="1842"/>
                  </a:lnTo>
                  <a:lnTo>
                    <a:pt x="710" y="1842"/>
                  </a:lnTo>
                  <a:lnTo>
                    <a:pt x="679" y="1850"/>
                  </a:lnTo>
                  <a:lnTo>
                    <a:pt x="664" y="1846"/>
                  </a:lnTo>
                  <a:lnTo>
                    <a:pt x="660" y="1846"/>
                  </a:lnTo>
                  <a:lnTo>
                    <a:pt x="638" y="1854"/>
                  </a:lnTo>
                  <a:lnTo>
                    <a:pt x="600" y="1880"/>
                  </a:lnTo>
                  <a:lnTo>
                    <a:pt x="603" y="1880"/>
                  </a:lnTo>
                  <a:lnTo>
                    <a:pt x="558" y="1880"/>
                  </a:lnTo>
                  <a:lnTo>
                    <a:pt x="562" y="1880"/>
                  </a:lnTo>
                  <a:lnTo>
                    <a:pt x="531" y="1861"/>
                  </a:lnTo>
                  <a:lnTo>
                    <a:pt x="527" y="1861"/>
                  </a:lnTo>
                  <a:lnTo>
                    <a:pt x="398" y="1869"/>
                  </a:lnTo>
                  <a:lnTo>
                    <a:pt x="395" y="1869"/>
                  </a:lnTo>
                  <a:lnTo>
                    <a:pt x="315" y="1906"/>
                  </a:lnTo>
                  <a:lnTo>
                    <a:pt x="269" y="1944"/>
                  </a:lnTo>
                  <a:lnTo>
                    <a:pt x="273" y="1944"/>
                  </a:lnTo>
                  <a:lnTo>
                    <a:pt x="227" y="1948"/>
                  </a:lnTo>
                  <a:lnTo>
                    <a:pt x="224" y="1948"/>
                  </a:lnTo>
                  <a:lnTo>
                    <a:pt x="151" y="2004"/>
                  </a:lnTo>
                  <a:lnTo>
                    <a:pt x="79" y="2038"/>
                  </a:lnTo>
                  <a:lnTo>
                    <a:pt x="83" y="2038"/>
                  </a:lnTo>
                  <a:lnTo>
                    <a:pt x="7" y="2046"/>
                  </a:lnTo>
                  <a:lnTo>
                    <a:pt x="3" y="2046"/>
                  </a:lnTo>
                  <a:lnTo>
                    <a:pt x="0" y="2050"/>
                  </a:lnTo>
                  <a:lnTo>
                    <a:pt x="0" y="2057"/>
                  </a:lnTo>
                  <a:lnTo>
                    <a:pt x="3" y="2061"/>
                  </a:lnTo>
                  <a:lnTo>
                    <a:pt x="7" y="2061"/>
                  </a:lnTo>
                  <a:lnTo>
                    <a:pt x="83" y="2053"/>
                  </a:lnTo>
                  <a:lnTo>
                    <a:pt x="87" y="2053"/>
                  </a:lnTo>
                  <a:lnTo>
                    <a:pt x="159" y="2019"/>
                  </a:lnTo>
                  <a:lnTo>
                    <a:pt x="231" y="1963"/>
                  </a:lnTo>
                  <a:lnTo>
                    <a:pt x="227" y="1963"/>
                  </a:lnTo>
                  <a:lnTo>
                    <a:pt x="273" y="1959"/>
                  </a:lnTo>
                  <a:lnTo>
                    <a:pt x="277" y="1959"/>
                  </a:lnTo>
                  <a:lnTo>
                    <a:pt x="322" y="1922"/>
                  </a:lnTo>
                  <a:lnTo>
                    <a:pt x="402" y="1884"/>
                  </a:lnTo>
                  <a:lnTo>
                    <a:pt x="398" y="1884"/>
                  </a:lnTo>
                  <a:lnTo>
                    <a:pt x="527" y="1876"/>
                  </a:lnTo>
                  <a:lnTo>
                    <a:pt x="524" y="1876"/>
                  </a:lnTo>
                  <a:lnTo>
                    <a:pt x="554" y="1895"/>
                  </a:lnTo>
                  <a:lnTo>
                    <a:pt x="558" y="1895"/>
                  </a:lnTo>
                  <a:lnTo>
                    <a:pt x="603" y="1895"/>
                  </a:lnTo>
                  <a:lnTo>
                    <a:pt x="607" y="1895"/>
                  </a:lnTo>
                  <a:lnTo>
                    <a:pt x="645" y="1869"/>
                  </a:lnTo>
                  <a:lnTo>
                    <a:pt x="668" y="1861"/>
                  </a:lnTo>
                  <a:lnTo>
                    <a:pt x="664" y="1861"/>
                  </a:lnTo>
                  <a:lnTo>
                    <a:pt x="679" y="1865"/>
                  </a:lnTo>
                  <a:lnTo>
                    <a:pt x="710" y="1857"/>
                  </a:lnTo>
                  <a:lnTo>
                    <a:pt x="714" y="1857"/>
                  </a:lnTo>
                  <a:lnTo>
                    <a:pt x="748" y="1831"/>
                  </a:lnTo>
                  <a:lnTo>
                    <a:pt x="854" y="1786"/>
                  </a:lnTo>
                  <a:lnTo>
                    <a:pt x="854" y="1782"/>
                  </a:lnTo>
                  <a:lnTo>
                    <a:pt x="930" y="1707"/>
                  </a:lnTo>
                  <a:lnTo>
                    <a:pt x="934" y="1707"/>
                  </a:lnTo>
                  <a:lnTo>
                    <a:pt x="964" y="1658"/>
                  </a:lnTo>
                  <a:lnTo>
                    <a:pt x="960" y="1662"/>
                  </a:lnTo>
                  <a:lnTo>
                    <a:pt x="1002" y="1628"/>
                  </a:lnTo>
                  <a:lnTo>
                    <a:pt x="1051" y="1609"/>
                  </a:lnTo>
                  <a:lnTo>
                    <a:pt x="1097" y="1571"/>
                  </a:lnTo>
                  <a:lnTo>
                    <a:pt x="1097" y="1567"/>
                  </a:lnTo>
                  <a:lnTo>
                    <a:pt x="1101" y="1567"/>
                  </a:lnTo>
                  <a:lnTo>
                    <a:pt x="1101" y="1564"/>
                  </a:lnTo>
                  <a:lnTo>
                    <a:pt x="1101" y="1496"/>
                  </a:lnTo>
                  <a:lnTo>
                    <a:pt x="1097" y="1500"/>
                  </a:lnTo>
                  <a:lnTo>
                    <a:pt x="1143" y="1454"/>
                  </a:lnTo>
                  <a:lnTo>
                    <a:pt x="1146" y="1454"/>
                  </a:lnTo>
                  <a:lnTo>
                    <a:pt x="1146" y="1451"/>
                  </a:lnTo>
                  <a:lnTo>
                    <a:pt x="1146" y="1424"/>
                  </a:lnTo>
                  <a:lnTo>
                    <a:pt x="1146" y="1428"/>
                  </a:lnTo>
                  <a:lnTo>
                    <a:pt x="1173" y="1387"/>
                  </a:lnTo>
                  <a:lnTo>
                    <a:pt x="1169" y="1390"/>
                  </a:lnTo>
                  <a:lnTo>
                    <a:pt x="1203" y="1375"/>
                  </a:lnTo>
                  <a:lnTo>
                    <a:pt x="1203" y="1372"/>
                  </a:lnTo>
                  <a:lnTo>
                    <a:pt x="1207" y="1372"/>
                  </a:lnTo>
                  <a:lnTo>
                    <a:pt x="1226" y="1315"/>
                  </a:lnTo>
                  <a:lnTo>
                    <a:pt x="1222" y="1319"/>
                  </a:lnTo>
                  <a:lnTo>
                    <a:pt x="1257" y="1292"/>
                  </a:lnTo>
                  <a:lnTo>
                    <a:pt x="1260" y="1289"/>
                  </a:lnTo>
                  <a:lnTo>
                    <a:pt x="1260" y="1285"/>
                  </a:lnTo>
                  <a:lnTo>
                    <a:pt x="1260" y="1281"/>
                  </a:lnTo>
                  <a:lnTo>
                    <a:pt x="1241" y="1255"/>
                  </a:lnTo>
                  <a:lnTo>
                    <a:pt x="1234" y="1232"/>
                  </a:lnTo>
                  <a:lnTo>
                    <a:pt x="1234" y="1240"/>
                  </a:lnTo>
                  <a:lnTo>
                    <a:pt x="1264" y="1202"/>
                  </a:lnTo>
                  <a:lnTo>
                    <a:pt x="1279" y="1176"/>
                  </a:lnTo>
                  <a:lnTo>
                    <a:pt x="1279" y="1172"/>
                  </a:lnTo>
                  <a:lnTo>
                    <a:pt x="1272" y="1142"/>
                  </a:lnTo>
                  <a:lnTo>
                    <a:pt x="1276" y="1108"/>
                  </a:lnTo>
                  <a:lnTo>
                    <a:pt x="1276" y="1104"/>
                  </a:lnTo>
                  <a:lnTo>
                    <a:pt x="1241" y="1048"/>
                  </a:lnTo>
                  <a:lnTo>
                    <a:pt x="1241" y="1055"/>
                  </a:lnTo>
                  <a:lnTo>
                    <a:pt x="1268" y="980"/>
                  </a:lnTo>
                  <a:lnTo>
                    <a:pt x="1268" y="976"/>
                  </a:lnTo>
                  <a:lnTo>
                    <a:pt x="1268" y="972"/>
                  </a:lnTo>
                  <a:lnTo>
                    <a:pt x="1226" y="893"/>
                  </a:lnTo>
                  <a:lnTo>
                    <a:pt x="1226" y="897"/>
                  </a:lnTo>
                  <a:lnTo>
                    <a:pt x="1230" y="848"/>
                  </a:lnTo>
                  <a:lnTo>
                    <a:pt x="1219" y="795"/>
                  </a:lnTo>
                  <a:lnTo>
                    <a:pt x="1219" y="799"/>
                  </a:lnTo>
                  <a:lnTo>
                    <a:pt x="1234" y="757"/>
                  </a:lnTo>
                  <a:lnTo>
                    <a:pt x="1260" y="720"/>
                  </a:lnTo>
                  <a:lnTo>
                    <a:pt x="1260" y="716"/>
                  </a:lnTo>
                  <a:lnTo>
                    <a:pt x="1260" y="712"/>
                  </a:lnTo>
                  <a:lnTo>
                    <a:pt x="1241" y="675"/>
                  </a:lnTo>
                  <a:lnTo>
                    <a:pt x="1241" y="682"/>
                  </a:lnTo>
                  <a:lnTo>
                    <a:pt x="1253" y="641"/>
                  </a:lnTo>
                  <a:lnTo>
                    <a:pt x="1253" y="637"/>
                  </a:lnTo>
                  <a:lnTo>
                    <a:pt x="1245" y="595"/>
                  </a:lnTo>
                  <a:lnTo>
                    <a:pt x="1245" y="592"/>
                  </a:lnTo>
                  <a:lnTo>
                    <a:pt x="1230" y="546"/>
                  </a:lnTo>
                  <a:lnTo>
                    <a:pt x="1230" y="554"/>
                  </a:lnTo>
                  <a:lnTo>
                    <a:pt x="1260" y="494"/>
                  </a:lnTo>
                  <a:lnTo>
                    <a:pt x="1260" y="490"/>
                  </a:lnTo>
                  <a:lnTo>
                    <a:pt x="1268" y="426"/>
                  </a:lnTo>
                  <a:lnTo>
                    <a:pt x="1268" y="430"/>
                  </a:lnTo>
                  <a:lnTo>
                    <a:pt x="1291" y="392"/>
                  </a:lnTo>
                  <a:lnTo>
                    <a:pt x="1329" y="332"/>
                  </a:lnTo>
                  <a:lnTo>
                    <a:pt x="1355" y="298"/>
                  </a:lnTo>
                  <a:lnTo>
                    <a:pt x="1352" y="302"/>
                  </a:lnTo>
                  <a:lnTo>
                    <a:pt x="1397" y="271"/>
                  </a:lnTo>
                  <a:lnTo>
                    <a:pt x="1469" y="211"/>
                  </a:lnTo>
                  <a:lnTo>
                    <a:pt x="1469" y="207"/>
                  </a:lnTo>
                  <a:lnTo>
                    <a:pt x="1473" y="207"/>
                  </a:lnTo>
                  <a:lnTo>
                    <a:pt x="1496" y="170"/>
                  </a:lnTo>
                  <a:lnTo>
                    <a:pt x="1553" y="91"/>
                  </a:lnTo>
                  <a:lnTo>
                    <a:pt x="1549" y="91"/>
                  </a:lnTo>
                  <a:lnTo>
                    <a:pt x="1598" y="42"/>
                  </a:lnTo>
                  <a:lnTo>
                    <a:pt x="1598" y="45"/>
                  </a:lnTo>
                  <a:lnTo>
                    <a:pt x="1636" y="34"/>
                  </a:lnTo>
                  <a:lnTo>
                    <a:pt x="1689" y="15"/>
                  </a:lnTo>
                  <a:lnTo>
                    <a:pt x="1682" y="15"/>
                  </a:lnTo>
                  <a:lnTo>
                    <a:pt x="1727" y="34"/>
                  </a:lnTo>
                  <a:close/>
                </a:path>
              </a:pathLst>
            </a:custGeom>
            <a:solidFill>
              <a:schemeClr val="tx2">
                <a:lumMod val="60000"/>
                <a:lumOff val="40000"/>
              </a:schemeClr>
            </a:solidFill>
            <a:ln>
              <a:noFill/>
            </a:ln>
            <a:extLst/>
          </p:spPr>
          <p:txBody>
            <a:bodyPr/>
            <a:lstStyle/>
            <a:p>
              <a:pPr>
                <a:defRPr/>
              </a:pPr>
              <a:endParaRPr lang="en-GB">
                <a:solidFill>
                  <a:srgbClr val="000000"/>
                </a:solidFill>
                <a:latin typeface="Arial" charset="0"/>
                <a:cs typeface="+mn-cs"/>
              </a:endParaRPr>
            </a:p>
          </p:txBody>
        </p:sp>
        <p:sp>
          <p:nvSpPr>
            <p:cNvPr id="9" name="Freeform 23"/>
            <p:cNvSpPr>
              <a:spLocks/>
            </p:cNvSpPr>
            <p:nvPr/>
          </p:nvSpPr>
          <p:spPr bwMode="auto">
            <a:xfrm>
              <a:off x="6392350" y="2368271"/>
              <a:ext cx="496469" cy="1160648"/>
            </a:xfrm>
            <a:custGeom>
              <a:avLst/>
              <a:gdLst>
                <a:gd name="T0" fmla="*/ 285 w 285"/>
                <a:gd name="T1" fmla="*/ 4 h 780"/>
                <a:gd name="T2" fmla="*/ 281 w 285"/>
                <a:gd name="T3" fmla="*/ 0 h 780"/>
                <a:gd name="T4" fmla="*/ 274 w 285"/>
                <a:gd name="T5" fmla="*/ 4 h 780"/>
                <a:gd name="T6" fmla="*/ 232 w 285"/>
                <a:gd name="T7" fmla="*/ 64 h 780"/>
                <a:gd name="T8" fmla="*/ 194 w 285"/>
                <a:gd name="T9" fmla="*/ 106 h 780"/>
                <a:gd name="T10" fmla="*/ 190 w 285"/>
                <a:gd name="T11" fmla="*/ 110 h 780"/>
                <a:gd name="T12" fmla="*/ 201 w 285"/>
                <a:gd name="T13" fmla="*/ 159 h 780"/>
                <a:gd name="T14" fmla="*/ 243 w 285"/>
                <a:gd name="T15" fmla="*/ 257 h 780"/>
                <a:gd name="T16" fmla="*/ 217 w 285"/>
                <a:gd name="T17" fmla="*/ 283 h 780"/>
                <a:gd name="T18" fmla="*/ 190 w 285"/>
                <a:gd name="T19" fmla="*/ 321 h 780"/>
                <a:gd name="T20" fmla="*/ 205 w 285"/>
                <a:gd name="T21" fmla="*/ 343 h 780"/>
                <a:gd name="T22" fmla="*/ 186 w 285"/>
                <a:gd name="T23" fmla="*/ 392 h 780"/>
                <a:gd name="T24" fmla="*/ 198 w 285"/>
                <a:gd name="T25" fmla="*/ 415 h 780"/>
                <a:gd name="T26" fmla="*/ 179 w 285"/>
                <a:gd name="T27" fmla="*/ 464 h 780"/>
                <a:gd name="T28" fmla="*/ 148 w 285"/>
                <a:gd name="T29" fmla="*/ 490 h 780"/>
                <a:gd name="T30" fmla="*/ 144 w 285"/>
                <a:gd name="T31" fmla="*/ 535 h 780"/>
                <a:gd name="T32" fmla="*/ 122 w 285"/>
                <a:gd name="T33" fmla="*/ 558 h 780"/>
                <a:gd name="T34" fmla="*/ 118 w 285"/>
                <a:gd name="T35" fmla="*/ 565 h 780"/>
                <a:gd name="T36" fmla="*/ 141 w 285"/>
                <a:gd name="T37" fmla="*/ 592 h 780"/>
                <a:gd name="T38" fmla="*/ 57 w 285"/>
                <a:gd name="T39" fmla="*/ 648 h 780"/>
                <a:gd name="T40" fmla="*/ 53 w 285"/>
                <a:gd name="T41" fmla="*/ 652 h 780"/>
                <a:gd name="T42" fmla="*/ 50 w 285"/>
                <a:gd name="T43" fmla="*/ 694 h 780"/>
                <a:gd name="T44" fmla="*/ 53 w 285"/>
                <a:gd name="T45" fmla="*/ 701 h 780"/>
                <a:gd name="T46" fmla="*/ 76 w 285"/>
                <a:gd name="T47" fmla="*/ 705 h 780"/>
                <a:gd name="T48" fmla="*/ 72 w 285"/>
                <a:gd name="T49" fmla="*/ 712 h 780"/>
                <a:gd name="T50" fmla="*/ 31 w 285"/>
                <a:gd name="T51" fmla="*/ 727 h 780"/>
                <a:gd name="T52" fmla="*/ 27 w 285"/>
                <a:gd name="T53" fmla="*/ 731 h 780"/>
                <a:gd name="T54" fmla="*/ 0 w 285"/>
                <a:gd name="T55" fmla="*/ 776 h 780"/>
                <a:gd name="T56" fmla="*/ 12 w 285"/>
                <a:gd name="T57" fmla="*/ 780 h 780"/>
                <a:gd name="T58" fmla="*/ 42 w 285"/>
                <a:gd name="T59" fmla="*/ 739 h 780"/>
                <a:gd name="T60" fmla="*/ 84 w 285"/>
                <a:gd name="T61" fmla="*/ 720 h 780"/>
                <a:gd name="T62" fmla="*/ 87 w 285"/>
                <a:gd name="T63" fmla="*/ 716 h 780"/>
                <a:gd name="T64" fmla="*/ 84 w 285"/>
                <a:gd name="T65" fmla="*/ 697 h 780"/>
                <a:gd name="T66" fmla="*/ 80 w 285"/>
                <a:gd name="T67" fmla="*/ 690 h 780"/>
                <a:gd name="T68" fmla="*/ 57 w 285"/>
                <a:gd name="T69" fmla="*/ 686 h 780"/>
                <a:gd name="T70" fmla="*/ 69 w 285"/>
                <a:gd name="T71" fmla="*/ 656 h 780"/>
                <a:gd name="T72" fmla="*/ 106 w 285"/>
                <a:gd name="T73" fmla="*/ 637 h 780"/>
                <a:gd name="T74" fmla="*/ 148 w 285"/>
                <a:gd name="T75" fmla="*/ 603 h 780"/>
                <a:gd name="T76" fmla="*/ 152 w 285"/>
                <a:gd name="T77" fmla="*/ 599 h 780"/>
                <a:gd name="T78" fmla="*/ 133 w 285"/>
                <a:gd name="T79" fmla="*/ 558 h 780"/>
                <a:gd name="T80" fmla="*/ 156 w 285"/>
                <a:gd name="T81" fmla="*/ 539 h 780"/>
                <a:gd name="T82" fmla="*/ 160 w 285"/>
                <a:gd name="T83" fmla="*/ 535 h 780"/>
                <a:gd name="T84" fmla="*/ 160 w 285"/>
                <a:gd name="T85" fmla="*/ 498 h 780"/>
                <a:gd name="T86" fmla="*/ 190 w 285"/>
                <a:gd name="T87" fmla="*/ 471 h 780"/>
                <a:gd name="T88" fmla="*/ 213 w 285"/>
                <a:gd name="T89" fmla="*/ 419 h 780"/>
                <a:gd name="T90" fmla="*/ 201 w 285"/>
                <a:gd name="T91" fmla="*/ 385 h 780"/>
                <a:gd name="T92" fmla="*/ 220 w 285"/>
                <a:gd name="T93" fmla="*/ 351 h 780"/>
                <a:gd name="T94" fmla="*/ 220 w 285"/>
                <a:gd name="T95" fmla="*/ 343 h 780"/>
                <a:gd name="T96" fmla="*/ 205 w 285"/>
                <a:gd name="T97" fmla="*/ 321 h 780"/>
                <a:gd name="T98" fmla="*/ 258 w 285"/>
                <a:gd name="T99" fmla="*/ 257 h 780"/>
                <a:gd name="T100" fmla="*/ 258 w 285"/>
                <a:gd name="T101" fmla="*/ 249 h 780"/>
                <a:gd name="T102" fmla="*/ 217 w 285"/>
                <a:gd name="T103" fmla="*/ 151 h 780"/>
                <a:gd name="T104" fmla="*/ 205 w 285"/>
                <a:gd name="T105" fmla="*/ 110 h 780"/>
                <a:gd name="T106" fmla="*/ 243 w 285"/>
                <a:gd name="T107" fmla="*/ 72 h 780"/>
                <a:gd name="T108" fmla="*/ 285 w 285"/>
                <a:gd name="T109" fmla="*/ 12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85" h="780">
                  <a:moveTo>
                    <a:pt x="285" y="12"/>
                  </a:moveTo>
                  <a:lnTo>
                    <a:pt x="285" y="4"/>
                  </a:lnTo>
                  <a:lnTo>
                    <a:pt x="281" y="4"/>
                  </a:lnTo>
                  <a:lnTo>
                    <a:pt x="281" y="0"/>
                  </a:lnTo>
                  <a:lnTo>
                    <a:pt x="274" y="0"/>
                  </a:lnTo>
                  <a:lnTo>
                    <a:pt x="274" y="4"/>
                  </a:lnTo>
                  <a:lnTo>
                    <a:pt x="270" y="4"/>
                  </a:lnTo>
                  <a:lnTo>
                    <a:pt x="232" y="64"/>
                  </a:lnTo>
                  <a:lnTo>
                    <a:pt x="236" y="64"/>
                  </a:lnTo>
                  <a:lnTo>
                    <a:pt x="194" y="106"/>
                  </a:lnTo>
                  <a:lnTo>
                    <a:pt x="190" y="106"/>
                  </a:lnTo>
                  <a:lnTo>
                    <a:pt x="190" y="110"/>
                  </a:lnTo>
                  <a:lnTo>
                    <a:pt x="201" y="155"/>
                  </a:lnTo>
                  <a:lnTo>
                    <a:pt x="201" y="159"/>
                  </a:lnTo>
                  <a:lnTo>
                    <a:pt x="224" y="200"/>
                  </a:lnTo>
                  <a:lnTo>
                    <a:pt x="243" y="257"/>
                  </a:lnTo>
                  <a:lnTo>
                    <a:pt x="243" y="249"/>
                  </a:lnTo>
                  <a:lnTo>
                    <a:pt x="217" y="283"/>
                  </a:lnTo>
                  <a:lnTo>
                    <a:pt x="190" y="313"/>
                  </a:lnTo>
                  <a:lnTo>
                    <a:pt x="190" y="321"/>
                  </a:lnTo>
                  <a:lnTo>
                    <a:pt x="205" y="351"/>
                  </a:lnTo>
                  <a:lnTo>
                    <a:pt x="205" y="343"/>
                  </a:lnTo>
                  <a:lnTo>
                    <a:pt x="186" y="385"/>
                  </a:lnTo>
                  <a:lnTo>
                    <a:pt x="186" y="392"/>
                  </a:lnTo>
                  <a:lnTo>
                    <a:pt x="198" y="422"/>
                  </a:lnTo>
                  <a:lnTo>
                    <a:pt x="198" y="415"/>
                  </a:lnTo>
                  <a:lnTo>
                    <a:pt x="175" y="464"/>
                  </a:lnTo>
                  <a:lnTo>
                    <a:pt x="179" y="464"/>
                  </a:lnTo>
                  <a:lnTo>
                    <a:pt x="152" y="490"/>
                  </a:lnTo>
                  <a:lnTo>
                    <a:pt x="148" y="490"/>
                  </a:lnTo>
                  <a:lnTo>
                    <a:pt x="148" y="494"/>
                  </a:lnTo>
                  <a:lnTo>
                    <a:pt x="144" y="535"/>
                  </a:lnTo>
                  <a:lnTo>
                    <a:pt x="148" y="532"/>
                  </a:lnTo>
                  <a:lnTo>
                    <a:pt x="122" y="558"/>
                  </a:lnTo>
                  <a:lnTo>
                    <a:pt x="118" y="558"/>
                  </a:lnTo>
                  <a:lnTo>
                    <a:pt x="118" y="565"/>
                  </a:lnTo>
                  <a:lnTo>
                    <a:pt x="137" y="603"/>
                  </a:lnTo>
                  <a:lnTo>
                    <a:pt x="141" y="592"/>
                  </a:lnTo>
                  <a:lnTo>
                    <a:pt x="99" y="622"/>
                  </a:lnTo>
                  <a:lnTo>
                    <a:pt x="57" y="648"/>
                  </a:lnTo>
                  <a:lnTo>
                    <a:pt x="57" y="652"/>
                  </a:lnTo>
                  <a:lnTo>
                    <a:pt x="53" y="652"/>
                  </a:lnTo>
                  <a:lnTo>
                    <a:pt x="53" y="656"/>
                  </a:lnTo>
                  <a:lnTo>
                    <a:pt x="50" y="694"/>
                  </a:lnTo>
                  <a:lnTo>
                    <a:pt x="50" y="697"/>
                  </a:lnTo>
                  <a:lnTo>
                    <a:pt x="53" y="701"/>
                  </a:lnTo>
                  <a:lnTo>
                    <a:pt x="57" y="701"/>
                  </a:lnTo>
                  <a:lnTo>
                    <a:pt x="76" y="705"/>
                  </a:lnTo>
                  <a:lnTo>
                    <a:pt x="69" y="697"/>
                  </a:lnTo>
                  <a:lnTo>
                    <a:pt x="72" y="712"/>
                  </a:lnTo>
                  <a:lnTo>
                    <a:pt x="76" y="705"/>
                  </a:lnTo>
                  <a:lnTo>
                    <a:pt x="31" y="727"/>
                  </a:lnTo>
                  <a:lnTo>
                    <a:pt x="31" y="731"/>
                  </a:lnTo>
                  <a:lnTo>
                    <a:pt x="27" y="731"/>
                  </a:lnTo>
                  <a:lnTo>
                    <a:pt x="0" y="769"/>
                  </a:lnTo>
                  <a:lnTo>
                    <a:pt x="0" y="776"/>
                  </a:lnTo>
                  <a:lnTo>
                    <a:pt x="4" y="780"/>
                  </a:lnTo>
                  <a:lnTo>
                    <a:pt x="12" y="780"/>
                  </a:lnTo>
                  <a:lnTo>
                    <a:pt x="15" y="776"/>
                  </a:lnTo>
                  <a:lnTo>
                    <a:pt x="42" y="739"/>
                  </a:lnTo>
                  <a:lnTo>
                    <a:pt x="38" y="743"/>
                  </a:lnTo>
                  <a:lnTo>
                    <a:pt x="84" y="720"/>
                  </a:lnTo>
                  <a:lnTo>
                    <a:pt x="84" y="716"/>
                  </a:lnTo>
                  <a:lnTo>
                    <a:pt x="87" y="716"/>
                  </a:lnTo>
                  <a:lnTo>
                    <a:pt x="87" y="712"/>
                  </a:lnTo>
                  <a:lnTo>
                    <a:pt x="84" y="697"/>
                  </a:lnTo>
                  <a:lnTo>
                    <a:pt x="84" y="694"/>
                  </a:lnTo>
                  <a:lnTo>
                    <a:pt x="80" y="690"/>
                  </a:lnTo>
                  <a:lnTo>
                    <a:pt x="76" y="690"/>
                  </a:lnTo>
                  <a:lnTo>
                    <a:pt x="57" y="686"/>
                  </a:lnTo>
                  <a:lnTo>
                    <a:pt x="65" y="694"/>
                  </a:lnTo>
                  <a:lnTo>
                    <a:pt x="69" y="656"/>
                  </a:lnTo>
                  <a:lnTo>
                    <a:pt x="65" y="663"/>
                  </a:lnTo>
                  <a:lnTo>
                    <a:pt x="106" y="637"/>
                  </a:lnTo>
                  <a:lnTo>
                    <a:pt x="148" y="607"/>
                  </a:lnTo>
                  <a:lnTo>
                    <a:pt x="148" y="603"/>
                  </a:lnTo>
                  <a:lnTo>
                    <a:pt x="152" y="603"/>
                  </a:lnTo>
                  <a:lnTo>
                    <a:pt x="152" y="599"/>
                  </a:lnTo>
                  <a:lnTo>
                    <a:pt x="152" y="596"/>
                  </a:lnTo>
                  <a:lnTo>
                    <a:pt x="133" y="558"/>
                  </a:lnTo>
                  <a:lnTo>
                    <a:pt x="129" y="565"/>
                  </a:lnTo>
                  <a:lnTo>
                    <a:pt x="156" y="539"/>
                  </a:lnTo>
                  <a:lnTo>
                    <a:pt x="160" y="539"/>
                  </a:lnTo>
                  <a:lnTo>
                    <a:pt x="160" y="535"/>
                  </a:lnTo>
                  <a:lnTo>
                    <a:pt x="163" y="494"/>
                  </a:lnTo>
                  <a:lnTo>
                    <a:pt x="160" y="498"/>
                  </a:lnTo>
                  <a:lnTo>
                    <a:pt x="186" y="471"/>
                  </a:lnTo>
                  <a:lnTo>
                    <a:pt x="190" y="471"/>
                  </a:lnTo>
                  <a:lnTo>
                    <a:pt x="213" y="422"/>
                  </a:lnTo>
                  <a:lnTo>
                    <a:pt x="213" y="419"/>
                  </a:lnTo>
                  <a:lnTo>
                    <a:pt x="213" y="415"/>
                  </a:lnTo>
                  <a:lnTo>
                    <a:pt x="201" y="385"/>
                  </a:lnTo>
                  <a:lnTo>
                    <a:pt x="201" y="392"/>
                  </a:lnTo>
                  <a:lnTo>
                    <a:pt x="220" y="351"/>
                  </a:lnTo>
                  <a:lnTo>
                    <a:pt x="220" y="347"/>
                  </a:lnTo>
                  <a:lnTo>
                    <a:pt x="220" y="343"/>
                  </a:lnTo>
                  <a:lnTo>
                    <a:pt x="205" y="313"/>
                  </a:lnTo>
                  <a:lnTo>
                    <a:pt x="205" y="321"/>
                  </a:lnTo>
                  <a:lnTo>
                    <a:pt x="232" y="290"/>
                  </a:lnTo>
                  <a:lnTo>
                    <a:pt x="258" y="257"/>
                  </a:lnTo>
                  <a:lnTo>
                    <a:pt x="258" y="253"/>
                  </a:lnTo>
                  <a:lnTo>
                    <a:pt x="258" y="249"/>
                  </a:lnTo>
                  <a:lnTo>
                    <a:pt x="239" y="193"/>
                  </a:lnTo>
                  <a:lnTo>
                    <a:pt x="217" y="151"/>
                  </a:lnTo>
                  <a:lnTo>
                    <a:pt x="217" y="155"/>
                  </a:lnTo>
                  <a:lnTo>
                    <a:pt x="205" y="110"/>
                  </a:lnTo>
                  <a:lnTo>
                    <a:pt x="201" y="113"/>
                  </a:lnTo>
                  <a:lnTo>
                    <a:pt x="243" y="72"/>
                  </a:lnTo>
                  <a:lnTo>
                    <a:pt x="247" y="72"/>
                  </a:lnTo>
                  <a:lnTo>
                    <a:pt x="285" y="12"/>
                  </a:lnTo>
                  <a:close/>
                </a:path>
              </a:pathLst>
            </a:custGeom>
            <a:solidFill>
              <a:schemeClr val="tx2">
                <a:lumMod val="60000"/>
                <a:lumOff val="40000"/>
              </a:schemeClr>
            </a:solidFill>
            <a:ln>
              <a:noFill/>
            </a:ln>
            <a:extLst/>
          </p:spPr>
          <p:txBody>
            <a:bodyPr/>
            <a:lstStyle/>
            <a:p>
              <a:pPr>
                <a:defRPr/>
              </a:pPr>
              <a:endParaRPr lang="en-GB">
                <a:solidFill>
                  <a:srgbClr val="000000"/>
                </a:solidFill>
                <a:latin typeface="Arial" charset="0"/>
                <a:cs typeface="+mn-cs"/>
              </a:endParaRPr>
            </a:p>
          </p:txBody>
        </p:sp>
        <p:sp>
          <p:nvSpPr>
            <p:cNvPr id="10" name="Freeform 24"/>
            <p:cNvSpPr>
              <a:spLocks/>
            </p:cNvSpPr>
            <p:nvPr/>
          </p:nvSpPr>
          <p:spPr bwMode="auto">
            <a:xfrm>
              <a:off x="5749451" y="3078844"/>
              <a:ext cx="1780872" cy="651927"/>
            </a:xfrm>
            <a:custGeom>
              <a:avLst/>
              <a:gdLst>
                <a:gd name="T0" fmla="*/ 1014 w 1021"/>
                <a:gd name="T1" fmla="*/ 4 h 441"/>
                <a:gd name="T2" fmla="*/ 1002 w 1021"/>
                <a:gd name="T3" fmla="*/ 0 h 441"/>
                <a:gd name="T4" fmla="*/ 999 w 1021"/>
                <a:gd name="T5" fmla="*/ 7 h 441"/>
                <a:gd name="T6" fmla="*/ 1006 w 1021"/>
                <a:gd name="T7" fmla="*/ 68 h 441"/>
                <a:gd name="T8" fmla="*/ 930 w 1021"/>
                <a:gd name="T9" fmla="*/ 173 h 441"/>
                <a:gd name="T10" fmla="*/ 869 w 1021"/>
                <a:gd name="T11" fmla="*/ 184 h 441"/>
                <a:gd name="T12" fmla="*/ 858 w 1021"/>
                <a:gd name="T13" fmla="*/ 177 h 441"/>
                <a:gd name="T14" fmla="*/ 786 w 1021"/>
                <a:gd name="T15" fmla="*/ 188 h 441"/>
                <a:gd name="T16" fmla="*/ 680 w 1021"/>
                <a:gd name="T17" fmla="*/ 196 h 441"/>
                <a:gd name="T18" fmla="*/ 638 w 1021"/>
                <a:gd name="T19" fmla="*/ 215 h 441"/>
                <a:gd name="T20" fmla="*/ 516 w 1021"/>
                <a:gd name="T21" fmla="*/ 211 h 441"/>
                <a:gd name="T22" fmla="*/ 410 w 1021"/>
                <a:gd name="T23" fmla="*/ 256 h 441"/>
                <a:gd name="T24" fmla="*/ 304 w 1021"/>
                <a:gd name="T25" fmla="*/ 346 h 441"/>
                <a:gd name="T26" fmla="*/ 273 w 1021"/>
                <a:gd name="T27" fmla="*/ 354 h 441"/>
                <a:gd name="T28" fmla="*/ 235 w 1021"/>
                <a:gd name="T29" fmla="*/ 369 h 441"/>
                <a:gd name="T30" fmla="*/ 216 w 1021"/>
                <a:gd name="T31" fmla="*/ 369 h 441"/>
                <a:gd name="T32" fmla="*/ 106 w 1021"/>
                <a:gd name="T33" fmla="*/ 422 h 441"/>
                <a:gd name="T34" fmla="*/ 83 w 1021"/>
                <a:gd name="T35" fmla="*/ 399 h 441"/>
                <a:gd name="T36" fmla="*/ 4 w 1021"/>
                <a:gd name="T37" fmla="*/ 426 h 441"/>
                <a:gd name="T38" fmla="*/ 0 w 1021"/>
                <a:gd name="T39" fmla="*/ 437 h 441"/>
                <a:gd name="T40" fmla="*/ 11 w 1021"/>
                <a:gd name="T41" fmla="*/ 441 h 441"/>
                <a:gd name="T42" fmla="*/ 76 w 1021"/>
                <a:gd name="T43" fmla="*/ 414 h 441"/>
                <a:gd name="T44" fmla="*/ 110 w 1021"/>
                <a:gd name="T45" fmla="*/ 437 h 441"/>
                <a:gd name="T46" fmla="*/ 159 w 1021"/>
                <a:gd name="T47" fmla="*/ 422 h 441"/>
                <a:gd name="T48" fmla="*/ 220 w 1021"/>
                <a:gd name="T49" fmla="*/ 384 h 441"/>
                <a:gd name="T50" fmla="*/ 243 w 1021"/>
                <a:gd name="T51" fmla="*/ 384 h 441"/>
                <a:gd name="T52" fmla="*/ 273 w 1021"/>
                <a:gd name="T53" fmla="*/ 369 h 441"/>
                <a:gd name="T54" fmla="*/ 311 w 1021"/>
                <a:gd name="T55" fmla="*/ 361 h 441"/>
                <a:gd name="T56" fmla="*/ 418 w 1021"/>
                <a:gd name="T57" fmla="*/ 271 h 441"/>
                <a:gd name="T58" fmla="*/ 516 w 1021"/>
                <a:gd name="T59" fmla="*/ 226 h 441"/>
                <a:gd name="T60" fmla="*/ 638 w 1021"/>
                <a:gd name="T61" fmla="*/ 230 h 441"/>
                <a:gd name="T62" fmla="*/ 687 w 1021"/>
                <a:gd name="T63" fmla="*/ 211 h 441"/>
                <a:gd name="T64" fmla="*/ 744 w 1021"/>
                <a:gd name="T65" fmla="*/ 211 h 441"/>
                <a:gd name="T66" fmla="*/ 854 w 1021"/>
                <a:gd name="T67" fmla="*/ 192 h 441"/>
                <a:gd name="T68" fmla="*/ 866 w 1021"/>
                <a:gd name="T69" fmla="*/ 199 h 441"/>
                <a:gd name="T70" fmla="*/ 938 w 1021"/>
                <a:gd name="T71" fmla="*/ 184 h 441"/>
                <a:gd name="T72" fmla="*/ 945 w 1021"/>
                <a:gd name="T73" fmla="*/ 181 h 441"/>
                <a:gd name="T74" fmla="*/ 1021 w 1021"/>
                <a:gd name="T75" fmla="*/ 75 h 441"/>
                <a:gd name="T76" fmla="*/ 1014 w 1021"/>
                <a:gd name="T77" fmla="*/ 7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21" h="441">
                  <a:moveTo>
                    <a:pt x="1014" y="7"/>
                  </a:moveTo>
                  <a:lnTo>
                    <a:pt x="1014" y="4"/>
                  </a:lnTo>
                  <a:lnTo>
                    <a:pt x="1010" y="0"/>
                  </a:lnTo>
                  <a:lnTo>
                    <a:pt x="1002" y="0"/>
                  </a:lnTo>
                  <a:lnTo>
                    <a:pt x="999" y="4"/>
                  </a:lnTo>
                  <a:lnTo>
                    <a:pt x="999" y="7"/>
                  </a:lnTo>
                  <a:lnTo>
                    <a:pt x="1006" y="71"/>
                  </a:lnTo>
                  <a:lnTo>
                    <a:pt x="1006" y="68"/>
                  </a:lnTo>
                  <a:lnTo>
                    <a:pt x="964" y="128"/>
                  </a:lnTo>
                  <a:lnTo>
                    <a:pt x="930" y="173"/>
                  </a:lnTo>
                  <a:lnTo>
                    <a:pt x="938" y="169"/>
                  </a:lnTo>
                  <a:lnTo>
                    <a:pt x="869" y="184"/>
                  </a:lnTo>
                  <a:lnTo>
                    <a:pt x="873" y="184"/>
                  </a:lnTo>
                  <a:lnTo>
                    <a:pt x="858" y="177"/>
                  </a:lnTo>
                  <a:lnTo>
                    <a:pt x="854" y="177"/>
                  </a:lnTo>
                  <a:lnTo>
                    <a:pt x="786" y="188"/>
                  </a:lnTo>
                  <a:lnTo>
                    <a:pt x="744" y="196"/>
                  </a:lnTo>
                  <a:lnTo>
                    <a:pt x="680" y="196"/>
                  </a:lnTo>
                  <a:lnTo>
                    <a:pt x="634" y="215"/>
                  </a:lnTo>
                  <a:lnTo>
                    <a:pt x="638" y="215"/>
                  </a:lnTo>
                  <a:lnTo>
                    <a:pt x="581" y="215"/>
                  </a:lnTo>
                  <a:lnTo>
                    <a:pt x="516" y="211"/>
                  </a:lnTo>
                  <a:lnTo>
                    <a:pt x="512" y="211"/>
                  </a:lnTo>
                  <a:lnTo>
                    <a:pt x="410" y="256"/>
                  </a:lnTo>
                  <a:lnTo>
                    <a:pt x="353" y="305"/>
                  </a:lnTo>
                  <a:lnTo>
                    <a:pt x="304" y="346"/>
                  </a:lnTo>
                  <a:lnTo>
                    <a:pt x="307" y="346"/>
                  </a:lnTo>
                  <a:lnTo>
                    <a:pt x="273" y="354"/>
                  </a:lnTo>
                  <a:lnTo>
                    <a:pt x="269" y="354"/>
                  </a:lnTo>
                  <a:lnTo>
                    <a:pt x="235" y="369"/>
                  </a:lnTo>
                  <a:lnTo>
                    <a:pt x="239" y="369"/>
                  </a:lnTo>
                  <a:lnTo>
                    <a:pt x="216" y="369"/>
                  </a:lnTo>
                  <a:lnTo>
                    <a:pt x="152" y="407"/>
                  </a:lnTo>
                  <a:lnTo>
                    <a:pt x="106" y="422"/>
                  </a:lnTo>
                  <a:lnTo>
                    <a:pt x="114" y="422"/>
                  </a:lnTo>
                  <a:lnTo>
                    <a:pt x="83" y="399"/>
                  </a:lnTo>
                  <a:lnTo>
                    <a:pt x="76" y="399"/>
                  </a:lnTo>
                  <a:lnTo>
                    <a:pt x="4" y="426"/>
                  </a:lnTo>
                  <a:lnTo>
                    <a:pt x="0" y="429"/>
                  </a:lnTo>
                  <a:lnTo>
                    <a:pt x="0" y="437"/>
                  </a:lnTo>
                  <a:lnTo>
                    <a:pt x="4" y="441"/>
                  </a:lnTo>
                  <a:lnTo>
                    <a:pt x="11" y="441"/>
                  </a:lnTo>
                  <a:lnTo>
                    <a:pt x="83" y="414"/>
                  </a:lnTo>
                  <a:lnTo>
                    <a:pt x="76" y="414"/>
                  </a:lnTo>
                  <a:lnTo>
                    <a:pt x="106" y="437"/>
                  </a:lnTo>
                  <a:lnTo>
                    <a:pt x="110" y="437"/>
                  </a:lnTo>
                  <a:lnTo>
                    <a:pt x="114" y="437"/>
                  </a:lnTo>
                  <a:lnTo>
                    <a:pt x="159" y="422"/>
                  </a:lnTo>
                  <a:lnTo>
                    <a:pt x="224" y="384"/>
                  </a:lnTo>
                  <a:lnTo>
                    <a:pt x="220" y="384"/>
                  </a:lnTo>
                  <a:lnTo>
                    <a:pt x="239" y="384"/>
                  </a:lnTo>
                  <a:lnTo>
                    <a:pt x="243" y="384"/>
                  </a:lnTo>
                  <a:lnTo>
                    <a:pt x="277" y="369"/>
                  </a:lnTo>
                  <a:lnTo>
                    <a:pt x="273" y="369"/>
                  </a:lnTo>
                  <a:lnTo>
                    <a:pt x="307" y="361"/>
                  </a:lnTo>
                  <a:lnTo>
                    <a:pt x="311" y="361"/>
                  </a:lnTo>
                  <a:lnTo>
                    <a:pt x="361" y="320"/>
                  </a:lnTo>
                  <a:lnTo>
                    <a:pt x="418" y="271"/>
                  </a:lnTo>
                  <a:lnTo>
                    <a:pt x="520" y="226"/>
                  </a:lnTo>
                  <a:lnTo>
                    <a:pt x="516" y="226"/>
                  </a:lnTo>
                  <a:lnTo>
                    <a:pt x="581" y="230"/>
                  </a:lnTo>
                  <a:lnTo>
                    <a:pt x="638" y="230"/>
                  </a:lnTo>
                  <a:lnTo>
                    <a:pt x="642" y="230"/>
                  </a:lnTo>
                  <a:lnTo>
                    <a:pt x="687" y="211"/>
                  </a:lnTo>
                  <a:lnTo>
                    <a:pt x="683" y="211"/>
                  </a:lnTo>
                  <a:lnTo>
                    <a:pt x="744" y="211"/>
                  </a:lnTo>
                  <a:lnTo>
                    <a:pt x="786" y="203"/>
                  </a:lnTo>
                  <a:lnTo>
                    <a:pt x="854" y="192"/>
                  </a:lnTo>
                  <a:lnTo>
                    <a:pt x="850" y="192"/>
                  </a:lnTo>
                  <a:lnTo>
                    <a:pt x="866" y="199"/>
                  </a:lnTo>
                  <a:lnTo>
                    <a:pt x="869" y="199"/>
                  </a:lnTo>
                  <a:lnTo>
                    <a:pt x="938" y="184"/>
                  </a:lnTo>
                  <a:lnTo>
                    <a:pt x="942" y="184"/>
                  </a:lnTo>
                  <a:lnTo>
                    <a:pt x="945" y="181"/>
                  </a:lnTo>
                  <a:lnTo>
                    <a:pt x="980" y="135"/>
                  </a:lnTo>
                  <a:lnTo>
                    <a:pt x="1021" y="75"/>
                  </a:lnTo>
                  <a:lnTo>
                    <a:pt x="1021" y="71"/>
                  </a:lnTo>
                  <a:lnTo>
                    <a:pt x="1014" y="7"/>
                  </a:lnTo>
                  <a:close/>
                </a:path>
              </a:pathLst>
            </a:custGeom>
            <a:solidFill>
              <a:schemeClr val="tx2">
                <a:lumMod val="60000"/>
                <a:lumOff val="40000"/>
              </a:schemeClr>
            </a:solidFill>
            <a:ln>
              <a:noFill/>
            </a:ln>
            <a:extLst/>
          </p:spPr>
          <p:txBody>
            <a:bodyPr/>
            <a:lstStyle/>
            <a:p>
              <a:pPr>
                <a:defRPr/>
              </a:pPr>
              <a:endParaRPr lang="en-GB">
                <a:solidFill>
                  <a:srgbClr val="000000"/>
                </a:solidFill>
                <a:latin typeface="Arial" charset="0"/>
                <a:cs typeface="+mn-cs"/>
              </a:endParaRPr>
            </a:p>
          </p:txBody>
        </p:sp>
        <p:sp>
          <p:nvSpPr>
            <p:cNvPr id="11" name="Freeform 25"/>
            <p:cNvSpPr>
              <a:spLocks/>
            </p:cNvSpPr>
            <p:nvPr/>
          </p:nvSpPr>
          <p:spPr bwMode="auto">
            <a:xfrm>
              <a:off x="3861197" y="2586489"/>
              <a:ext cx="161771" cy="167755"/>
            </a:xfrm>
            <a:custGeom>
              <a:avLst/>
              <a:gdLst>
                <a:gd name="T0" fmla="*/ 0 w 95"/>
                <a:gd name="T1" fmla="*/ 23 h 113"/>
                <a:gd name="T2" fmla="*/ 31 w 95"/>
                <a:gd name="T3" fmla="*/ 46 h 113"/>
                <a:gd name="T4" fmla="*/ 27 w 95"/>
                <a:gd name="T5" fmla="*/ 42 h 113"/>
                <a:gd name="T6" fmla="*/ 50 w 95"/>
                <a:gd name="T7" fmla="*/ 79 h 113"/>
                <a:gd name="T8" fmla="*/ 50 w 95"/>
                <a:gd name="T9" fmla="*/ 83 h 113"/>
                <a:gd name="T10" fmla="*/ 76 w 95"/>
                <a:gd name="T11" fmla="*/ 113 h 113"/>
                <a:gd name="T12" fmla="*/ 88 w 95"/>
                <a:gd name="T13" fmla="*/ 113 h 113"/>
                <a:gd name="T14" fmla="*/ 88 w 95"/>
                <a:gd name="T15" fmla="*/ 83 h 113"/>
                <a:gd name="T16" fmla="*/ 84 w 95"/>
                <a:gd name="T17" fmla="*/ 83 h 113"/>
                <a:gd name="T18" fmla="*/ 95 w 95"/>
                <a:gd name="T19" fmla="*/ 87 h 113"/>
                <a:gd name="T20" fmla="*/ 73 w 95"/>
                <a:gd name="T21" fmla="*/ 61 h 113"/>
                <a:gd name="T22" fmla="*/ 73 w 95"/>
                <a:gd name="T23" fmla="*/ 64 h 113"/>
                <a:gd name="T24" fmla="*/ 50 w 95"/>
                <a:gd name="T25" fmla="*/ 23 h 113"/>
                <a:gd name="T26" fmla="*/ 16 w 95"/>
                <a:gd name="T27" fmla="*/ 0 h 113"/>
                <a:gd name="T28" fmla="*/ 0 w 95"/>
                <a:gd name="T29" fmla="*/ 2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5" h="113">
                  <a:moveTo>
                    <a:pt x="0" y="23"/>
                  </a:moveTo>
                  <a:lnTo>
                    <a:pt x="31" y="46"/>
                  </a:lnTo>
                  <a:lnTo>
                    <a:pt x="27" y="42"/>
                  </a:lnTo>
                  <a:lnTo>
                    <a:pt x="50" y="79"/>
                  </a:lnTo>
                  <a:lnTo>
                    <a:pt x="50" y="83"/>
                  </a:lnTo>
                  <a:lnTo>
                    <a:pt x="76" y="113"/>
                  </a:lnTo>
                  <a:lnTo>
                    <a:pt x="88" y="113"/>
                  </a:lnTo>
                  <a:lnTo>
                    <a:pt x="88" y="83"/>
                  </a:lnTo>
                  <a:lnTo>
                    <a:pt x="84" y="83"/>
                  </a:lnTo>
                  <a:lnTo>
                    <a:pt x="95" y="87"/>
                  </a:lnTo>
                  <a:lnTo>
                    <a:pt x="73" y="61"/>
                  </a:lnTo>
                  <a:lnTo>
                    <a:pt x="73" y="64"/>
                  </a:lnTo>
                  <a:lnTo>
                    <a:pt x="50" y="23"/>
                  </a:lnTo>
                  <a:lnTo>
                    <a:pt x="16" y="0"/>
                  </a:lnTo>
                  <a:lnTo>
                    <a:pt x="0"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12" name="Freeform 26"/>
            <p:cNvSpPr>
              <a:spLocks/>
            </p:cNvSpPr>
            <p:nvPr/>
          </p:nvSpPr>
          <p:spPr bwMode="auto">
            <a:xfrm>
              <a:off x="4055042" y="2721512"/>
              <a:ext cx="65545" cy="60010"/>
            </a:xfrm>
            <a:custGeom>
              <a:avLst/>
              <a:gdLst>
                <a:gd name="T0" fmla="*/ 7 w 38"/>
                <a:gd name="T1" fmla="*/ 30 h 41"/>
                <a:gd name="T2" fmla="*/ 15 w 38"/>
                <a:gd name="T3" fmla="*/ 30 h 41"/>
                <a:gd name="T4" fmla="*/ 0 w 38"/>
                <a:gd name="T5" fmla="*/ 19 h 41"/>
                <a:gd name="T6" fmla="*/ 7 w 38"/>
                <a:gd name="T7" fmla="*/ 41 h 41"/>
                <a:gd name="T8" fmla="*/ 38 w 38"/>
                <a:gd name="T9" fmla="*/ 34 h 41"/>
                <a:gd name="T10" fmla="*/ 22 w 38"/>
                <a:gd name="T11" fmla="*/ 3 h 41"/>
                <a:gd name="T12" fmla="*/ 7 w 38"/>
                <a:gd name="T13" fmla="*/ 0 h 41"/>
                <a:gd name="T14" fmla="*/ 7 w 38"/>
                <a:gd name="T15" fmla="*/ 3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1">
                  <a:moveTo>
                    <a:pt x="7" y="30"/>
                  </a:moveTo>
                  <a:lnTo>
                    <a:pt x="15" y="30"/>
                  </a:lnTo>
                  <a:lnTo>
                    <a:pt x="0" y="19"/>
                  </a:lnTo>
                  <a:lnTo>
                    <a:pt x="7" y="41"/>
                  </a:lnTo>
                  <a:lnTo>
                    <a:pt x="38" y="34"/>
                  </a:lnTo>
                  <a:lnTo>
                    <a:pt x="22" y="3"/>
                  </a:lnTo>
                  <a:lnTo>
                    <a:pt x="7" y="0"/>
                  </a:lnTo>
                  <a:lnTo>
                    <a:pt x="7"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13" name="Freeform 27"/>
            <p:cNvSpPr>
              <a:spLocks/>
            </p:cNvSpPr>
            <p:nvPr/>
          </p:nvSpPr>
          <p:spPr bwMode="auto">
            <a:xfrm>
              <a:off x="4092696" y="2793797"/>
              <a:ext cx="170138" cy="155481"/>
            </a:xfrm>
            <a:custGeom>
              <a:avLst/>
              <a:gdLst>
                <a:gd name="T0" fmla="*/ 0 w 95"/>
                <a:gd name="T1" fmla="*/ 22 h 105"/>
                <a:gd name="T2" fmla="*/ 38 w 95"/>
                <a:gd name="T3" fmla="*/ 56 h 105"/>
                <a:gd name="T4" fmla="*/ 38 w 95"/>
                <a:gd name="T5" fmla="*/ 52 h 105"/>
                <a:gd name="T6" fmla="*/ 69 w 95"/>
                <a:gd name="T7" fmla="*/ 94 h 105"/>
                <a:gd name="T8" fmla="*/ 65 w 95"/>
                <a:gd name="T9" fmla="*/ 86 h 105"/>
                <a:gd name="T10" fmla="*/ 65 w 95"/>
                <a:gd name="T11" fmla="*/ 105 h 105"/>
                <a:gd name="T12" fmla="*/ 95 w 95"/>
                <a:gd name="T13" fmla="*/ 105 h 105"/>
                <a:gd name="T14" fmla="*/ 95 w 95"/>
                <a:gd name="T15" fmla="*/ 83 h 105"/>
                <a:gd name="T16" fmla="*/ 61 w 95"/>
                <a:gd name="T17" fmla="*/ 34 h 105"/>
                <a:gd name="T18" fmla="*/ 23 w 95"/>
                <a:gd name="T19" fmla="*/ 0 h 105"/>
                <a:gd name="T20" fmla="*/ 0 w 95"/>
                <a:gd name="T21" fmla="*/ 2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105">
                  <a:moveTo>
                    <a:pt x="0" y="22"/>
                  </a:moveTo>
                  <a:lnTo>
                    <a:pt x="38" y="56"/>
                  </a:lnTo>
                  <a:lnTo>
                    <a:pt x="38" y="52"/>
                  </a:lnTo>
                  <a:lnTo>
                    <a:pt x="69" y="94"/>
                  </a:lnTo>
                  <a:lnTo>
                    <a:pt x="65" y="86"/>
                  </a:lnTo>
                  <a:lnTo>
                    <a:pt x="65" y="105"/>
                  </a:lnTo>
                  <a:lnTo>
                    <a:pt x="95" y="105"/>
                  </a:lnTo>
                  <a:lnTo>
                    <a:pt x="95" y="83"/>
                  </a:lnTo>
                  <a:lnTo>
                    <a:pt x="61" y="34"/>
                  </a:lnTo>
                  <a:lnTo>
                    <a:pt x="23" y="0"/>
                  </a:lnTo>
                  <a:lnTo>
                    <a:pt x="0"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14" name="Freeform 28"/>
            <p:cNvSpPr>
              <a:spLocks/>
            </p:cNvSpPr>
            <p:nvPr/>
          </p:nvSpPr>
          <p:spPr bwMode="auto">
            <a:xfrm>
              <a:off x="4220997" y="2971099"/>
              <a:ext cx="78096" cy="57282"/>
            </a:xfrm>
            <a:custGeom>
              <a:avLst/>
              <a:gdLst>
                <a:gd name="T0" fmla="*/ 0 w 45"/>
                <a:gd name="T1" fmla="*/ 23 h 38"/>
                <a:gd name="T2" fmla="*/ 19 w 45"/>
                <a:gd name="T3" fmla="*/ 38 h 38"/>
                <a:gd name="T4" fmla="*/ 15 w 45"/>
                <a:gd name="T5" fmla="*/ 27 h 38"/>
                <a:gd name="T6" fmla="*/ 15 w 45"/>
                <a:gd name="T7" fmla="*/ 34 h 38"/>
                <a:gd name="T8" fmla="*/ 45 w 45"/>
                <a:gd name="T9" fmla="*/ 34 h 38"/>
                <a:gd name="T10" fmla="*/ 45 w 45"/>
                <a:gd name="T11" fmla="*/ 19 h 38"/>
                <a:gd name="T12" fmla="*/ 22 w 45"/>
                <a:gd name="T13" fmla="*/ 0 h 38"/>
                <a:gd name="T14" fmla="*/ 0 w 45"/>
                <a:gd name="T15" fmla="*/ 23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8">
                  <a:moveTo>
                    <a:pt x="0" y="23"/>
                  </a:moveTo>
                  <a:lnTo>
                    <a:pt x="19" y="38"/>
                  </a:lnTo>
                  <a:lnTo>
                    <a:pt x="15" y="27"/>
                  </a:lnTo>
                  <a:lnTo>
                    <a:pt x="15" y="34"/>
                  </a:lnTo>
                  <a:lnTo>
                    <a:pt x="45" y="34"/>
                  </a:lnTo>
                  <a:lnTo>
                    <a:pt x="45" y="19"/>
                  </a:lnTo>
                  <a:lnTo>
                    <a:pt x="22" y="0"/>
                  </a:lnTo>
                  <a:lnTo>
                    <a:pt x="0"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15" name="Freeform 29"/>
            <p:cNvSpPr>
              <a:spLocks/>
            </p:cNvSpPr>
            <p:nvPr/>
          </p:nvSpPr>
          <p:spPr bwMode="auto">
            <a:xfrm>
              <a:off x="4265623" y="3033837"/>
              <a:ext cx="199424" cy="83196"/>
            </a:xfrm>
            <a:custGeom>
              <a:avLst/>
              <a:gdLst>
                <a:gd name="T0" fmla="*/ 0 w 114"/>
                <a:gd name="T1" fmla="*/ 37 h 56"/>
                <a:gd name="T2" fmla="*/ 38 w 114"/>
                <a:gd name="T3" fmla="*/ 52 h 56"/>
                <a:gd name="T4" fmla="*/ 87 w 114"/>
                <a:gd name="T5" fmla="*/ 56 h 56"/>
                <a:gd name="T6" fmla="*/ 106 w 114"/>
                <a:gd name="T7" fmla="*/ 26 h 56"/>
                <a:gd name="T8" fmla="*/ 99 w 114"/>
                <a:gd name="T9" fmla="*/ 34 h 56"/>
                <a:gd name="T10" fmla="*/ 114 w 114"/>
                <a:gd name="T11" fmla="*/ 30 h 56"/>
                <a:gd name="T12" fmla="*/ 106 w 114"/>
                <a:gd name="T13" fmla="*/ 0 h 56"/>
                <a:gd name="T14" fmla="*/ 87 w 114"/>
                <a:gd name="T15" fmla="*/ 7 h 56"/>
                <a:gd name="T16" fmla="*/ 68 w 114"/>
                <a:gd name="T17" fmla="*/ 34 h 56"/>
                <a:gd name="T18" fmla="*/ 80 w 114"/>
                <a:gd name="T19" fmla="*/ 26 h 56"/>
                <a:gd name="T20" fmla="*/ 42 w 114"/>
                <a:gd name="T21" fmla="*/ 22 h 56"/>
                <a:gd name="T22" fmla="*/ 46 w 114"/>
                <a:gd name="T23" fmla="*/ 22 h 56"/>
                <a:gd name="T24" fmla="*/ 8 w 114"/>
                <a:gd name="T25" fmla="*/ 7 h 56"/>
                <a:gd name="T26" fmla="*/ 0 w 114"/>
                <a:gd name="T27" fmla="*/ 3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4" h="56">
                  <a:moveTo>
                    <a:pt x="0" y="37"/>
                  </a:moveTo>
                  <a:lnTo>
                    <a:pt x="38" y="52"/>
                  </a:lnTo>
                  <a:lnTo>
                    <a:pt x="87" y="56"/>
                  </a:lnTo>
                  <a:lnTo>
                    <a:pt x="106" y="26"/>
                  </a:lnTo>
                  <a:lnTo>
                    <a:pt x="99" y="34"/>
                  </a:lnTo>
                  <a:lnTo>
                    <a:pt x="114" y="30"/>
                  </a:lnTo>
                  <a:lnTo>
                    <a:pt x="106" y="0"/>
                  </a:lnTo>
                  <a:lnTo>
                    <a:pt x="87" y="7"/>
                  </a:lnTo>
                  <a:lnTo>
                    <a:pt x="68" y="34"/>
                  </a:lnTo>
                  <a:lnTo>
                    <a:pt x="80" y="26"/>
                  </a:lnTo>
                  <a:lnTo>
                    <a:pt x="42" y="22"/>
                  </a:lnTo>
                  <a:lnTo>
                    <a:pt x="46" y="22"/>
                  </a:lnTo>
                  <a:lnTo>
                    <a:pt x="8" y="7"/>
                  </a:lnTo>
                  <a:lnTo>
                    <a:pt x="0"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16" name="Freeform 30"/>
            <p:cNvSpPr>
              <a:spLocks/>
            </p:cNvSpPr>
            <p:nvPr/>
          </p:nvSpPr>
          <p:spPr bwMode="auto">
            <a:xfrm>
              <a:off x="4431578" y="3084300"/>
              <a:ext cx="72518" cy="60010"/>
            </a:xfrm>
            <a:custGeom>
              <a:avLst/>
              <a:gdLst>
                <a:gd name="T0" fmla="*/ 11 w 42"/>
                <a:gd name="T1" fmla="*/ 0 h 41"/>
                <a:gd name="T2" fmla="*/ 0 w 42"/>
                <a:gd name="T3" fmla="*/ 26 h 41"/>
                <a:gd name="T4" fmla="*/ 30 w 42"/>
                <a:gd name="T5" fmla="*/ 41 h 41"/>
                <a:gd name="T6" fmla="*/ 42 w 42"/>
                <a:gd name="T7" fmla="*/ 15 h 41"/>
                <a:gd name="T8" fmla="*/ 11 w 42"/>
                <a:gd name="T9" fmla="*/ 0 h 41"/>
              </a:gdLst>
              <a:ahLst/>
              <a:cxnLst>
                <a:cxn ang="0">
                  <a:pos x="T0" y="T1"/>
                </a:cxn>
                <a:cxn ang="0">
                  <a:pos x="T2" y="T3"/>
                </a:cxn>
                <a:cxn ang="0">
                  <a:pos x="T4" y="T5"/>
                </a:cxn>
                <a:cxn ang="0">
                  <a:pos x="T6" y="T7"/>
                </a:cxn>
                <a:cxn ang="0">
                  <a:pos x="T8" y="T9"/>
                </a:cxn>
              </a:cxnLst>
              <a:rect l="0" t="0" r="r" b="b"/>
              <a:pathLst>
                <a:path w="42" h="41">
                  <a:moveTo>
                    <a:pt x="11" y="0"/>
                  </a:moveTo>
                  <a:lnTo>
                    <a:pt x="0" y="26"/>
                  </a:lnTo>
                  <a:lnTo>
                    <a:pt x="30" y="41"/>
                  </a:lnTo>
                  <a:lnTo>
                    <a:pt x="42" y="15"/>
                  </a:lnTo>
                  <a:lnTo>
                    <a:pt x="1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17" name="Freeform 31"/>
            <p:cNvSpPr>
              <a:spLocks/>
            </p:cNvSpPr>
            <p:nvPr/>
          </p:nvSpPr>
          <p:spPr bwMode="auto">
            <a:xfrm>
              <a:off x="4391135" y="3172951"/>
              <a:ext cx="105988" cy="177302"/>
            </a:xfrm>
            <a:custGeom>
              <a:avLst/>
              <a:gdLst>
                <a:gd name="T0" fmla="*/ 27 w 61"/>
                <a:gd name="T1" fmla="*/ 7 h 120"/>
                <a:gd name="T2" fmla="*/ 31 w 61"/>
                <a:gd name="T3" fmla="*/ 22 h 120"/>
                <a:gd name="T4" fmla="*/ 31 w 61"/>
                <a:gd name="T5" fmla="*/ 19 h 120"/>
                <a:gd name="T6" fmla="*/ 31 w 61"/>
                <a:gd name="T7" fmla="*/ 79 h 120"/>
                <a:gd name="T8" fmla="*/ 34 w 61"/>
                <a:gd name="T9" fmla="*/ 68 h 120"/>
                <a:gd name="T10" fmla="*/ 0 w 61"/>
                <a:gd name="T11" fmla="*/ 98 h 120"/>
                <a:gd name="T12" fmla="*/ 23 w 61"/>
                <a:gd name="T13" fmla="*/ 120 h 120"/>
                <a:gd name="T14" fmla="*/ 61 w 61"/>
                <a:gd name="T15" fmla="*/ 87 h 120"/>
                <a:gd name="T16" fmla="*/ 61 w 61"/>
                <a:gd name="T17" fmla="*/ 19 h 120"/>
                <a:gd name="T18" fmla="*/ 57 w 61"/>
                <a:gd name="T19" fmla="*/ 0 h 120"/>
                <a:gd name="T20" fmla="*/ 27 w 61"/>
                <a:gd name="T21" fmla="*/ 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120">
                  <a:moveTo>
                    <a:pt x="27" y="7"/>
                  </a:moveTo>
                  <a:lnTo>
                    <a:pt x="31" y="22"/>
                  </a:lnTo>
                  <a:lnTo>
                    <a:pt x="31" y="19"/>
                  </a:lnTo>
                  <a:lnTo>
                    <a:pt x="31" y="79"/>
                  </a:lnTo>
                  <a:lnTo>
                    <a:pt x="34" y="68"/>
                  </a:lnTo>
                  <a:lnTo>
                    <a:pt x="0" y="98"/>
                  </a:lnTo>
                  <a:lnTo>
                    <a:pt x="23" y="120"/>
                  </a:lnTo>
                  <a:lnTo>
                    <a:pt x="61" y="87"/>
                  </a:lnTo>
                  <a:lnTo>
                    <a:pt x="61" y="19"/>
                  </a:lnTo>
                  <a:lnTo>
                    <a:pt x="57" y="0"/>
                  </a:lnTo>
                  <a:lnTo>
                    <a:pt x="27"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18" name="Freeform 32"/>
            <p:cNvSpPr>
              <a:spLocks/>
            </p:cNvSpPr>
            <p:nvPr/>
          </p:nvSpPr>
          <p:spPr bwMode="auto">
            <a:xfrm>
              <a:off x="4364638" y="3378894"/>
              <a:ext cx="58572" cy="50463"/>
            </a:xfrm>
            <a:custGeom>
              <a:avLst/>
              <a:gdLst>
                <a:gd name="T0" fmla="*/ 0 w 34"/>
                <a:gd name="T1" fmla="*/ 0 h 34"/>
                <a:gd name="T2" fmla="*/ 0 w 34"/>
                <a:gd name="T3" fmla="*/ 8 h 34"/>
                <a:gd name="T4" fmla="*/ 4 w 34"/>
                <a:gd name="T5" fmla="*/ 34 h 34"/>
                <a:gd name="T6" fmla="*/ 34 w 34"/>
                <a:gd name="T7" fmla="*/ 27 h 34"/>
                <a:gd name="T8" fmla="*/ 30 w 34"/>
                <a:gd name="T9" fmla="*/ 0 h 34"/>
                <a:gd name="T10" fmla="*/ 30 w 34"/>
                <a:gd name="T11" fmla="*/ 4 h 34"/>
                <a:gd name="T12" fmla="*/ 30 w 34"/>
                <a:gd name="T13" fmla="*/ 0 h 34"/>
                <a:gd name="T14" fmla="*/ 0 w 34"/>
                <a:gd name="T15" fmla="*/ 0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4">
                  <a:moveTo>
                    <a:pt x="0" y="0"/>
                  </a:moveTo>
                  <a:lnTo>
                    <a:pt x="0" y="8"/>
                  </a:lnTo>
                  <a:lnTo>
                    <a:pt x="4" y="34"/>
                  </a:lnTo>
                  <a:lnTo>
                    <a:pt x="34" y="27"/>
                  </a:lnTo>
                  <a:lnTo>
                    <a:pt x="30" y="0"/>
                  </a:lnTo>
                  <a:lnTo>
                    <a:pt x="30" y="4"/>
                  </a:lnTo>
                  <a:lnTo>
                    <a:pt x="3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19" name="Freeform 33"/>
            <p:cNvSpPr>
              <a:spLocks/>
            </p:cNvSpPr>
            <p:nvPr/>
          </p:nvSpPr>
          <p:spPr bwMode="auto">
            <a:xfrm>
              <a:off x="4417632" y="3429357"/>
              <a:ext cx="87858" cy="189577"/>
            </a:xfrm>
            <a:custGeom>
              <a:avLst/>
              <a:gdLst>
                <a:gd name="T0" fmla="*/ 0 w 50"/>
                <a:gd name="T1" fmla="*/ 23 h 128"/>
                <a:gd name="T2" fmla="*/ 4 w 50"/>
                <a:gd name="T3" fmla="*/ 27 h 128"/>
                <a:gd name="T4" fmla="*/ 0 w 50"/>
                <a:gd name="T5" fmla="*/ 19 h 128"/>
                <a:gd name="T6" fmla="*/ 19 w 50"/>
                <a:gd name="T7" fmla="*/ 72 h 128"/>
                <a:gd name="T8" fmla="*/ 19 w 50"/>
                <a:gd name="T9" fmla="*/ 68 h 128"/>
                <a:gd name="T10" fmla="*/ 16 w 50"/>
                <a:gd name="T11" fmla="*/ 102 h 128"/>
                <a:gd name="T12" fmla="*/ 23 w 50"/>
                <a:gd name="T13" fmla="*/ 91 h 128"/>
                <a:gd name="T14" fmla="*/ 0 w 50"/>
                <a:gd name="T15" fmla="*/ 106 h 128"/>
                <a:gd name="T16" fmla="*/ 16 w 50"/>
                <a:gd name="T17" fmla="*/ 128 h 128"/>
                <a:gd name="T18" fmla="*/ 42 w 50"/>
                <a:gd name="T19" fmla="*/ 109 h 128"/>
                <a:gd name="T20" fmla="*/ 50 w 50"/>
                <a:gd name="T21" fmla="*/ 68 h 128"/>
                <a:gd name="T22" fmla="*/ 27 w 50"/>
                <a:gd name="T23" fmla="*/ 8 h 128"/>
                <a:gd name="T24" fmla="*/ 23 w 50"/>
                <a:gd name="T25" fmla="*/ 0 h 128"/>
                <a:gd name="T26" fmla="*/ 0 w 50"/>
                <a:gd name="T27" fmla="*/ 2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128">
                  <a:moveTo>
                    <a:pt x="0" y="23"/>
                  </a:moveTo>
                  <a:lnTo>
                    <a:pt x="4" y="27"/>
                  </a:lnTo>
                  <a:lnTo>
                    <a:pt x="0" y="19"/>
                  </a:lnTo>
                  <a:lnTo>
                    <a:pt x="19" y="72"/>
                  </a:lnTo>
                  <a:lnTo>
                    <a:pt x="19" y="68"/>
                  </a:lnTo>
                  <a:lnTo>
                    <a:pt x="16" y="102"/>
                  </a:lnTo>
                  <a:lnTo>
                    <a:pt x="23" y="91"/>
                  </a:lnTo>
                  <a:lnTo>
                    <a:pt x="0" y="106"/>
                  </a:lnTo>
                  <a:lnTo>
                    <a:pt x="16" y="128"/>
                  </a:lnTo>
                  <a:lnTo>
                    <a:pt x="42" y="109"/>
                  </a:lnTo>
                  <a:lnTo>
                    <a:pt x="50" y="68"/>
                  </a:lnTo>
                  <a:lnTo>
                    <a:pt x="27" y="8"/>
                  </a:lnTo>
                  <a:lnTo>
                    <a:pt x="23" y="0"/>
                  </a:lnTo>
                  <a:lnTo>
                    <a:pt x="0"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20" name="Freeform 34"/>
            <p:cNvSpPr>
              <a:spLocks/>
            </p:cNvSpPr>
            <p:nvPr/>
          </p:nvSpPr>
          <p:spPr bwMode="auto">
            <a:xfrm>
              <a:off x="4350692" y="3608023"/>
              <a:ext cx="66940" cy="61374"/>
            </a:xfrm>
            <a:custGeom>
              <a:avLst/>
              <a:gdLst>
                <a:gd name="T0" fmla="*/ 12 w 38"/>
                <a:gd name="T1" fmla="*/ 0 h 41"/>
                <a:gd name="T2" fmla="*/ 0 w 38"/>
                <a:gd name="T3" fmla="*/ 15 h 41"/>
                <a:gd name="T4" fmla="*/ 8 w 38"/>
                <a:gd name="T5" fmla="*/ 41 h 41"/>
                <a:gd name="T6" fmla="*/ 38 w 38"/>
                <a:gd name="T7" fmla="*/ 34 h 41"/>
                <a:gd name="T8" fmla="*/ 31 w 38"/>
                <a:gd name="T9" fmla="*/ 15 h 41"/>
                <a:gd name="T10" fmla="*/ 27 w 38"/>
                <a:gd name="T11" fmla="*/ 30 h 41"/>
                <a:gd name="T12" fmla="*/ 35 w 38"/>
                <a:gd name="T13" fmla="*/ 22 h 41"/>
                <a:gd name="T14" fmla="*/ 12 w 38"/>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1">
                  <a:moveTo>
                    <a:pt x="12" y="0"/>
                  </a:moveTo>
                  <a:lnTo>
                    <a:pt x="0" y="15"/>
                  </a:lnTo>
                  <a:lnTo>
                    <a:pt x="8" y="41"/>
                  </a:lnTo>
                  <a:lnTo>
                    <a:pt x="38" y="34"/>
                  </a:lnTo>
                  <a:lnTo>
                    <a:pt x="31" y="15"/>
                  </a:lnTo>
                  <a:lnTo>
                    <a:pt x="27" y="30"/>
                  </a:lnTo>
                  <a:lnTo>
                    <a:pt x="35" y="22"/>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21" name="Freeform 35"/>
            <p:cNvSpPr>
              <a:spLocks/>
            </p:cNvSpPr>
            <p:nvPr/>
          </p:nvSpPr>
          <p:spPr bwMode="auto">
            <a:xfrm>
              <a:off x="4438550" y="3636665"/>
              <a:ext cx="152009" cy="144570"/>
            </a:xfrm>
            <a:custGeom>
              <a:avLst/>
              <a:gdLst>
                <a:gd name="T0" fmla="*/ 4 w 87"/>
                <a:gd name="T1" fmla="*/ 30 h 97"/>
                <a:gd name="T2" fmla="*/ 7 w 87"/>
                <a:gd name="T3" fmla="*/ 30 h 97"/>
                <a:gd name="T4" fmla="*/ 0 w 87"/>
                <a:gd name="T5" fmla="*/ 26 h 97"/>
                <a:gd name="T6" fmla="*/ 45 w 87"/>
                <a:gd name="T7" fmla="*/ 52 h 97"/>
                <a:gd name="T8" fmla="*/ 42 w 87"/>
                <a:gd name="T9" fmla="*/ 52 h 97"/>
                <a:gd name="T10" fmla="*/ 61 w 87"/>
                <a:gd name="T11" fmla="*/ 75 h 97"/>
                <a:gd name="T12" fmla="*/ 57 w 87"/>
                <a:gd name="T13" fmla="*/ 64 h 97"/>
                <a:gd name="T14" fmla="*/ 53 w 87"/>
                <a:gd name="T15" fmla="*/ 97 h 97"/>
                <a:gd name="T16" fmla="*/ 83 w 87"/>
                <a:gd name="T17" fmla="*/ 97 h 97"/>
                <a:gd name="T18" fmla="*/ 87 w 87"/>
                <a:gd name="T19" fmla="*/ 60 h 97"/>
                <a:gd name="T20" fmla="*/ 64 w 87"/>
                <a:gd name="T21" fmla="*/ 30 h 97"/>
                <a:gd name="T22" fmla="*/ 11 w 87"/>
                <a:gd name="T23" fmla="*/ 0 h 97"/>
                <a:gd name="T24" fmla="*/ 4 w 87"/>
                <a:gd name="T25" fmla="*/ 0 h 97"/>
                <a:gd name="T26" fmla="*/ 4 w 87"/>
                <a:gd name="T27" fmla="*/ 3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7" h="97">
                  <a:moveTo>
                    <a:pt x="4" y="30"/>
                  </a:moveTo>
                  <a:lnTo>
                    <a:pt x="7" y="30"/>
                  </a:lnTo>
                  <a:lnTo>
                    <a:pt x="0" y="26"/>
                  </a:lnTo>
                  <a:lnTo>
                    <a:pt x="45" y="52"/>
                  </a:lnTo>
                  <a:lnTo>
                    <a:pt x="42" y="52"/>
                  </a:lnTo>
                  <a:lnTo>
                    <a:pt x="61" y="75"/>
                  </a:lnTo>
                  <a:lnTo>
                    <a:pt x="57" y="64"/>
                  </a:lnTo>
                  <a:lnTo>
                    <a:pt x="53" y="97"/>
                  </a:lnTo>
                  <a:lnTo>
                    <a:pt x="83" y="97"/>
                  </a:lnTo>
                  <a:lnTo>
                    <a:pt x="87" y="60"/>
                  </a:lnTo>
                  <a:lnTo>
                    <a:pt x="64" y="30"/>
                  </a:lnTo>
                  <a:lnTo>
                    <a:pt x="11" y="0"/>
                  </a:lnTo>
                  <a:lnTo>
                    <a:pt x="4" y="0"/>
                  </a:lnTo>
                  <a:lnTo>
                    <a:pt x="4"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22" name="Freeform 36"/>
            <p:cNvSpPr>
              <a:spLocks/>
            </p:cNvSpPr>
            <p:nvPr/>
          </p:nvSpPr>
          <p:spPr bwMode="auto">
            <a:xfrm>
              <a:off x="4597532" y="3781234"/>
              <a:ext cx="72518" cy="58646"/>
            </a:xfrm>
            <a:custGeom>
              <a:avLst/>
              <a:gdLst>
                <a:gd name="T0" fmla="*/ 0 w 42"/>
                <a:gd name="T1" fmla="*/ 31 h 38"/>
                <a:gd name="T2" fmla="*/ 23 w 42"/>
                <a:gd name="T3" fmla="*/ 38 h 38"/>
                <a:gd name="T4" fmla="*/ 11 w 42"/>
                <a:gd name="T5" fmla="*/ 23 h 38"/>
                <a:gd name="T6" fmla="*/ 11 w 42"/>
                <a:gd name="T7" fmla="*/ 27 h 38"/>
                <a:gd name="T8" fmla="*/ 42 w 42"/>
                <a:gd name="T9" fmla="*/ 27 h 38"/>
                <a:gd name="T10" fmla="*/ 38 w 42"/>
                <a:gd name="T11" fmla="*/ 16 h 38"/>
                <a:gd name="T12" fmla="*/ 8 w 42"/>
                <a:gd name="T13" fmla="*/ 0 h 38"/>
                <a:gd name="T14" fmla="*/ 0 w 42"/>
                <a:gd name="T15" fmla="*/ 31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38">
                  <a:moveTo>
                    <a:pt x="0" y="31"/>
                  </a:moveTo>
                  <a:lnTo>
                    <a:pt x="23" y="38"/>
                  </a:lnTo>
                  <a:lnTo>
                    <a:pt x="11" y="23"/>
                  </a:lnTo>
                  <a:lnTo>
                    <a:pt x="11" y="27"/>
                  </a:lnTo>
                  <a:lnTo>
                    <a:pt x="42" y="27"/>
                  </a:lnTo>
                  <a:lnTo>
                    <a:pt x="38" y="16"/>
                  </a:lnTo>
                  <a:lnTo>
                    <a:pt x="8" y="0"/>
                  </a:lnTo>
                  <a:lnTo>
                    <a:pt x="0"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23" name="Freeform 37"/>
            <p:cNvSpPr>
              <a:spLocks/>
            </p:cNvSpPr>
            <p:nvPr/>
          </p:nvSpPr>
          <p:spPr bwMode="auto">
            <a:xfrm>
              <a:off x="4622634" y="3853519"/>
              <a:ext cx="199424" cy="139114"/>
            </a:xfrm>
            <a:custGeom>
              <a:avLst/>
              <a:gdLst>
                <a:gd name="T0" fmla="*/ 0 w 114"/>
                <a:gd name="T1" fmla="*/ 8 h 95"/>
                <a:gd name="T2" fmla="*/ 0 w 114"/>
                <a:gd name="T3" fmla="*/ 19 h 95"/>
                <a:gd name="T4" fmla="*/ 65 w 114"/>
                <a:gd name="T5" fmla="*/ 76 h 95"/>
                <a:gd name="T6" fmla="*/ 99 w 114"/>
                <a:gd name="T7" fmla="*/ 95 h 95"/>
                <a:gd name="T8" fmla="*/ 114 w 114"/>
                <a:gd name="T9" fmla="*/ 65 h 95"/>
                <a:gd name="T10" fmla="*/ 80 w 114"/>
                <a:gd name="T11" fmla="*/ 49 h 95"/>
                <a:gd name="T12" fmla="*/ 84 w 114"/>
                <a:gd name="T13" fmla="*/ 53 h 95"/>
                <a:gd name="T14" fmla="*/ 27 w 114"/>
                <a:gd name="T15" fmla="*/ 0 h 95"/>
                <a:gd name="T16" fmla="*/ 31 w 114"/>
                <a:gd name="T17" fmla="*/ 12 h 95"/>
                <a:gd name="T18" fmla="*/ 31 w 114"/>
                <a:gd name="T19" fmla="*/ 8 h 95"/>
                <a:gd name="T20" fmla="*/ 0 w 114"/>
                <a:gd name="T21"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95">
                  <a:moveTo>
                    <a:pt x="0" y="8"/>
                  </a:moveTo>
                  <a:lnTo>
                    <a:pt x="0" y="19"/>
                  </a:lnTo>
                  <a:lnTo>
                    <a:pt x="65" y="76"/>
                  </a:lnTo>
                  <a:lnTo>
                    <a:pt x="99" y="95"/>
                  </a:lnTo>
                  <a:lnTo>
                    <a:pt x="114" y="65"/>
                  </a:lnTo>
                  <a:lnTo>
                    <a:pt x="80" y="49"/>
                  </a:lnTo>
                  <a:lnTo>
                    <a:pt x="84" y="53"/>
                  </a:lnTo>
                  <a:lnTo>
                    <a:pt x="27" y="0"/>
                  </a:lnTo>
                  <a:lnTo>
                    <a:pt x="31" y="12"/>
                  </a:lnTo>
                  <a:lnTo>
                    <a:pt x="31" y="8"/>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24" name="Freeform 38"/>
            <p:cNvSpPr>
              <a:spLocks/>
            </p:cNvSpPr>
            <p:nvPr/>
          </p:nvSpPr>
          <p:spPr bwMode="auto">
            <a:xfrm>
              <a:off x="4842977" y="3972175"/>
              <a:ext cx="71123" cy="65465"/>
            </a:xfrm>
            <a:custGeom>
              <a:avLst/>
              <a:gdLst>
                <a:gd name="T0" fmla="*/ 11 w 41"/>
                <a:gd name="T1" fmla="*/ 30 h 45"/>
                <a:gd name="T2" fmla="*/ 15 w 41"/>
                <a:gd name="T3" fmla="*/ 30 h 45"/>
                <a:gd name="T4" fmla="*/ 0 w 41"/>
                <a:gd name="T5" fmla="*/ 22 h 45"/>
                <a:gd name="T6" fmla="*/ 11 w 41"/>
                <a:gd name="T7" fmla="*/ 45 h 45"/>
                <a:gd name="T8" fmla="*/ 41 w 41"/>
                <a:gd name="T9" fmla="*/ 30 h 45"/>
                <a:gd name="T10" fmla="*/ 22 w 41"/>
                <a:gd name="T11" fmla="*/ 3 h 45"/>
                <a:gd name="T12" fmla="*/ 11 w 41"/>
                <a:gd name="T13" fmla="*/ 0 h 45"/>
                <a:gd name="T14" fmla="*/ 11 w 41"/>
                <a:gd name="T15" fmla="*/ 30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5">
                  <a:moveTo>
                    <a:pt x="11" y="30"/>
                  </a:moveTo>
                  <a:lnTo>
                    <a:pt x="15" y="30"/>
                  </a:lnTo>
                  <a:lnTo>
                    <a:pt x="0" y="22"/>
                  </a:lnTo>
                  <a:lnTo>
                    <a:pt x="11" y="45"/>
                  </a:lnTo>
                  <a:lnTo>
                    <a:pt x="41" y="30"/>
                  </a:lnTo>
                  <a:lnTo>
                    <a:pt x="22" y="3"/>
                  </a:lnTo>
                  <a:lnTo>
                    <a:pt x="11" y="0"/>
                  </a:lnTo>
                  <a:lnTo>
                    <a:pt x="11"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25" name="Freeform 39"/>
            <p:cNvSpPr>
              <a:spLocks/>
            </p:cNvSpPr>
            <p:nvPr/>
          </p:nvSpPr>
          <p:spPr bwMode="auto">
            <a:xfrm>
              <a:off x="4905733" y="4026730"/>
              <a:ext cx="217554" cy="73649"/>
            </a:xfrm>
            <a:custGeom>
              <a:avLst/>
              <a:gdLst>
                <a:gd name="T0" fmla="*/ 0 w 126"/>
                <a:gd name="T1" fmla="*/ 30 h 49"/>
                <a:gd name="T2" fmla="*/ 12 w 126"/>
                <a:gd name="T3" fmla="*/ 42 h 49"/>
                <a:gd name="T4" fmla="*/ 65 w 126"/>
                <a:gd name="T5" fmla="*/ 49 h 49"/>
                <a:gd name="T6" fmla="*/ 95 w 126"/>
                <a:gd name="T7" fmla="*/ 27 h 49"/>
                <a:gd name="T8" fmla="*/ 84 w 126"/>
                <a:gd name="T9" fmla="*/ 30 h 49"/>
                <a:gd name="T10" fmla="*/ 103 w 126"/>
                <a:gd name="T11" fmla="*/ 34 h 49"/>
                <a:gd name="T12" fmla="*/ 92 w 126"/>
                <a:gd name="T13" fmla="*/ 23 h 49"/>
                <a:gd name="T14" fmla="*/ 95 w 126"/>
                <a:gd name="T15" fmla="*/ 38 h 49"/>
                <a:gd name="T16" fmla="*/ 126 w 126"/>
                <a:gd name="T17" fmla="*/ 30 h 49"/>
                <a:gd name="T18" fmla="*/ 118 w 126"/>
                <a:gd name="T19" fmla="*/ 8 h 49"/>
                <a:gd name="T20" fmla="*/ 84 w 126"/>
                <a:gd name="T21" fmla="*/ 0 h 49"/>
                <a:gd name="T22" fmla="*/ 54 w 126"/>
                <a:gd name="T23" fmla="*/ 23 h 49"/>
                <a:gd name="T24" fmla="*/ 65 w 126"/>
                <a:gd name="T25" fmla="*/ 19 h 49"/>
                <a:gd name="T26" fmla="*/ 23 w 126"/>
                <a:gd name="T27" fmla="*/ 12 h 49"/>
                <a:gd name="T28" fmla="*/ 31 w 126"/>
                <a:gd name="T29" fmla="*/ 15 h 49"/>
                <a:gd name="T30" fmla="*/ 23 w 126"/>
                <a:gd name="T31" fmla="*/ 8 h 49"/>
                <a:gd name="T32" fmla="*/ 0 w 126"/>
                <a:gd name="T33" fmla="*/ 3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49">
                  <a:moveTo>
                    <a:pt x="0" y="30"/>
                  </a:moveTo>
                  <a:lnTo>
                    <a:pt x="12" y="42"/>
                  </a:lnTo>
                  <a:lnTo>
                    <a:pt x="65" y="49"/>
                  </a:lnTo>
                  <a:lnTo>
                    <a:pt x="95" y="27"/>
                  </a:lnTo>
                  <a:lnTo>
                    <a:pt x="84" y="30"/>
                  </a:lnTo>
                  <a:lnTo>
                    <a:pt x="103" y="34"/>
                  </a:lnTo>
                  <a:lnTo>
                    <a:pt x="92" y="23"/>
                  </a:lnTo>
                  <a:lnTo>
                    <a:pt x="95" y="38"/>
                  </a:lnTo>
                  <a:lnTo>
                    <a:pt x="126" y="30"/>
                  </a:lnTo>
                  <a:lnTo>
                    <a:pt x="118" y="8"/>
                  </a:lnTo>
                  <a:lnTo>
                    <a:pt x="84" y="0"/>
                  </a:lnTo>
                  <a:lnTo>
                    <a:pt x="54" y="23"/>
                  </a:lnTo>
                  <a:lnTo>
                    <a:pt x="65" y="19"/>
                  </a:lnTo>
                  <a:lnTo>
                    <a:pt x="23" y="12"/>
                  </a:lnTo>
                  <a:lnTo>
                    <a:pt x="31" y="15"/>
                  </a:lnTo>
                  <a:lnTo>
                    <a:pt x="23" y="8"/>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26" name="Freeform 40"/>
            <p:cNvSpPr>
              <a:spLocks/>
            </p:cNvSpPr>
            <p:nvPr/>
          </p:nvSpPr>
          <p:spPr bwMode="auto">
            <a:xfrm>
              <a:off x="5106552" y="4099015"/>
              <a:ext cx="54388" cy="55918"/>
            </a:xfrm>
            <a:custGeom>
              <a:avLst/>
              <a:gdLst>
                <a:gd name="T0" fmla="*/ 0 w 31"/>
                <a:gd name="T1" fmla="*/ 23 h 38"/>
                <a:gd name="T2" fmla="*/ 4 w 31"/>
                <a:gd name="T3" fmla="*/ 27 h 38"/>
                <a:gd name="T4" fmla="*/ 0 w 31"/>
                <a:gd name="T5" fmla="*/ 15 h 38"/>
                <a:gd name="T6" fmla="*/ 0 w 31"/>
                <a:gd name="T7" fmla="*/ 38 h 38"/>
                <a:gd name="T8" fmla="*/ 31 w 31"/>
                <a:gd name="T9" fmla="*/ 38 h 38"/>
                <a:gd name="T10" fmla="*/ 31 w 31"/>
                <a:gd name="T11" fmla="*/ 8 h 38"/>
                <a:gd name="T12" fmla="*/ 23 w 31"/>
                <a:gd name="T13" fmla="*/ 0 h 38"/>
                <a:gd name="T14" fmla="*/ 0 w 31"/>
                <a:gd name="T15" fmla="*/ 23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38">
                  <a:moveTo>
                    <a:pt x="0" y="23"/>
                  </a:moveTo>
                  <a:lnTo>
                    <a:pt x="4" y="27"/>
                  </a:lnTo>
                  <a:lnTo>
                    <a:pt x="0" y="15"/>
                  </a:lnTo>
                  <a:lnTo>
                    <a:pt x="0" y="38"/>
                  </a:lnTo>
                  <a:lnTo>
                    <a:pt x="31" y="38"/>
                  </a:lnTo>
                  <a:lnTo>
                    <a:pt x="31" y="8"/>
                  </a:lnTo>
                  <a:lnTo>
                    <a:pt x="23" y="0"/>
                  </a:lnTo>
                  <a:lnTo>
                    <a:pt x="0"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27" name="Freeform 41"/>
            <p:cNvSpPr>
              <a:spLocks/>
            </p:cNvSpPr>
            <p:nvPr/>
          </p:nvSpPr>
          <p:spPr bwMode="auto">
            <a:xfrm>
              <a:off x="5160940" y="4161752"/>
              <a:ext cx="205002" cy="94107"/>
            </a:xfrm>
            <a:custGeom>
              <a:avLst/>
              <a:gdLst>
                <a:gd name="T0" fmla="*/ 4 w 118"/>
                <a:gd name="T1" fmla="*/ 30 h 64"/>
                <a:gd name="T2" fmla="*/ 7 w 118"/>
                <a:gd name="T3" fmla="*/ 30 h 64"/>
                <a:gd name="T4" fmla="*/ 0 w 118"/>
                <a:gd name="T5" fmla="*/ 26 h 64"/>
                <a:gd name="T6" fmla="*/ 34 w 118"/>
                <a:gd name="T7" fmla="*/ 49 h 64"/>
                <a:gd name="T8" fmla="*/ 83 w 118"/>
                <a:gd name="T9" fmla="*/ 45 h 64"/>
                <a:gd name="T10" fmla="*/ 76 w 118"/>
                <a:gd name="T11" fmla="*/ 41 h 64"/>
                <a:gd name="T12" fmla="*/ 106 w 118"/>
                <a:gd name="T13" fmla="*/ 64 h 64"/>
                <a:gd name="T14" fmla="*/ 114 w 118"/>
                <a:gd name="T15" fmla="*/ 64 h 64"/>
                <a:gd name="T16" fmla="*/ 114 w 118"/>
                <a:gd name="T17" fmla="*/ 34 h 64"/>
                <a:gd name="T18" fmla="*/ 110 w 118"/>
                <a:gd name="T19" fmla="*/ 34 h 64"/>
                <a:gd name="T20" fmla="*/ 118 w 118"/>
                <a:gd name="T21" fmla="*/ 37 h 64"/>
                <a:gd name="T22" fmla="*/ 87 w 118"/>
                <a:gd name="T23" fmla="*/ 15 h 64"/>
                <a:gd name="T24" fmla="*/ 38 w 118"/>
                <a:gd name="T25" fmla="*/ 19 h 64"/>
                <a:gd name="T26" fmla="*/ 45 w 118"/>
                <a:gd name="T27" fmla="*/ 22 h 64"/>
                <a:gd name="T28" fmla="*/ 11 w 118"/>
                <a:gd name="T29" fmla="*/ 0 h 64"/>
                <a:gd name="T30" fmla="*/ 4 w 118"/>
                <a:gd name="T31" fmla="*/ 0 h 64"/>
                <a:gd name="T32" fmla="*/ 4 w 118"/>
                <a:gd name="T33" fmla="*/ 3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64">
                  <a:moveTo>
                    <a:pt x="4" y="30"/>
                  </a:moveTo>
                  <a:lnTo>
                    <a:pt x="7" y="30"/>
                  </a:lnTo>
                  <a:lnTo>
                    <a:pt x="0" y="26"/>
                  </a:lnTo>
                  <a:lnTo>
                    <a:pt x="34" y="49"/>
                  </a:lnTo>
                  <a:lnTo>
                    <a:pt x="83" y="45"/>
                  </a:lnTo>
                  <a:lnTo>
                    <a:pt x="76" y="41"/>
                  </a:lnTo>
                  <a:lnTo>
                    <a:pt x="106" y="64"/>
                  </a:lnTo>
                  <a:lnTo>
                    <a:pt x="114" y="64"/>
                  </a:lnTo>
                  <a:lnTo>
                    <a:pt x="114" y="34"/>
                  </a:lnTo>
                  <a:lnTo>
                    <a:pt x="110" y="34"/>
                  </a:lnTo>
                  <a:lnTo>
                    <a:pt x="118" y="37"/>
                  </a:lnTo>
                  <a:lnTo>
                    <a:pt x="87" y="15"/>
                  </a:lnTo>
                  <a:lnTo>
                    <a:pt x="38" y="19"/>
                  </a:lnTo>
                  <a:lnTo>
                    <a:pt x="45" y="22"/>
                  </a:lnTo>
                  <a:lnTo>
                    <a:pt x="11" y="0"/>
                  </a:lnTo>
                  <a:lnTo>
                    <a:pt x="4" y="0"/>
                  </a:lnTo>
                  <a:lnTo>
                    <a:pt x="4"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28" name="Freeform 42"/>
            <p:cNvSpPr>
              <a:spLocks/>
            </p:cNvSpPr>
            <p:nvPr/>
          </p:nvSpPr>
          <p:spPr bwMode="auto">
            <a:xfrm>
              <a:off x="5404991" y="4221762"/>
              <a:ext cx="52994" cy="50463"/>
            </a:xfrm>
            <a:custGeom>
              <a:avLst/>
              <a:gdLst>
                <a:gd name="T0" fmla="*/ 0 w 31"/>
                <a:gd name="T1" fmla="*/ 34 h 34"/>
                <a:gd name="T2" fmla="*/ 31 w 31"/>
                <a:gd name="T3" fmla="*/ 30 h 34"/>
                <a:gd name="T4" fmla="*/ 31 w 31"/>
                <a:gd name="T5" fmla="*/ 0 h 34"/>
                <a:gd name="T6" fmla="*/ 0 w 31"/>
                <a:gd name="T7" fmla="*/ 4 h 34"/>
                <a:gd name="T8" fmla="*/ 0 w 31"/>
                <a:gd name="T9" fmla="*/ 34 h 34"/>
              </a:gdLst>
              <a:ahLst/>
              <a:cxnLst>
                <a:cxn ang="0">
                  <a:pos x="T0" y="T1"/>
                </a:cxn>
                <a:cxn ang="0">
                  <a:pos x="T2" y="T3"/>
                </a:cxn>
                <a:cxn ang="0">
                  <a:pos x="T4" y="T5"/>
                </a:cxn>
                <a:cxn ang="0">
                  <a:pos x="T6" y="T7"/>
                </a:cxn>
                <a:cxn ang="0">
                  <a:pos x="T8" y="T9"/>
                </a:cxn>
              </a:cxnLst>
              <a:rect l="0" t="0" r="r" b="b"/>
              <a:pathLst>
                <a:path w="31" h="34">
                  <a:moveTo>
                    <a:pt x="0" y="34"/>
                  </a:moveTo>
                  <a:lnTo>
                    <a:pt x="31" y="30"/>
                  </a:lnTo>
                  <a:lnTo>
                    <a:pt x="31" y="0"/>
                  </a:lnTo>
                  <a:lnTo>
                    <a:pt x="0" y="4"/>
                  </a:lnTo>
                  <a:lnTo>
                    <a:pt x="0"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29" name="Freeform 43"/>
            <p:cNvSpPr>
              <a:spLocks/>
            </p:cNvSpPr>
            <p:nvPr/>
          </p:nvSpPr>
          <p:spPr bwMode="auto">
            <a:xfrm>
              <a:off x="5484481" y="4250403"/>
              <a:ext cx="199424" cy="144570"/>
            </a:xfrm>
            <a:custGeom>
              <a:avLst/>
              <a:gdLst>
                <a:gd name="T0" fmla="*/ 0 w 114"/>
                <a:gd name="T1" fmla="*/ 23 h 98"/>
                <a:gd name="T2" fmla="*/ 11 w 114"/>
                <a:gd name="T3" fmla="*/ 30 h 98"/>
                <a:gd name="T4" fmla="*/ 30 w 114"/>
                <a:gd name="T5" fmla="*/ 38 h 98"/>
                <a:gd name="T6" fmla="*/ 23 w 114"/>
                <a:gd name="T7" fmla="*/ 34 h 98"/>
                <a:gd name="T8" fmla="*/ 45 w 114"/>
                <a:gd name="T9" fmla="*/ 60 h 98"/>
                <a:gd name="T10" fmla="*/ 76 w 114"/>
                <a:gd name="T11" fmla="*/ 75 h 98"/>
                <a:gd name="T12" fmla="*/ 72 w 114"/>
                <a:gd name="T13" fmla="*/ 72 h 98"/>
                <a:gd name="T14" fmla="*/ 91 w 114"/>
                <a:gd name="T15" fmla="*/ 98 h 98"/>
                <a:gd name="T16" fmla="*/ 114 w 114"/>
                <a:gd name="T17" fmla="*/ 83 h 98"/>
                <a:gd name="T18" fmla="*/ 95 w 114"/>
                <a:gd name="T19" fmla="*/ 53 h 98"/>
                <a:gd name="T20" fmla="*/ 64 w 114"/>
                <a:gd name="T21" fmla="*/ 38 h 98"/>
                <a:gd name="T22" fmla="*/ 68 w 114"/>
                <a:gd name="T23" fmla="*/ 38 h 98"/>
                <a:gd name="T24" fmla="*/ 42 w 114"/>
                <a:gd name="T25" fmla="*/ 11 h 98"/>
                <a:gd name="T26" fmla="*/ 23 w 114"/>
                <a:gd name="T27" fmla="*/ 4 h 98"/>
                <a:gd name="T28" fmla="*/ 30 w 114"/>
                <a:gd name="T29" fmla="*/ 7 h 98"/>
                <a:gd name="T30" fmla="*/ 23 w 114"/>
                <a:gd name="T31" fmla="*/ 0 h 98"/>
                <a:gd name="T32" fmla="*/ 0 w 114"/>
                <a:gd name="T33" fmla="*/ 2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 h="98">
                  <a:moveTo>
                    <a:pt x="0" y="23"/>
                  </a:moveTo>
                  <a:lnTo>
                    <a:pt x="11" y="30"/>
                  </a:lnTo>
                  <a:lnTo>
                    <a:pt x="30" y="38"/>
                  </a:lnTo>
                  <a:lnTo>
                    <a:pt x="23" y="34"/>
                  </a:lnTo>
                  <a:lnTo>
                    <a:pt x="45" y="60"/>
                  </a:lnTo>
                  <a:lnTo>
                    <a:pt x="76" y="75"/>
                  </a:lnTo>
                  <a:lnTo>
                    <a:pt x="72" y="72"/>
                  </a:lnTo>
                  <a:lnTo>
                    <a:pt x="91" y="98"/>
                  </a:lnTo>
                  <a:lnTo>
                    <a:pt x="114" y="83"/>
                  </a:lnTo>
                  <a:lnTo>
                    <a:pt x="95" y="53"/>
                  </a:lnTo>
                  <a:lnTo>
                    <a:pt x="64" y="38"/>
                  </a:lnTo>
                  <a:lnTo>
                    <a:pt x="68" y="38"/>
                  </a:lnTo>
                  <a:lnTo>
                    <a:pt x="42" y="11"/>
                  </a:lnTo>
                  <a:lnTo>
                    <a:pt x="23" y="4"/>
                  </a:lnTo>
                  <a:lnTo>
                    <a:pt x="30" y="7"/>
                  </a:lnTo>
                  <a:lnTo>
                    <a:pt x="23" y="0"/>
                  </a:lnTo>
                  <a:lnTo>
                    <a:pt x="0"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30" name="Freeform 44"/>
            <p:cNvSpPr>
              <a:spLocks/>
            </p:cNvSpPr>
            <p:nvPr/>
          </p:nvSpPr>
          <p:spPr bwMode="auto">
            <a:xfrm>
              <a:off x="5603020" y="4405884"/>
              <a:ext cx="71123" cy="61374"/>
            </a:xfrm>
            <a:custGeom>
              <a:avLst/>
              <a:gdLst>
                <a:gd name="T0" fmla="*/ 19 w 42"/>
                <a:gd name="T1" fmla="*/ 0 h 42"/>
                <a:gd name="T2" fmla="*/ 0 w 42"/>
                <a:gd name="T3" fmla="*/ 19 h 42"/>
                <a:gd name="T4" fmla="*/ 23 w 42"/>
                <a:gd name="T5" fmla="*/ 42 h 42"/>
                <a:gd name="T6" fmla="*/ 42 w 42"/>
                <a:gd name="T7" fmla="*/ 23 h 42"/>
                <a:gd name="T8" fmla="*/ 19 w 42"/>
                <a:gd name="T9" fmla="*/ 0 h 42"/>
              </a:gdLst>
              <a:ahLst/>
              <a:cxnLst>
                <a:cxn ang="0">
                  <a:pos x="T0" y="T1"/>
                </a:cxn>
                <a:cxn ang="0">
                  <a:pos x="T2" y="T3"/>
                </a:cxn>
                <a:cxn ang="0">
                  <a:pos x="T4" y="T5"/>
                </a:cxn>
                <a:cxn ang="0">
                  <a:pos x="T6" y="T7"/>
                </a:cxn>
                <a:cxn ang="0">
                  <a:pos x="T8" y="T9"/>
                </a:cxn>
              </a:cxnLst>
              <a:rect l="0" t="0" r="r" b="b"/>
              <a:pathLst>
                <a:path w="42" h="42">
                  <a:moveTo>
                    <a:pt x="19" y="0"/>
                  </a:moveTo>
                  <a:lnTo>
                    <a:pt x="0" y="19"/>
                  </a:lnTo>
                  <a:lnTo>
                    <a:pt x="23" y="42"/>
                  </a:lnTo>
                  <a:lnTo>
                    <a:pt x="42" y="23"/>
                  </a:lnTo>
                  <a:lnTo>
                    <a:pt x="1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31" name="Freeform 45"/>
            <p:cNvSpPr>
              <a:spLocks/>
            </p:cNvSpPr>
            <p:nvPr/>
          </p:nvSpPr>
          <p:spPr bwMode="auto">
            <a:xfrm>
              <a:off x="5510978" y="4483624"/>
              <a:ext cx="99015" cy="180030"/>
            </a:xfrm>
            <a:custGeom>
              <a:avLst/>
              <a:gdLst>
                <a:gd name="T0" fmla="*/ 27 w 57"/>
                <a:gd name="T1" fmla="*/ 0 h 121"/>
                <a:gd name="T2" fmla="*/ 27 w 57"/>
                <a:gd name="T3" fmla="*/ 15 h 121"/>
                <a:gd name="T4" fmla="*/ 30 w 57"/>
                <a:gd name="T5" fmla="*/ 4 h 121"/>
                <a:gd name="T6" fmla="*/ 11 w 57"/>
                <a:gd name="T7" fmla="*/ 30 h 121"/>
                <a:gd name="T8" fmla="*/ 19 w 57"/>
                <a:gd name="T9" fmla="*/ 64 h 121"/>
                <a:gd name="T10" fmla="*/ 19 w 57"/>
                <a:gd name="T11" fmla="*/ 60 h 121"/>
                <a:gd name="T12" fmla="*/ 19 w 57"/>
                <a:gd name="T13" fmla="*/ 76 h 121"/>
                <a:gd name="T14" fmla="*/ 27 w 57"/>
                <a:gd name="T15" fmla="*/ 64 h 121"/>
                <a:gd name="T16" fmla="*/ 0 w 57"/>
                <a:gd name="T17" fmla="*/ 83 h 121"/>
                <a:gd name="T18" fmla="*/ 11 w 57"/>
                <a:gd name="T19" fmla="*/ 109 h 121"/>
                <a:gd name="T20" fmla="*/ 15 w 57"/>
                <a:gd name="T21" fmla="*/ 94 h 121"/>
                <a:gd name="T22" fmla="*/ 11 w 57"/>
                <a:gd name="T23" fmla="*/ 98 h 121"/>
                <a:gd name="T24" fmla="*/ 34 w 57"/>
                <a:gd name="T25" fmla="*/ 121 h 121"/>
                <a:gd name="T26" fmla="*/ 42 w 57"/>
                <a:gd name="T27" fmla="*/ 109 h 121"/>
                <a:gd name="T28" fmla="*/ 34 w 57"/>
                <a:gd name="T29" fmla="*/ 83 h 121"/>
                <a:gd name="T30" fmla="*/ 27 w 57"/>
                <a:gd name="T31" fmla="*/ 98 h 121"/>
                <a:gd name="T32" fmla="*/ 49 w 57"/>
                <a:gd name="T33" fmla="*/ 83 h 121"/>
                <a:gd name="T34" fmla="*/ 49 w 57"/>
                <a:gd name="T35" fmla="*/ 57 h 121"/>
                <a:gd name="T36" fmla="*/ 42 w 57"/>
                <a:gd name="T37" fmla="*/ 30 h 121"/>
                <a:gd name="T38" fmla="*/ 38 w 57"/>
                <a:gd name="T39" fmla="*/ 45 h 121"/>
                <a:gd name="T40" fmla="*/ 57 w 57"/>
                <a:gd name="T41" fmla="*/ 19 h 121"/>
                <a:gd name="T42" fmla="*/ 57 w 57"/>
                <a:gd name="T43" fmla="*/ 0 h 121"/>
                <a:gd name="T44" fmla="*/ 27 w 57"/>
                <a:gd name="T45"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 h="121">
                  <a:moveTo>
                    <a:pt x="27" y="0"/>
                  </a:moveTo>
                  <a:lnTo>
                    <a:pt x="27" y="15"/>
                  </a:lnTo>
                  <a:lnTo>
                    <a:pt x="30" y="4"/>
                  </a:lnTo>
                  <a:lnTo>
                    <a:pt x="11" y="30"/>
                  </a:lnTo>
                  <a:lnTo>
                    <a:pt x="19" y="64"/>
                  </a:lnTo>
                  <a:lnTo>
                    <a:pt x="19" y="60"/>
                  </a:lnTo>
                  <a:lnTo>
                    <a:pt x="19" y="76"/>
                  </a:lnTo>
                  <a:lnTo>
                    <a:pt x="27" y="64"/>
                  </a:lnTo>
                  <a:lnTo>
                    <a:pt x="0" y="83"/>
                  </a:lnTo>
                  <a:lnTo>
                    <a:pt x="11" y="109"/>
                  </a:lnTo>
                  <a:lnTo>
                    <a:pt x="15" y="94"/>
                  </a:lnTo>
                  <a:lnTo>
                    <a:pt x="11" y="98"/>
                  </a:lnTo>
                  <a:lnTo>
                    <a:pt x="34" y="121"/>
                  </a:lnTo>
                  <a:lnTo>
                    <a:pt x="42" y="109"/>
                  </a:lnTo>
                  <a:lnTo>
                    <a:pt x="34" y="83"/>
                  </a:lnTo>
                  <a:lnTo>
                    <a:pt x="27" y="98"/>
                  </a:lnTo>
                  <a:lnTo>
                    <a:pt x="49" y="83"/>
                  </a:lnTo>
                  <a:lnTo>
                    <a:pt x="49" y="57"/>
                  </a:lnTo>
                  <a:lnTo>
                    <a:pt x="42" y="30"/>
                  </a:lnTo>
                  <a:lnTo>
                    <a:pt x="38" y="45"/>
                  </a:lnTo>
                  <a:lnTo>
                    <a:pt x="57" y="19"/>
                  </a:lnTo>
                  <a:lnTo>
                    <a:pt x="57" y="0"/>
                  </a:lnTo>
                  <a:lnTo>
                    <a:pt x="2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32" name="Freeform 46"/>
            <p:cNvSpPr>
              <a:spLocks/>
            </p:cNvSpPr>
            <p:nvPr/>
          </p:nvSpPr>
          <p:spPr bwMode="auto">
            <a:xfrm>
              <a:off x="5444039" y="4635013"/>
              <a:ext cx="69729" cy="50463"/>
            </a:xfrm>
            <a:custGeom>
              <a:avLst/>
              <a:gdLst>
                <a:gd name="T0" fmla="*/ 42 w 42"/>
                <a:gd name="T1" fmla="*/ 4 h 34"/>
                <a:gd name="T2" fmla="*/ 11 w 42"/>
                <a:gd name="T3" fmla="*/ 0 h 34"/>
                <a:gd name="T4" fmla="*/ 0 w 42"/>
                <a:gd name="T5" fmla="*/ 4 h 34"/>
                <a:gd name="T6" fmla="*/ 15 w 42"/>
                <a:gd name="T7" fmla="*/ 34 h 34"/>
                <a:gd name="T8" fmla="*/ 23 w 42"/>
                <a:gd name="T9" fmla="*/ 30 h 34"/>
                <a:gd name="T10" fmla="*/ 11 w 42"/>
                <a:gd name="T11" fmla="*/ 30 h 34"/>
                <a:gd name="T12" fmla="*/ 34 w 42"/>
                <a:gd name="T13" fmla="*/ 34 h 34"/>
                <a:gd name="T14" fmla="*/ 42 w 42"/>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34">
                  <a:moveTo>
                    <a:pt x="42" y="4"/>
                  </a:moveTo>
                  <a:lnTo>
                    <a:pt x="11" y="0"/>
                  </a:lnTo>
                  <a:lnTo>
                    <a:pt x="0" y="4"/>
                  </a:lnTo>
                  <a:lnTo>
                    <a:pt x="15" y="34"/>
                  </a:lnTo>
                  <a:lnTo>
                    <a:pt x="23" y="30"/>
                  </a:lnTo>
                  <a:lnTo>
                    <a:pt x="11" y="30"/>
                  </a:lnTo>
                  <a:lnTo>
                    <a:pt x="34" y="34"/>
                  </a:lnTo>
                  <a:lnTo>
                    <a:pt x="42"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33" name="Freeform 47"/>
            <p:cNvSpPr>
              <a:spLocks/>
            </p:cNvSpPr>
            <p:nvPr/>
          </p:nvSpPr>
          <p:spPr bwMode="auto">
            <a:xfrm>
              <a:off x="5371521" y="4663654"/>
              <a:ext cx="146430" cy="163664"/>
            </a:xfrm>
            <a:custGeom>
              <a:avLst/>
              <a:gdLst>
                <a:gd name="T0" fmla="*/ 12 w 84"/>
                <a:gd name="T1" fmla="*/ 0 h 109"/>
                <a:gd name="T2" fmla="*/ 4 w 84"/>
                <a:gd name="T3" fmla="*/ 7 h 109"/>
                <a:gd name="T4" fmla="*/ 0 w 84"/>
                <a:gd name="T5" fmla="*/ 41 h 109"/>
                <a:gd name="T6" fmla="*/ 27 w 84"/>
                <a:gd name="T7" fmla="*/ 75 h 109"/>
                <a:gd name="T8" fmla="*/ 23 w 84"/>
                <a:gd name="T9" fmla="*/ 68 h 109"/>
                <a:gd name="T10" fmla="*/ 31 w 84"/>
                <a:gd name="T11" fmla="*/ 94 h 109"/>
                <a:gd name="T12" fmla="*/ 76 w 84"/>
                <a:gd name="T13" fmla="*/ 109 h 109"/>
                <a:gd name="T14" fmla="*/ 84 w 84"/>
                <a:gd name="T15" fmla="*/ 79 h 109"/>
                <a:gd name="T16" fmla="*/ 46 w 84"/>
                <a:gd name="T17" fmla="*/ 68 h 109"/>
                <a:gd name="T18" fmla="*/ 57 w 84"/>
                <a:gd name="T19" fmla="*/ 79 h 109"/>
                <a:gd name="T20" fmla="*/ 53 w 84"/>
                <a:gd name="T21" fmla="*/ 56 h 109"/>
                <a:gd name="T22" fmla="*/ 27 w 84"/>
                <a:gd name="T23" fmla="*/ 26 h 109"/>
                <a:gd name="T24" fmla="*/ 31 w 84"/>
                <a:gd name="T25" fmla="*/ 41 h 109"/>
                <a:gd name="T26" fmla="*/ 34 w 84"/>
                <a:gd name="T27" fmla="*/ 19 h 109"/>
                <a:gd name="T28" fmla="*/ 31 w 84"/>
                <a:gd name="T29" fmla="*/ 26 h 109"/>
                <a:gd name="T30" fmla="*/ 34 w 84"/>
                <a:gd name="T31" fmla="*/ 22 h 109"/>
                <a:gd name="T32" fmla="*/ 12 w 84"/>
                <a:gd name="T33"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109">
                  <a:moveTo>
                    <a:pt x="12" y="0"/>
                  </a:moveTo>
                  <a:lnTo>
                    <a:pt x="4" y="7"/>
                  </a:lnTo>
                  <a:lnTo>
                    <a:pt x="0" y="41"/>
                  </a:lnTo>
                  <a:lnTo>
                    <a:pt x="27" y="75"/>
                  </a:lnTo>
                  <a:lnTo>
                    <a:pt x="23" y="68"/>
                  </a:lnTo>
                  <a:lnTo>
                    <a:pt x="31" y="94"/>
                  </a:lnTo>
                  <a:lnTo>
                    <a:pt x="76" y="109"/>
                  </a:lnTo>
                  <a:lnTo>
                    <a:pt x="84" y="79"/>
                  </a:lnTo>
                  <a:lnTo>
                    <a:pt x="46" y="68"/>
                  </a:lnTo>
                  <a:lnTo>
                    <a:pt x="57" y="79"/>
                  </a:lnTo>
                  <a:lnTo>
                    <a:pt x="53" y="56"/>
                  </a:lnTo>
                  <a:lnTo>
                    <a:pt x="27" y="26"/>
                  </a:lnTo>
                  <a:lnTo>
                    <a:pt x="31" y="41"/>
                  </a:lnTo>
                  <a:lnTo>
                    <a:pt x="34" y="19"/>
                  </a:lnTo>
                  <a:lnTo>
                    <a:pt x="31" y="26"/>
                  </a:lnTo>
                  <a:lnTo>
                    <a:pt x="34" y="22"/>
                  </a:lnTo>
                  <a:lnTo>
                    <a:pt x="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34" name="Freeform 48"/>
            <p:cNvSpPr>
              <a:spLocks/>
            </p:cNvSpPr>
            <p:nvPr/>
          </p:nvSpPr>
          <p:spPr bwMode="auto">
            <a:xfrm>
              <a:off x="5551421" y="4795949"/>
              <a:ext cx="72518" cy="58646"/>
            </a:xfrm>
            <a:custGeom>
              <a:avLst/>
              <a:gdLst>
                <a:gd name="T0" fmla="*/ 0 w 42"/>
                <a:gd name="T1" fmla="*/ 30 h 42"/>
                <a:gd name="T2" fmla="*/ 26 w 42"/>
                <a:gd name="T3" fmla="*/ 42 h 42"/>
                <a:gd name="T4" fmla="*/ 42 w 42"/>
                <a:gd name="T5" fmla="*/ 11 h 42"/>
                <a:gd name="T6" fmla="*/ 15 w 42"/>
                <a:gd name="T7" fmla="*/ 0 h 42"/>
                <a:gd name="T8" fmla="*/ 0 w 42"/>
                <a:gd name="T9" fmla="*/ 30 h 42"/>
              </a:gdLst>
              <a:ahLst/>
              <a:cxnLst>
                <a:cxn ang="0">
                  <a:pos x="T0" y="T1"/>
                </a:cxn>
                <a:cxn ang="0">
                  <a:pos x="T2" y="T3"/>
                </a:cxn>
                <a:cxn ang="0">
                  <a:pos x="T4" y="T5"/>
                </a:cxn>
                <a:cxn ang="0">
                  <a:pos x="T6" y="T7"/>
                </a:cxn>
                <a:cxn ang="0">
                  <a:pos x="T8" y="T9"/>
                </a:cxn>
              </a:cxnLst>
              <a:rect l="0" t="0" r="r" b="b"/>
              <a:pathLst>
                <a:path w="42" h="42">
                  <a:moveTo>
                    <a:pt x="0" y="30"/>
                  </a:moveTo>
                  <a:lnTo>
                    <a:pt x="26" y="42"/>
                  </a:lnTo>
                  <a:lnTo>
                    <a:pt x="42" y="11"/>
                  </a:lnTo>
                  <a:lnTo>
                    <a:pt x="15" y="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35" name="Freeform 49"/>
            <p:cNvSpPr>
              <a:spLocks/>
            </p:cNvSpPr>
            <p:nvPr/>
          </p:nvSpPr>
          <p:spPr bwMode="auto">
            <a:xfrm>
              <a:off x="5636490" y="4836865"/>
              <a:ext cx="99015" cy="177302"/>
            </a:xfrm>
            <a:custGeom>
              <a:avLst/>
              <a:gdLst>
                <a:gd name="T0" fmla="*/ 4 w 57"/>
                <a:gd name="T1" fmla="*/ 30 h 120"/>
                <a:gd name="T2" fmla="*/ 19 w 57"/>
                <a:gd name="T3" fmla="*/ 37 h 120"/>
                <a:gd name="T4" fmla="*/ 12 w 57"/>
                <a:gd name="T5" fmla="*/ 26 h 120"/>
                <a:gd name="T6" fmla="*/ 27 w 57"/>
                <a:gd name="T7" fmla="*/ 64 h 120"/>
                <a:gd name="T8" fmla="*/ 27 w 57"/>
                <a:gd name="T9" fmla="*/ 56 h 120"/>
                <a:gd name="T10" fmla="*/ 19 w 57"/>
                <a:gd name="T11" fmla="*/ 86 h 120"/>
                <a:gd name="T12" fmla="*/ 27 w 57"/>
                <a:gd name="T13" fmla="*/ 79 h 120"/>
                <a:gd name="T14" fmla="*/ 0 w 57"/>
                <a:gd name="T15" fmla="*/ 97 h 120"/>
                <a:gd name="T16" fmla="*/ 15 w 57"/>
                <a:gd name="T17" fmla="*/ 120 h 120"/>
                <a:gd name="T18" fmla="*/ 46 w 57"/>
                <a:gd name="T19" fmla="*/ 97 h 120"/>
                <a:gd name="T20" fmla="*/ 57 w 57"/>
                <a:gd name="T21" fmla="*/ 60 h 120"/>
                <a:gd name="T22" fmla="*/ 38 w 57"/>
                <a:gd name="T23" fmla="*/ 11 h 120"/>
                <a:gd name="T24" fmla="*/ 19 w 57"/>
                <a:gd name="T25" fmla="*/ 0 h 120"/>
                <a:gd name="T26" fmla="*/ 4 w 57"/>
                <a:gd name="T27" fmla="*/ 3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 h="120">
                  <a:moveTo>
                    <a:pt x="4" y="30"/>
                  </a:moveTo>
                  <a:lnTo>
                    <a:pt x="19" y="37"/>
                  </a:lnTo>
                  <a:lnTo>
                    <a:pt x="12" y="26"/>
                  </a:lnTo>
                  <a:lnTo>
                    <a:pt x="27" y="64"/>
                  </a:lnTo>
                  <a:lnTo>
                    <a:pt x="27" y="56"/>
                  </a:lnTo>
                  <a:lnTo>
                    <a:pt x="19" y="86"/>
                  </a:lnTo>
                  <a:lnTo>
                    <a:pt x="27" y="79"/>
                  </a:lnTo>
                  <a:lnTo>
                    <a:pt x="0" y="97"/>
                  </a:lnTo>
                  <a:lnTo>
                    <a:pt x="15" y="120"/>
                  </a:lnTo>
                  <a:lnTo>
                    <a:pt x="46" y="97"/>
                  </a:lnTo>
                  <a:lnTo>
                    <a:pt x="57" y="60"/>
                  </a:lnTo>
                  <a:lnTo>
                    <a:pt x="38" y="11"/>
                  </a:lnTo>
                  <a:lnTo>
                    <a:pt x="19" y="0"/>
                  </a:lnTo>
                  <a:lnTo>
                    <a:pt x="4"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36" name="Rectangle 50"/>
            <p:cNvSpPr>
              <a:spLocks noChangeArrowheads="1"/>
            </p:cNvSpPr>
            <p:nvPr/>
          </p:nvSpPr>
          <p:spPr bwMode="auto">
            <a:xfrm>
              <a:off x="5544448" y="4986890"/>
              <a:ext cx="50205" cy="422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a:solidFill>
                  <a:srgbClr val="000000"/>
                </a:solidFill>
                <a:latin typeface="Arial" charset="0"/>
                <a:cs typeface="+mn-cs"/>
              </a:endParaRPr>
            </a:p>
          </p:txBody>
        </p:sp>
        <p:sp>
          <p:nvSpPr>
            <p:cNvPr id="37" name="Freeform 51"/>
            <p:cNvSpPr>
              <a:spLocks/>
            </p:cNvSpPr>
            <p:nvPr/>
          </p:nvSpPr>
          <p:spPr bwMode="auto">
            <a:xfrm>
              <a:off x="5318527" y="4970524"/>
              <a:ext cx="174322" cy="106381"/>
            </a:xfrm>
            <a:custGeom>
              <a:avLst/>
              <a:gdLst>
                <a:gd name="T0" fmla="*/ 102 w 102"/>
                <a:gd name="T1" fmla="*/ 7 h 75"/>
                <a:gd name="T2" fmla="*/ 76 w 102"/>
                <a:gd name="T3" fmla="*/ 4 h 75"/>
                <a:gd name="T4" fmla="*/ 72 w 102"/>
                <a:gd name="T5" fmla="*/ 4 h 75"/>
                <a:gd name="T6" fmla="*/ 34 w 102"/>
                <a:gd name="T7" fmla="*/ 0 h 75"/>
                <a:gd name="T8" fmla="*/ 8 w 102"/>
                <a:gd name="T9" fmla="*/ 23 h 75"/>
                <a:gd name="T10" fmla="*/ 0 w 102"/>
                <a:gd name="T11" fmla="*/ 64 h 75"/>
                <a:gd name="T12" fmla="*/ 4 w 102"/>
                <a:gd name="T13" fmla="*/ 75 h 75"/>
                <a:gd name="T14" fmla="*/ 34 w 102"/>
                <a:gd name="T15" fmla="*/ 60 h 75"/>
                <a:gd name="T16" fmla="*/ 30 w 102"/>
                <a:gd name="T17" fmla="*/ 53 h 75"/>
                <a:gd name="T18" fmla="*/ 30 w 102"/>
                <a:gd name="T19" fmla="*/ 60 h 75"/>
                <a:gd name="T20" fmla="*/ 34 w 102"/>
                <a:gd name="T21" fmla="*/ 30 h 75"/>
                <a:gd name="T22" fmla="*/ 30 w 102"/>
                <a:gd name="T23" fmla="*/ 41 h 75"/>
                <a:gd name="T24" fmla="*/ 49 w 102"/>
                <a:gd name="T25" fmla="*/ 26 h 75"/>
                <a:gd name="T26" fmla="*/ 38 w 102"/>
                <a:gd name="T27" fmla="*/ 30 h 75"/>
                <a:gd name="T28" fmla="*/ 72 w 102"/>
                <a:gd name="T29" fmla="*/ 34 h 75"/>
                <a:gd name="T30" fmla="*/ 68 w 102"/>
                <a:gd name="T31" fmla="*/ 34 h 75"/>
                <a:gd name="T32" fmla="*/ 95 w 102"/>
                <a:gd name="T33" fmla="*/ 38 h 75"/>
                <a:gd name="T34" fmla="*/ 102 w 102"/>
                <a:gd name="T35" fmla="*/ 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 h="75">
                  <a:moveTo>
                    <a:pt x="102" y="7"/>
                  </a:moveTo>
                  <a:lnTo>
                    <a:pt x="76" y="4"/>
                  </a:lnTo>
                  <a:lnTo>
                    <a:pt x="72" y="4"/>
                  </a:lnTo>
                  <a:lnTo>
                    <a:pt x="34" y="0"/>
                  </a:lnTo>
                  <a:lnTo>
                    <a:pt x="8" y="23"/>
                  </a:lnTo>
                  <a:lnTo>
                    <a:pt x="0" y="64"/>
                  </a:lnTo>
                  <a:lnTo>
                    <a:pt x="4" y="75"/>
                  </a:lnTo>
                  <a:lnTo>
                    <a:pt x="34" y="60"/>
                  </a:lnTo>
                  <a:lnTo>
                    <a:pt x="30" y="53"/>
                  </a:lnTo>
                  <a:lnTo>
                    <a:pt x="30" y="60"/>
                  </a:lnTo>
                  <a:lnTo>
                    <a:pt x="34" y="30"/>
                  </a:lnTo>
                  <a:lnTo>
                    <a:pt x="30" y="41"/>
                  </a:lnTo>
                  <a:lnTo>
                    <a:pt x="49" y="26"/>
                  </a:lnTo>
                  <a:lnTo>
                    <a:pt x="38" y="30"/>
                  </a:lnTo>
                  <a:lnTo>
                    <a:pt x="72" y="34"/>
                  </a:lnTo>
                  <a:lnTo>
                    <a:pt x="68" y="34"/>
                  </a:lnTo>
                  <a:lnTo>
                    <a:pt x="95" y="38"/>
                  </a:lnTo>
                  <a:lnTo>
                    <a:pt x="10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38" name="Freeform 52"/>
            <p:cNvSpPr>
              <a:spLocks/>
            </p:cNvSpPr>
            <p:nvPr/>
          </p:nvSpPr>
          <p:spPr bwMode="auto">
            <a:xfrm>
              <a:off x="5345024" y="5109638"/>
              <a:ext cx="59967" cy="46371"/>
            </a:xfrm>
            <a:custGeom>
              <a:avLst/>
              <a:gdLst>
                <a:gd name="T0" fmla="*/ 4 w 34"/>
                <a:gd name="T1" fmla="*/ 0 h 30"/>
                <a:gd name="T2" fmla="*/ 0 w 34"/>
                <a:gd name="T3" fmla="*/ 30 h 30"/>
                <a:gd name="T4" fmla="*/ 31 w 34"/>
                <a:gd name="T5" fmla="*/ 30 h 30"/>
                <a:gd name="T6" fmla="*/ 34 w 34"/>
                <a:gd name="T7" fmla="*/ 0 h 30"/>
                <a:gd name="T8" fmla="*/ 4 w 34"/>
                <a:gd name="T9" fmla="*/ 0 h 30"/>
              </a:gdLst>
              <a:ahLst/>
              <a:cxnLst>
                <a:cxn ang="0">
                  <a:pos x="T0" y="T1"/>
                </a:cxn>
                <a:cxn ang="0">
                  <a:pos x="T2" y="T3"/>
                </a:cxn>
                <a:cxn ang="0">
                  <a:pos x="T4" y="T5"/>
                </a:cxn>
                <a:cxn ang="0">
                  <a:pos x="T6" y="T7"/>
                </a:cxn>
                <a:cxn ang="0">
                  <a:pos x="T8" y="T9"/>
                </a:cxn>
              </a:cxnLst>
              <a:rect l="0" t="0" r="r" b="b"/>
              <a:pathLst>
                <a:path w="34" h="30">
                  <a:moveTo>
                    <a:pt x="4" y="0"/>
                  </a:moveTo>
                  <a:lnTo>
                    <a:pt x="0" y="30"/>
                  </a:lnTo>
                  <a:lnTo>
                    <a:pt x="31" y="30"/>
                  </a:lnTo>
                  <a:lnTo>
                    <a:pt x="3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39" name="Freeform 53"/>
            <p:cNvSpPr>
              <a:spLocks/>
            </p:cNvSpPr>
            <p:nvPr/>
          </p:nvSpPr>
          <p:spPr bwMode="auto">
            <a:xfrm>
              <a:off x="5338051" y="5192834"/>
              <a:ext cx="213370" cy="84560"/>
            </a:xfrm>
            <a:custGeom>
              <a:avLst/>
              <a:gdLst>
                <a:gd name="T0" fmla="*/ 0 w 122"/>
                <a:gd name="T1" fmla="*/ 7 h 56"/>
                <a:gd name="T2" fmla="*/ 12 w 122"/>
                <a:gd name="T3" fmla="*/ 34 h 56"/>
                <a:gd name="T4" fmla="*/ 42 w 122"/>
                <a:gd name="T5" fmla="*/ 52 h 56"/>
                <a:gd name="T6" fmla="*/ 84 w 122"/>
                <a:gd name="T7" fmla="*/ 52 h 56"/>
                <a:gd name="T8" fmla="*/ 122 w 122"/>
                <a:gd name="T9" fmla="*/ 56 h 56"/>
                <a:gd name="T10" fmla="*/ 122 w 122"/>
                <a:gd name="T11" fmla="*/ 26 h 56"/>
                <a:gd name="T12" fmla="*/ 84 w 122"/>
                <a:gd name="T13" fmla="*/ 22 h 56"/>
                <a:gd name="T14" fmla="*/ 46 w 122"/>
                <a:gd name="T15" fmla="*/ 22 h 56"/>
                <a:gd name="T16" fmla="*/ 53 w 122"/>
                <a:gd name="T17" fmla="*/ 26 h 56"/>
                <a:gd name="T18" fmla="*/ 31 w 122"/>
                <a:gd name="T19" fmla="*/ 11 h 56"/>
                <a:gd name="T20" fmla="*/ 38 w 122"/>
                <a:gd name="T21" fmla="*/ 18 h 56"/>
                <a:gd name="T22" fmla="*/ 31 w 122"/>
                <a:gd name="T23" fmla="*/ 0 h 56"/>
                <a:gd name="T24" fmla="*/ 0 w 122"/>
                <a:gd name="T25" fmla="*/ 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56">
                  <a:moveTo>
                    <a:pt x="0" y="7"/>
                  </a:moveTo>
                  <a:lnTo>
                    <a:pt x="12" y="34"/>
                  </a:lnTo>
                  <a:lnTo>
                    <a:pt x="42" y="52"/>
                  </a:lnTo>
                  <a:lnTo>
                    <a:pt x="84" y="52"/>
                  </a:lnTo>
                  <a:lnTo>
                    <a:pt x="122" y="56"/>
                  </a:lnTo>
                  <a:lnTo>
                    <a:pt x="122" y="26"/>
                  </a:lnTo>
                  <a:lnTo>
                    <a:pt x="84" y="22"/>
                  </a:lnTo>
                  <a:lnTo>
                    <a:pt x="46" y="22"/>
                  </a:lnTo>
                  <a:lnTo>
                    <a:pt x="53" y="26"/>
                  </a:lnTo>
                  <a:lnTo>
                    <a:pt x="31" y="11"/>
                  </a:lnTo>
                  <a:lnTo>
                    <a:pt x="38" y="18"/>
                  </a:lnTo>
                  <a:lnTo>
                    <a:pt x="31" y="0"/>
                  </a:lnTo>
                  <a:lnTo>
                    <a:pt x="0"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40" name="Freeform 54"/>
            <p:cNvSpPr>
              <a:spLocks/>
            </p:cNvSpPr>
            <p:nvPr/>
          </p:nvSpPr>
          <p:spPr bwMode="auto">
            <a:xfrm>
              <a:off x="5603020" y="5237841"/>
              <a:ext cx="54388" cy="50463"/>
            </a:xfrm>
            <a:custGeom>
              <a:avLst/>
              <a:gdLst>
                <a:gd name="T0" fmla="*/ 0 w 31"/>
                <a:gd name="T1" fmla="*/ 30 h 34"/>
                <a:gd name="T2" fmla="*/ 31 w 31"/>
                <a:gd name="T3" fmla="*/ 34 h 34"/>
                <a:gd name="T4" fmla="*/ 31 w 31"/>
                <a:gd name="T5" fmla="*/ 4 h 34"/>
                <a:gd name="T6" fmla="*/ 0 w 31"/>
                <a:gd name="T7" fmla="*/ 0 h 34"/>
                <a:gd name="T8" fmla="*/ 0 w 31"/>
                <a:gd name="T9" fmla="*/ 30 h 34"/>
              </a:gdLst>
              <a:ahLst/>
              <a:cxnLst>
                <a:cxn ang="0">
                  <a:pos x="T0" y="T1"/>
                </a:cxn>
                <a:cxn ang="0">
                  <a:pos x="T2" y="T3"/>
                </a:cxn>
                <a:cxn ang="0">
                  <a:pos x="T4" y="T5"/>
                </a:cxn>
                <a:cxn ang="0">
                  <a:pos x="T6" y="T7"/>
                </a:cxn>
                <a:cxn ang="0">
                  <a:pos x="T8" y="T9"/>
                </a:cxn>
              </a:cxnLst>
              <a:rect l="0" t="0" r="r" b="b"/>
              <a:pathLst>
                <a:path w="31" h="34">
                  <a:moveTo>
                    <a:pt x="0" y="30"/>
                  </a:moveTo>
                  <a:lnTo>
                    <a:pt x="31" y="34"/>
                  </a:lnTo>
                  <a:lnTo>
                    <a:pt x="31" y="4"/>
                  </a:lnTo>
                  <a:lnTo>
                    <a:pt x="0" y="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41" name="Freeform 55"/>
            <p:cNvSpPr>
              <a:spLocks/>
            </p:cNvSpPr>
            <p:nvPr/>
          </p:nvSpPr>
          <p:spPr bwMode="auto">
            <a:xfrm>
              <a:off x="5690879" y="5266482"/>
              <a:ext cx="118539" cy="171847"/>
            </a:xfrm>
            <a:custGeom>
              <a:avLst/>
              <a:gdLst>
                <a:gd name="T0" fmla="*/ 0 w 68"/>
                <a:gd name="T1" fmla="*/ 22 h 116"/>
                <a:gd name="T2" fmla="*/ 30 w 68"/>
                <a:gd name="T3" fmla="*/ 41 h 116"/>
                <a:gd name="T4" fmla="*/ 26 w 68"/>
                <a:gd name="T5" fmla="*/ 37 h 116"/>
                <a:gd name="T6" fmla="*/ 41 w 68"/>
                <a:gd name="T7" fmla="*/ 64 h 116"/>
                <a:gd name="T8" fmla="*/ 38 w 68"/>
                <a:gd name="T9" fmla="*/ 56 h 116"/>
                <a:gd name="T10" fmla="*/ 34 w 68"/>
                <a:gd name="T11" fmla="*/ 90 h 116"/>
                <a:gd name="T12" fmla="*/ 38 w 68"/>
                <a:gd name="T13" fmla="*/ 116 h 116"/>
                <a:gd name="T14" fmla="*/ 68 w 68"/>
                <a:gd name="T15" fmla="*/ 109 h 116"/>
                <a:gd name="T16" fmla="*/ 64 w 68"/>
                <a:gd name="T17" fmla="*/ 86 h 116"/>
                <a:gd name="T18" fmla="*/ 64 w 68"/>
                <a:gd name="T19" fmla="*/ 90 h 116"/>
                <a:gd name="T20" fmla="*/ 68 w 68"/>
                <a:gd name="T21" fmla="*/ 52 h 116"/>
                <a:gd name="T22" fmla="*/ 49 w 68"/>
                <a:gd name="T23" fmla="*/ 18 h 116"/>
                <a:gd name="T24" fmla="*/ 15 w 68"/>
                <a:gd name="T25" fmla="*/ 0 h 116"/>
                <a:gd name="T26" fmla="*/ 0 w 68"/>
                <a:gd name="T27" fmla="*/ 2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16">
                  <a:moveTo>
                    <a:pt x="0" y="22"/>
                  </a:moveTo>
                  <a:lnTo>
                    <a:pt x="30" y="41"/>
                  </a:lnTo>
                  <a:lnTo>
                    <a:pt x="26" y="37"/>
                  </a:lnTo>
                  <a:lnTo>
                    <a:pt x="41" y="64"/>
                  </a:lnTo>
                  <a:lnTo>
                    <a:pt x="38" y="56"/>
                  </a:lnTo>
                  <a:lnTo>
                    <a:pt x="34" y="90"/>
                  </a:lnTo>
                  <a:lnTo>
                    <a:pt x="38" y="116"/>
                  </a:lnTo>
                  <a:lnTo>
                    <a:pt x="68" y="109"/>
                  </a:lnTo>
                  <a:lnTo>
                    <a:pt x="64" y="86"/>
                  </a:lnTo>
                  <a:lnTo>
                    <a:pt x="64" y="90"/>
                  </a:lnTo>
                  <a:lnTo>
                    <a:pt x="68" y="52"/>
                  </a:lnTo>
                  <a:lnTo>
                    <a:pt x="49" y="18"/>
                  </a:lnTo>
                  <a:lnTo>
                    <a:pt x="15" y="0"/>
                  </a:lnTo>
                  <a:lnTo>
                    <a:pt x="0"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42" name="Freeform 56"/>
            <p:cNvSpPr>
              <a:spLocks/>
            </p:cNvSpPr>
            <p:nvPr/>
          </p:nvSpPr>
          <p:spPr bwMode="auto">
            <a:xfrm>
              <a:off x="5809417" y="5443785"/>
              <a:ext cx="48810" cy="49099"/>
            </a:xfrm>
            <a:custGeom>
              <a:avLst/>
              <a:gdLst>
                <a:gd name="T0" fmla="*/ 0 w 30"/>
                <a:gd name="T1" fmla="*/ 30 h 34"/>
                <a:gd name="T2" fmla="*/ 30 w 30"/>
                <a:gd name="T3" fmla="*/ 34 h 34"/>
                <a:gd name="T4" fmla="*/ 30 w 30"/>
                <a:gd name="T5" fmla="*/ 4 h 34"/>
                <a:gd name="T6" fmla="*/ 0 w 30"/>
                <a:gd name="T7" fmla="*/ 0 h 34"/>
                <a:gd name="T8" fmla="*/ 0 w 30"/>
                <a:gd name="T9" fmla="*/ 30 h 34"/>
              </a:gdLst>
              <a:ahLst/>
              <a:cxnLst>
                <a:cxn ang="0">
                  <a:pos x="T0" y="T1"/>
                </a:cxn>
                <a:cxn ang="0">
                  <a:pos x="T2" y="T3"/>
                </a:cxn>
                <a:cxn ang="0">
                  <a:pos x="T4" y="T5"/>
                </a:cxn>
                <a:cxn ang="0">
                  <a:pos x="T6" y="T7"/>
                </a:cxn>
                <a:cxn ang="0">
                  <a:pos x="T8" y="T9"/>
                </a:cxn>
              </a:cxnLst>
              <a:rect l="0" t="0" r="r" b="b"/>
              <a:pathLst>
                <a:path w="30" h="34">
                  <a:moveTo>
                    <a:pt x="0" y="30"/>
                  </a:moveTo>
                  <a:lnTo>
                    <a:pt x="30" y="34"/>
                  </a:lnTo>
                  <a:lnTo>
                    <a:pt x="30" y="4"/>
                  </a:lnTo>
                  <a:lnTo>
                    <a:pt x="0" y="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43" name="Freeform 57"/>
            <p:cNvSpPr>
              <a:spLocks/>
            </p:cNvSpPr>
            <p:nvPr/>
          </p:nvSpPr>
          <p:spPr bwMode="auto">
            <a:xfrm>
              <a:off x="5908432" y="5454695"/>
              <a:ext cx="227316" cy="73649"/>
            </a:xfrm>
            <a:custGeom>
              <a:avLst/>
              <a:gdLst>
                <a:gd name="T0" fmla="*/ 0 w 129"/>
                <a:gd name="T1" fmla="*/ 30 h 49"/>
                <a:gd name="T2" fmla="*/ 110 w 129"/>
                <a:gd name="T3" fmla="*/ 45 h 49"/>
                <a:gd name="T4" fmla="*/ 121 w 129"/>
                <a:gd name="T5" fmla="*/ 49 h 49"/>
                <a:gd name="T6" fmla="*/ 129 w 129"/>
                <a:gd name="T7" fmla="*/ 19 h 49"/>
                <a:gd name="T8" fmla="*/ 118 w 129"/>
                <a:gd name="T9" fmla="*/ 15 h 49"/>
                <a:gd name="T10" fmla="*/ 8 w 129"/>
                <a:gd name="T11" fmla="*/ 0 h 49"/>
                <a:gd name="T12" fmla="*/ 0 w 129"/>
                <a:gd name="T13" fmla="*/ 30 h 49"/>
              </a:gdLst>
              <a:ahLst/>
              <a:cxnLst>
                <a:cxn ang="0">
                  <a:pos x="T0" y="T1"/>
                </a:cxn>
                <a:cxn ang="0">
                  <a:pos x="T2" y="T3"/>
                </a:cxn>
                <a:cxn ang="0">
                  <a:pos x="T4" y="T5"/>
                </a:cxn>
                <a:cxn ang="0">
                  <a:pos x="T6" y="T7"/>
                </a:cxn>
                <a:cxn ang="0">
                  <a:pos x="T8" y="T9"/>
                </a:cxn>
                <a:cxn ang="0">
                  <a:pos x="T10" y="T11"/>
                </a:cxn>
                <a:cxn ang="0">
                  <a:pos x="T12" y="T13"/>
                </a:cxn>
              </a:cxnLst>
              <a:rect l="0" t="0" r="r" b="b"/>
              <a:pathLst>
                <a:path w="129" h="49">
                  <a:moveTo>
                    <a:pt x="0" y="30"/>
                  </a:moveTo>
                  <a:lnTo>
                    <a:pt x="110" y="45"/>
                  </a:lnTo>
                  <a:lnTo>
                    <a:pt x="121" y="49"/>
                  </a:lnTo>
                  <a:lnTo>
                    <a:pt x="129" y="19"/>
                  </a:lnTo>
                  <a:lnTo>
                    <a:pt x="118" y="15"/>
                  </a:lnTo>
                  <a:lnTo>
                    <a:pt x="8" y="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44" name="Freeform 58"/>
            <p:cNvSpPr>
              <a:spLocks/>
            </p:cNvSpPr>
            <p:nvPr/>
          </p:nvSpPr>
          <p:spPr bwMode="auto">
            <a:xfrm>
              <a:off x="6178980" y="5488792"/>
              <a:ext cx="54388" cy="50463"/>
            </a:xfrm>
            <a:custGeom>
              <a:avLst/>
              <a:gdLst>
                <a:gd name="T0" fmla="*/ 0 w 30"/>
                <a:gd name="T1" fmla="*/ 30 h 34"/>
                <a:gd name="T2" fmla="*/ 30 w 30"/>
                <a:gd name="T3" fmla="*/ 34 h 34"/>
                <a:gd name="T4" fmla="*/ 30 w 30"/>
                <a:gd name="T5" fmla="*/ 4 h 34"/>
                <a:gd name="T6" fmla="*/ 0 w 30"/>
                <a:gd name="T7" fmla="*/ 0 h 34"/>
                <a:gd name="T8" fmla="*/ 0 w 30"/>
                <a:gd name="T9" fmla="*/ 30 h 34"/>
              </a:gdLst>
              <a:ahLst/>
              <a:cxnLst>
                <a:cxn ang="0">
                  <a:pos x="T0" y="T1"/>
                </a:cxn>
                <a:cxn ang="0">
                  <a:pos x="T2" y="T3"/>
                </a:cxn>
                <a:cxn ang="0">
                  <a:pos x="T4" y="T5"/>
                </a:cxn>
                <a:cxn ang="0">
                  <a:pos x="T6" y="T7"/>
                </a:cxn>
                <a:cxn ang="0">
                  <a:pos x="T8" y="T9"/>
                </a:cxn>
              </a:cxnLst>
              <a:rect l="0" t="0" r="r" b="b"/>
              <a:pathLst>
                <a:path w="30" h="34">
                  <a:moveTo>
                    <a:pt x="0" y="30"/>
                  </a:moveTo>
                  <a:lnTo>
                    <a:pt x="30" y="34"/>
                  </a:lnTo>
                  <a:lnTo>
                    <a:pt x="30" y="4"/>
                  </a:lnTo>
                  <a:lnTo>
                    <a:pt x="0" y="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45" name="Freeform 59"/>
            <p:cNvSpPr>
              <a:spLocks/>
            </p:cNvSpPr>
            <p:nvPr/>
          </p:nvSpPr>
          <p:spPr bwMode="auto">
            <a:xfrm>
              <a:off x="6279389" y="5506522"/>
              <a:ext cx="225921" cy="95470"/>
            </a:xfrm>
            <a:custGeom>
              <a:avLst/>
              <a:gdLst>
                <a:gd name="T0" fmla="*/ 0 w 129"/>
                <a:gd name="T1" fmla="*/ 30 h 64"/>
                <a:gd name="T2" fmla="*/ 106 w 129"/>
                <a:gd name="T3" fmla="*/ 60 h 64"/>
                <a:gd name="T4" fmla="*/ 98 w 129"/>
                <a:gd name="T5" fmla="*/ 56 h 64"/>
                <a:gd name="T6" fmla="*/ 106 w 129"/>
                <a:gd name="T7" fmla="*/ 64 h 64"/>
                <a:gd name="T8" fmla="*/ 129 w 129"/>
                <a:gd name="T9" fmla="*/ 41 h 64"/>
                <a:gd name="T10" fmla="*/ 117 w 129"/>
                <a:gd name="T11" fmla="*/ 33 h 64"/>
                <a:gd name="T12" fmla="*/ 7 w 129"/>
                <a:gd name="T13" fmla="*/ 0 h 64"/>
                <a:gd name="T14" fmla="*/ 0 w 129"/>
                <a:gd name="T15" fmla="*/ 3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 h="64">
                  <a:moveTo>
                    <a:pt x="0" y="30"/>
                  </a:moveTo>
                  <a:lnTo>
                    <a:pt x="106" y="60"/>
                  </a:lnTo>
                  <a:lnTo>
                    <a:pt x="98" y="56"/>
                  </a:lnTo>
                  <a:lnTo>
                    <a:pt x="106" y="64"/>
                  </a:lnTo>
                  <a:lnTo>
                    <a:pt x="129" y="41"/>
                  </a:lnTo>
                  <a:lnTo>
                    <a:pt x="117" y="33"/>
                  </a:lnTo>
                  <a:lnTo>
                    <a:pt x="7" y="0"/>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46" name="Freeform 60"/>
            <p:cNvSpPr>
              <a:spLocks/>
            </p:cNvSpPr>
            <p:nvPr/>
          </p:nvSpPr>
          <p:spPr bwMode="auto">
            <a:xfrm>
              <a:off x="6498337" y="5611540"/>
              <a:ext cx="71123" cy="66829"/>
            </a:xfrm>
            <a:custGeom>
              <a:avLst/>
              <a:gdLst>
                <a:gd name="T0" fmla="*/ 0 w 42"/>
                <a:gd name="T1" fmla="*/ 15 h 42"/>
                <a:gd name="T2" fmla="*/ 19 w 42"/>
                <a:gd name="T3" fmla="*/ 42 h 42"/>
                <a:gd name="T4" fmla="*/ 42 w 42"/>
                <a:gd name="T5" fmla="*/ 27 h 42"/>
                <a:gd name="T6" fmla="*/ 23 w 42"/>
                <a:gd name="T7" fmla="*/ 0 h 42"/>
                <a:gd name="T8" fmla="*/ 0 w 42"/>
                <a:gd name="T9" fmla="*/ 15 h 42"/>
              </a:gdLst>
              <a:ahLst/>
              <a:cxnLst>
                <a:cxn ang="0">
                  <a:pos x="T0" y="T1"/>
                </a:cxn>
                <a:cxn ang="0">
                  <a:pos x="T2" y="T3"/>
                </a:cxn>
                <a:cxn ang="0">
                  <a:pos x="T4" y="T5"/>
                </a:cxn>
                <a:cxn ang="0">
                  <a:pos x="T6" y="T7"/>
                </a:cxn>
                <a:cxn ang="0">
                  <a:pos x="T8" y="T9"/>
                </a:cxn>
              </a:cxnLst>
              <a:rect l="0" t="0" r="r" b="b"/>
              <a:pathLst>
                <a:path w="42" h="42">
                  <a:moveTo>
                    <a:pt x="0" y="15"/>
                  </a:moveTo>
                  <a:lnTo>
                    <a:pt x="19" y="42"/>
                  </a:lnTo>
                  <a:lnTo>
                    <a:pt x="42" y="27"/>
                  </a:lnTo>
                  <a:lnTo>
                    <a:pt x="23" y="0"/>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47" name="Freeform 61"/>
            <p:cNvSpPr>
              <a:spLocks/>
            </p:cNvSpPr>
            <p:nvPr/>
          </p:nvSpPr>
          <p:spPr bwMode="auto">
            <a:xfrm>
              <a:off x="6542964" y="5700191"/>
              <a:ext cx="114355" cy="185486"/>
            </a:xfrm>
            <a:custGeom>
              <a:avLst/>
              <a:gdLst>
                <a:gd name="T0" fmla="*/ 0 w 65"/>
                <a:gd name="T1" fmla="*/ 0 h 125"/>
                <a:gd name="T2" fmla="*/ 4 w 65"/>
                <a:gd name="T3" fmla="*/ 38 h 125"/>
                <a:gd name="T4" fmla="*/ 35 w 65"/>
                <a:gd name="T5" fmla="*/ 113 h 125"/>
                <a:gd name="T6" fmla="*/ 50 w 65"/>
                <a:gd name="T7" fmla="*/ 125 h 125"/>
                <a:gd name="T8" fmla="*/ 65 w 65"/>
                <a:gd name="T9" fmla="*/ 102 h 125"/>
                <a:gd name="T10" fmla="*/ 54 w 65"/>
                <a:gd name="T11" fmla="*/ 95 h 125"/>
                <a:gd name="T12" fmla="*/ 61 w 65"/>
                <a:gd name="T13" fmla="*/ 102 h 125"/>
                <a:gd name="T14" fmla="*/ 35 w 65"/>
                <a:gd name="T15" fmla="*/ 31 h 125"/>
                <a:gd name="T16" fmla="*/ 35 w 65"/>
                <a:gd name="T17" fmla="*/ 34 h 125"/>
                <a:gd name="T18" fmla="*/ 31 w 65"/>
                <a:gd name="T19" fmla="*/ 0 h 125"/>
                <a:gd name="T20" fmla="*/ 0 w 65"/>
                <a:gd name="T2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125">
                  <a:moveTo>
                    <a:pt x="0" y="0"/>
                  </a:moveTo>
                  <a:lnTo>
                    <a:pt x="4" y="38"/>
                  </a:lnTo>
                  <a:lnTo>
                    <a:pt x="35" y="113"/>
                  </a:lnTo>
                  <a:lnTo>
                    <a:pt x="50" y="125"/>
                  </a:lnTo>
                  <a:lnTo>
                    <a:pt x="65" y="102"/>
                  </a:lnTo>
                  <a:lnTo>
                    <a:pt x="54" y="95"/>
                  </a:lnTo>
                  <a:lnTo>
                    <a:pt x="61" y="102"/>
                  </a:lnTo>
                  <a:lnTo>
                    <a:pt x="35" y="31"/>
                  </a:lnTo>
                  <a:lnTo>
                    <a:pt x="35" y="34"/>
                  </a:lnTo>
                  <a:lnTo>
                    <a:pt x="31"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48" name="Freeform 62"/>
            <p:cNvSpPr>
              <a:spLocks/>
            </p:cNvSpPr>
            <p:nvPr/>
          </p:nvSpPr>
          <p:spPr bwMode="auto">
            <a:xfrm>
              <a:off x="6675448" y="5867946"/>
              <a:ext cx="68334" cy="55918"/>
            </a:xfrm>
            <a:custGeom>
              <a:avLst/>
              <a:gdLst>
                <a:gd name="T0" fmla="*/ 0 w 38"/>
                <a:gd name="T1" fmla="*/ 31 h 38"/>
                <a:gd name="T2" fmla="*/ 12 w 38"/>
                <a:gd name="T3" fmla="*/ 34 h 38"/>
                <a:gd name="T4" fmla="*/ 31 w 38"/>
                <a:gd name="T5" fmla="*/ 38 h 38"/>
                <a:gd name="T6" fmla="*/ 38 w 38"/>
                <a:gd name="T7" fmla="*/ 8 h 38"/>
                <a:gd name="T8" fmla="*/ 19 w 38"/>
                <a:gd name="T9" fmla="*/ 4 h 38"/>
                <a:gd name="T10" fmla="*/ 8 w 38"/>
                <a:gd name="T11" fmla="*/ 0 h 38"/>
                <a:gd name="T12" fmla="*/ 0 w 38"/>
                <a:gd name="T13" fmla="*/ 31 h 38"/>
              </a:gdLst>
              <a:ahLst/>
              <a:cxnLst>
                <a:cxn ang="0">
                  <a:pos x="T0" y="T1"/>
                </a:cxn>
                <a:cxn ang="0">
                  <a:pos x="T2" y="T3"/>
                </a:cxn>
                <a:cxn ang="0">
                  <a:pos x="T4" y="T5"/>
                </a:cxn>
                <a:cxn ang="0">
                  <a:pos x="T6" y="T7"/>
                </a:cxn>
                <a:cxn ang="0">
                  <a:pos x="T8" y="T9"/>
                </a:cxn>
                <a:cxn ang="0">
                  <a:pos x="T10" y="T11"/>
                </a:cxn>
                <a:cxn ang="0">
                  <a:pos x="T12" y="T13"/>
                </a:cxn>
              </a:cxnLst>
              <a:rect l="0" t="0" r="r" b="b"/>
              <a:pathLst>
                <a:path w="38" h="38">
                  <a:moveTo>
                    <a:pt x="0" y="31"/>
                  </a:moveTo>
                  <a:lnTo>
                    <a:pt x="12" y="34"/>
                  </a:lnTo>
                  <a:lnTo>
                    <a:pt x="31" y="38"/>
                  </a:lnTo>
                  <a:lnTo>
                    <a:pt x="38" y="8"/>
                  </a:lnTo>
                  <a:lnTo>
                    <a:pt x="19" y="4"/>
                  </a:lnTo>
                  <a:lnTo>
                    <a:pt x="8" y="0"/>
                  </a:lnTo>
                  <a:lnTo>
                    <a:pt x="0"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49" name="Freeform 63"/>
            <p:cNvSpPr>
              <a:spLocks/>
            </p:cNvSpPr>
            <p:nvPr/>
          </p:nvSpPr>
          <p:spPr bwMode="auto">
            <a:xfrm>
              <a:off x="6782830" y="5762929"/>
              <a:ext cx="121328" cy="173211"/>
            </a:xfrm>
            <a:custGeom>
              <a:avLst/>
              <a:gdLst>
                <a:gd name="T0" fmla="*/ 4 w 69"/>
                <a:gd name="T1" fmla="*/ 117 h 117"/>
                <a:gd name="T2" fmla="*/ 12 w 69"/>
                <a:gd name="T3" fmla="*/ 117 h 117"/>
                <a:gd name="T4" fmla="*/ 42 w 69"/>
                <a:gd name="T5" fmla="*/ 98 h 117"/>
                <a:gd name="T6" fmla="*/ 53 w 69"/>
                <a:gd name="T7" fmla="*/ 53 h 117"/>
                <a:gd name="T8" fmla="*/ 69 w 69"/>
                <a:gd name="T9" fmla="*/ 7 h 117"/>
                <a:gd name="T10" fmla="*/ 38 w 69"/>
                <a:gd name="T11" fmla="*/ 0 h 117"/>
                <a:gd name="T12" fmla="*/ 23 w 69"/>
                <a:gd name="T13" fmla="*/ 45 h 117"/>
                <a:gd name="T14" fmla="*/ 15 w 69"/>
                <a:gd name="T15" fmla="*/ 87 h 117"/>
                <a:gd name="T16" fmla="*/ 23 w 69"/>
                <a:gd name="T17" fmla="*/ 75 h 117"/>
                <a:gd name="T18" fmla="*/ 0 w 69"/>
                <a:gd name="T19" fmla="*/ 87 h 117"/>
                <a:gd name="T20" fmla="*/ 8 w 69"/>
                <a:gd name="T21" fmla="*/ 87 h 117"/>
                <a:gd name="T22" fmla="*/ 4 w 69"/>
                <a:gd name="T23" fmla="*/ 87 h 117"/>
                <a:gd name="T24" fmla="*/ 4 w 69"/>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117">
                  <a:moveTo>
                    <a:pt x="4" y="117"/>
                  </a:moveTo>
                  <a:lnTo>
                    <a:pt x="12" y="117"/>
                  </a:lnTo>
                  <a:lnTo>
                    <a:pt x="42" y="98"/>
                  </a:lnTo>
                  <a:lnTo>
                    <a:pt x="53" y="53"/>
                  </a:lnTo>
                  <a:lnTo>
                    <a:pt x="69" y="7"/>
                  </a:lnTo>
                  <a:lnTo>
                    <a:pt x="38" y="0"/>
                  </a:lnTo>
                  <a:lnTo>
                    <a:pt x="23" y="45"/>
                  </a:lnTo>
                  <a:lnTo>
                    <a:pt x="15" y="87"/>
                  </a:lnTo>
                  <a:lnTo>
                    <a:pt x="23" y="75"/>
                  </a:lnTo>
                  <a:lnTo>
                    <a:pt x="0" y="87"/>
                  </a:lnTo>
                  <a:lnTo>
                    <a:pt x="8" y="87"/>
                  </a:lnTo>
                  <a:lnTo>
                    <a:pt x="4" y="87"/>
                  </a:lnTo>
                  <a:lnTo>
                    <a:pt x="4" y="1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50" name="Freeform 64"/>
            <p:cNvSpPr>
              <a:spLocks/>
            </p:cNvSpPr>
            <p:nvPr/>
          </p:nvSpPr>
          <p:spPr bwMode="auto">
            <a:xfrm>
              <a:off x="6867900" y="5674278"/>
              <a:ext cx="68334" cy="54555"/>
            </a:xfrm>
            <a:custGeom>
              <a:avLst/>
              <a:gdLst>
                <a:gd name="T0" fmla="*/ 30 w 38"/>
                <a:gd name="T1" fmla="*/ 37 h 37"/>
                <a:gd name="T2" fmla="*/ 34 w 38"/>
                <a:gd name="T3" fmla="*/ 22 h 37"/>
                <a:gd name="T4" fmla="*/ 30 w 38"/>
                <a:gd name="T5" fmla="*/ 26 h 37"/>
                <a:gd name="T6" fmla="*/ 38 w 38"/>
                <a:gd name="T7" fmla="*/ 15 h 37"/>
                <a:gd name="T8" fmla="*/ 15 w 38"/>
                <a:gd name="T9" fmla="*/ 0 h 37"/>
                <a:gd name="T10" fmla="*/ 3 w 38"/>
                <a:gd name="T11" fmla="*/ 11 h 37"/>
                <a:gd name="T12" fmla="*/ 0 w 38"/>
                <a:gd name="T13" fmla="*/ 30 h 37"/>
                <a:gd name="T14" fmla="*/ 30 w 38"/>
                <a:gd name="T15" fmla="*/ 37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37">
                  <a:moveTo>
                    <a:pt x="30" y="37"/>
                  </a:moveTo>
                  <a:lnTo>
                    <a:pt x="34" y="22"/>
                  </a:lnTo>
                  <a:lnTo>
                    <a:pt x="30" y="26"/>
                  </a:lnTo>
                  <a:lnTo>
                    <a:pt x="38" y="15"/>
                  </a:lnTo>
                  <a:lnTo>
                    <a:pt x="15" y="0"/>
                  </a:lnTo>
                  <a:lnTo>
                    <a:pt x="3" y="11"/>
                  </a:lnTo>
                  <a:lnTo>
                    <a:pt x="0" y="30"/>
                  </a:lnTo>
                  <a:lnTo>
                    <a:pt x="30"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51" name="Freeform 65"/>
            <p:cNvSpPr>
              <a:spLocks/>
            </p:cNvSpPr>
            <p:nvPr/>
          </p:nvSpPr>
          <p:spPr bwMode="auto">
            <a:xfrm>
              <a:off x="6929261" y="5477881"/>
              <a:ext cx="152009" cy="181394"/>
            </a:xfrm>
            <a:custGeom>
              <a:avLst/>
              <a:gdLst>
                <a:gd name="T0" fmla="*/ 23 w 87"/>
                <a:gd name="T1" fmla="*/ 120 h 120"/>
                <a:gd name="T2" fmla="*/ 45 w 87"/>
                <a:gd name="T3" fmla="*/ 83 h 120"/>
                <a:gd name="T4" fmla="*/ 83 w 87"/>
                <a:gd name="T5" fmla="*/ 26 h 120"/>
                <a:gd name="T6" fmla="*/ 80 w 87"/>
                <a:gd name="T7" fmla="*/ 34 h 120"/>
                <a:gd name="T8" fmla="*/ 87 w 87"/>
                <a:gd name="T9" fmla="*/ 30 h 120"/>
                <a:gd name="T10" fmla="*/ 72 w 87"/>
                <a:gd name="T11" fmla="*/ 0 h 120"/>
                <a:gd name="T12" fmla="*/ 61 w 87"/>
                <a:gd name="T13" fmla="*/ 7 h 120"/>
                <a:gd name="T14" fmla="*/ 23 w 87"/>
                <a:gd name="T15" fmla="*/ 68 h 120"/>
                <a:gd name="T16" fmla="*/ 0 w 87"/>
                <a:gd name="T17" fmla="*/ 105 h 120"/>
                <a:gd name="T18" fmla="*/ 23 w 87"/>
                <a:gd name="T19"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120">
                  <a:moveTo>
                    <a:pt x="23" y="120"/>
                  </a:moveTo>
                  <a:lnTo>
                    <a:pt x="45" y="83"/>
                  </a:lnTo>
                  <a:lnTo>
                    <a:pt x="83" y="26"/>
                  </a:lnTo>
                  <a:lnTo>
                    <a:pt x="80" y="34"/>
                  </a:lnTo>
                  <a:lnTo>
                    <a:pt x="87" y="30"/>
                  </a:lnTo>
                  <a:lnTo>
                    <a:pt x="72" y="0"/>
                  </a:lnTo>
                  <a:lnTo>
                    <a:pt x="61" y="7"/>
                  </a:lnTo>
                  <a:lnTo>
                    <a:pt x="23" y="68"/>
                  </a:lnTo>
                  <a:lnTo>
                    <a:pt x="0" y="105"/>
                  </a:lnTo>
                  <a:lnTo>
                    <a:pt x="23"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latin typeface="Arial" charset="0"/>
                <a:cs typeface="+mn-cs"/>
              </a:endParaRPr>
            </a:p>
          </p:txBody>
        </p:sp>
        <p:sp>
          <p:nvSpPr>
            <p:cNvPr id="52" name="Oval 66"/>
            <p:cNvSpPr>
              <a:spLocks noChangeArrowheads="1"/>
            </p:cNvSpPr>
            <p:nvPr/>
          </p:nvSpPr>
          <p:spPr bwMode="auto">
            <a:xfrm>
              <a:off x="5014510" y="4238129"/>
              <a:ext cx="133879" cy="114565"/>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53" name="Oval 67"/>
            <p:cNvSpPr>
              <a:spLocks noChangeArrowheads="1"/>
            </p:cNvSpPr>
            <p:nvPr/>
          </p:nvSpPr>
          <p:spPr bwMode="auto">
            <a:xfrm>
              <a:off x="5338051" y="4394973"/>
              <a:ext cx="129695" cy="110473"/>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54" name="Oval 68"/>
            <p:cNvSpPr>
              <a:spLocks noChangeArrowheads="1"/>
            </p:cNvSpPr>
            <p:nvPr/>
          </p:nvSpPr>
          <p:spPr bwMode="auto">
            <a:xfrm>
              <a:off x="6247314" y="5340131"/>
              <a:ext cx="128301" cy="110473"/>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55" name="Oval 69"/>
            <p:cNvSpPr>
              <a:spLocks noChangeArrowheads="1"/>
            </p:cNvSpPr>
            <p:nvPr/>
          </p:nvSpPr>
          <p:spPr bwMode="auto">
            <a:xfrm>
              <a:off x="5643463" y="4189030"/>
              <a:ext cx="135274" cy="114565"/>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56" name="Oval 70"/>
            <p:cNvSpPr>
              <a:spLocks noChangeArrowheads="1"/>
            </p:cNvSpPr>
            <p:nvPr/>
          </p:nvSpPr>
          <p:spPr bwMode="auto">
            <a:xfrm>
              <a:off x="4590559" y="3474365"/>
              <a:ext cx="131090" cy="113201"/>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57" name="Oval 71"/>
            <p:cNvSpPr>
              <a:spLocks noChangeArrowheads="1"/>
            </p:cNvSpPr>
            <p:nvPr/>
          </p:nvSpPr>
          <p:spPr bwMode="auto">
            <a:xfrm>
              <a:off x="4147084" y="3631209"/>
              <a:ext cx="128301" cy="110473"/>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58" name="Oval 72"/>
            <p:cNvSpPr>
              <a:spLocks noChangeArrowheads="1"/>
            </p:cNvSpPr>
            <p:nvPr/>
          </p:nvSpPr>
          <p:spPr bwMode="auto">
            <a:xfrm>
              <a:off x="4357665" y="2871537"/>
              <a:ext cx="136668" cy="115928"/>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59" name="Oval 73"/>
            <p:cNvSpPr>
              <a:spLocks noChangeArrowheads="1"/>
            </p:cNvSpPr>
            <p:nvPr/>
          </p:nvSpPr>
          <p:spPr bwMode="auto">
            <a:xfrm>
              <a:off x="3808203" y="2771975"/>
              <a:ext cx="135274" cy="107745"/>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60" name="Oval 74"/>
            <p:cNvSpPr>
              <a:spLocks noChangeArrowheads="1"/>
            </p:cNvSpPr>
            <p:nvPr/>
          </p:nvSpPr>
          <p:spPr bwMode="auto">
            <a:xfrm>
              <a:off x="5968399" y="2128231"/>
              <a:ext cx="131090" cy="118656"/>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61" name="Oval 75"/>
            <p:cNvSpPr>
              <a:spLocks noChangeArrowheads="1"/>
            </p:cNvSpPr>
            <p:nvPr/>
          </p:nvSpPr>
          <p:spPr bwMode="auto">
            <a:xfrm>
              <a:off x="7558214" y="3129307"/>
              <a:ext cx="131090" cy="115928"/>
            </a:xfrm>
            <a:prstGeom prst="ellipse">
              <a:avLst/>
            </a:prstGeom>
            <a:solidFill>
              <a:srgbClr val="FF0000"/>
            </a:solidFill>
            <a:ln w="0">
              <a:solidFill>
                <a:srgbClr val="000000"/>
              </a:solidFill>
              <a:round/>
              <a:headEnd/>
              <a:tailEnd/>
            </a:ln>
          </p:spPr>
          <p:txBody>
            <a:bodyPr/>
            <a:lstStyle/>
            <a:p>
              <a:pPr>
                <a:defRPr/>
              </a:pPr>
              <a:endParaRPr lang="en-GB">
                <a:solidFill>
                  <a:srgbClr val="000000"/>
                </a:solidFill>
                <a:latin typeface="Arial" charset="0"/>
                <a:cs typeface="+mn-cs"/>
              </a:endParaRPr>
            </a:p>
          </p:txBody>
        </p:sp>
        <p:sp>
          <p:nvSpPr>
            <p:cNvPr id="62" name="Freeform 76"/>
            <p:cNvSpPr>
              <a:spLocks noEditPoints="1"/>
            </p:cNvSpPr>
            <p:nvPr/>
          </p:nvSpPr>
          <p:spPr bwMode="auto">
            <a:xfrm>
              <a:off x="2066379" y="3913529"/>
              <a:ext cx="1849206" cy="308233"/>
            </a:xfrm>
            <a:custGeom>
              <a:avLst/>
              <a:gdLst>
                <a:gd name="T0" fmla="*/ 129 w 1060"/>
                <a:gd name="T1" fmla="*/ 136 h 208"/>
                <a:gd name="T2" fmla="*/ 72 w 1060"/>
                <a:gd name="T3" fmla="*/ 166 h 208"/>
                <a:gd name="T4" fmla="*/ 4 w 1060"/>
                <a:gd name="T5" fmla="*/ 117 h 208"/>
                <a:gd name="T6" fmla="*/ 19 w 1060"/>
                <a:gd name="T7" fmla="*/ 23 h 208"/>
                <a:gd name="T8" fmla="*/ 103 w 1060"/>
                <a:gd name="T9" fmla="*/ 4 h 208"/>
                <a:gd name="T10" fmla="*/ 137 w 1060"/>
                <a:gd name="T11" fmla="*/ 49 h 208"/>
                <a:gd name="T12" fmla="*/ 95 w 1060"/>
                <a:gd name="T13" fmla="*/ 34 h 208"/>
                <a:gd name="T14" fmla="*/ 46 w 1060"/>
                <a:gd name="T15" fmla="*/ 42 h 208"/>
                <a:gd name="T16" fmla="*/ 38 w 1060"/>
                <a:gd name="T17" fmla="*/ 110 h 208"/>
                <a:gd name="T18" fmla="*/ 72 w 1060"/>
                <a:gd name="T19" fmla="*/ 136 h 208"/>
                <a:gd name="T20" fmla="*/ 106 w 1060"/>
                <a:gd name="T21" fmla="*/ 102 h 208"/>
                <a:gd name="T22" fmla="*/ 175 w 1060"/>
                <a:gd name="T23" fmla="*/ 61 h 208"/>
                <a:gd name="T24" fmla="*/ 243 w 1060"/>
                <a:gd name="T25" fmla="*/ 49 h 208"/>
                <a:gd name="T26" fmla="*/ 277 w 1060"/>
                <a:gd name="T27" fmla="*/ 106 h 208"/>
                <a:gd name="T28" fmla="*/ 239 w 1060"/>
                <a:gd name="T29" fmla="*/ 162 h 208"/>
                <a:gd name="T30" fmla="*/ 175 w 1060"/>
                <a:gd name="T31" fmla="*/ 147 h 208"/>
                <a:gd name="T32" fmla="*/ 159 w 1060"/>
                <a:gd name="T33" fmla="*/ 102 h 208"/>
                <a:gd name="T34" fmla="*/ 216 w 1060"/>
                <a:gd name="T35" fmla="*/ 140 h 208"/>
                <a:gd name="T36" fmla="*/ 243 w 1060"/>
                <a:gd name="T37" fmla="*/ 91 h 208"/>
                <a:gd name="T38" fmla="*/ 205 w 1060"/>
                <a:gd name="T39" fmla="*/ 72 h 208"/>
                <a:gd name="T40" fmla="*/ 190 w 1060"/>
                <a:gd name="T41" fmla="*/ 106 h 208"/>
                <a:gd name="T42" fmla="*/ 361 w 1060"/>
                <a:gd name="T43" fmla="*/ 159 h 208"/>
                <a:gd name="T44" fmla="*/ 304 w 1060"/>
                <a:gd name="T45" fmla="*/ 144 h 208"/>
                <a:gd name="T46" fmla="*/ 300 w 1060"/>
                <a:gd name="T47" fmla="*/ 49 h 208"/>
                <a:gd name="T48" fmla="*/ 330 w 1060"/>
                <a:gd name="T49" fmla="*/ 129 h 208"/>
                <a:gd name="T50" fmla="*/ 349 w 1060"/>
                <a:gd name="T51" fmla="*/ 140 h 208"/>
                <a:gd name="T52" fmla="*/ 376 w 1060"/>
                <a:gd name="T53" fmla="*/ 117 h 208"/>
                <a:gd name="T54" fmla="*/ 406 w 1060"/>
                <a:gd name="T55" fmla="*/ 49 h 208"/>
                <a:gd name="T56" fmla="*/ 539 w 1060"/>
                <a:gd name="T57" fmla="*/ 162 h 208"/>
                <a:gd name="T58" fmla="*/ 509 w 1060"/>
                <a:gd name="T59" fmla="*/ 80 h 208"/>
                <a:gd name="T60" fmla="*/ 475 w 1060"/>
                <a:gd name="T61" fmla="*/ 72 h 208"/>
                <a:gd name="T62" fmla="*/ 467 w 1060"/>
                <a:gd name="T63" fmla="*/ 110 h 208"/>
                <a:gd name="T64" fmla="*/ 437 w 1060"/>
                <a:gd name="T65" fmla="*/ 49 h 208"/>
                <a:gd name="T66" fmla="*/ 482 w 1060"/>
                <a:gd name="T67" fmla="*/ 49 h 208"/>
                <a:gd name="T68" fmla="*/ 532 w 1060"/>
                <a:gd name="T69" fmla="*/ 57 h 208"/>
                <a:gd name="T70" fmla="*/ 539 w 1060"/>
                <a:gd name="T71" fmla="*/ 162 h 208"/>
                <a:gd name="T72" fmla="*/ 604 w 1060"/>
                <a:gd name="T73" fmla="*/ 72 h 208"/>
                <a:gd name="T74" fmla="*/ 604 w 1060"/>
                <a:gd name="T75" fmla="*/ 140 h 208"/>
                <a:gd name="T76" fmla="*/ 627 w 1060"/>
                <a:gd name="T77" fmla="*/ 159 h 208"/>
                <a:gd name="T78" fmla="*/ 589 w 1060"/>
                <a:gd name="T79" fmla="*/ 162 h 208"/>
                <a:gd name="T80" fmla="*/ 573 w 1060"/>
                <a:gd name="T81" fmla="*/ 121 h 208"/>
                <a:gd name="T82" fmla="*/ 558 w 1060"/>
                <a:gd name="T83" fmla="*/ 49 h 208"/>
                <a:gd name="T84" fmla="*/ 604 w 1060"/>
                <a:gd name="T85" fmla="*/ 8 h 208"/>
                <a:gd name="T86" fmla="*/ 672 w 1060"/>
                <a:gd name="T87" fmla="*/ 162 h 208"/>
                <a:gd name="T88" fmla="*/ 672 w 1060"/>
                <a:gd name="T89" fmla="*/ 49 h 208"/>
                <a:gd name="T90" fmla="*/ 699 w 1060"/>
                <a:gd name="T91" fmla="*/ 46 h 208"/>
                <a:gd name="T92" fmla="*/ 703 w 1060"/>
                <a:gd name="T93" fmla="*/ 76 h 208"/>
                <a:gd name="T94" fmla="*/ 676 w 1060"/>
                <a:gd name="T95" fmla="*/ 87 h 208"/>
                <a:gd name="T96" fmla="*/ 672 w 1060"/>
                <a:gd name="T97" fmla="*/ 162 h 208"/>
                <a:gd name="T98" fmla="*/ 775 w 1060"/>
                <a:gd name="T99" fmla="*/ 129 h 208"/>
                <a:gd name="T100" fmla="*/ 794 w 1060"/>
                <a:gd name="T101" fmla="*/ 159 h 208"/>
                <a:gd name="T102" fmla="*/ 771 w 1060"/>
                <a:gd name="T103" fmla="*/ 200 h 208"/>
                <a:gd name="T104" fmla="*/ 744 w 1060"/>
                <a:gd name="T105" fmla="*/ 208 h 208"/>
                <a:gd name="T106" fmla="*/ 737 w 1060"/>
                <a:gd name="T107" fmla="*/ 185 h 208"/>
                <a:gd name="T108" fmla="*/ 718 w 1060"/>
                <a:gd name="T109" fmla="*/ 49 h 208"/>
                <a:gd name="T110" fmla="*/ 1010 w 1060"/>
                <a:gd name="T111" fmla="*/ 125 h 208"/>
                <a:gd name="T112" fmla="*/ 900 w 1060"/>
                <a:gd name="T113" fmla="*/ 162 h 208"/>
                <a:gd name="T114" fmla="*/ 1060 w 1060"/>
                <a:gd name="T115" fmla="*/ 162 h 208"/>
                <a:gd name="T116" fmla="*/ 957 w 1060"/>
                <a:gd name="T117" fmla="*/ 9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60" h="208">
                  <a:moveTo>
                    <a:pt x="106" y="102"/>
                  </a:moveTo>
                  <a:lnTo>
                    <a:pt x="137" y="113"/>
                  </a:lnTo>
                  <a:lnTo>
                    <a:pt x="129" y="136"/>
                  </a:lnTo>
                  <a:lnTo>
                    <a:pt x="114" y="151"/>
                  </a:lnTo>
                  <a:lnTo>
                    <a:pt x="95" y="162"/>
                  </a:lnTo>
                  <a:lnTo>
                    <a:pt x="72" y="166"/>
                  </a:lnTo>
                  <a:lnTo>
                    <a:pt x="42" y="162"/>
                  </a:lnTo>
                  <a:lnTo>
                    <a:pt x="19" y="144"/>
                  </a:lnTo>
                  <a:lnTo>
                    <a:pt x="4" y="117"/>
                  </a:lnTo>
                  <a:lnTo>
                    <a:pt x="0" y="83"/>
                  </a:lnTo>
                  <a:lnTo>
                    <a:pt x="4" y="49"/>
                  </a:lnTo>
                  <a:lnTo>
                    <a:pt x="19" y="23"/>
                  </a:lnTo>
                  <a:lnTo>
                    <a:pt x="46" y="8"/>
                  </a:lnTo>
                  <a:lnTo>
                    <a:pt x="76" y="0"/>
                  </a:lnTo>
                  <a:lnTo>
                    <a:pt x="103" y="4"/>
                  </a:lnTo>
                  <a:lnTo>
                    <a:pt x="122" y="19"/>
                  </a:lnTo>
                  <a:lnTo>
                    <a:pt x="129" y="31"/>
                  </a:lnTo>
                  <a:lnTo>
                    <a:pt x="137" y="49"/>
                  </a:lnTo>
                  <a:lnTo>
                    <a:pt x="106" y="57"/>
                  </a:lnTo>
                  <a:lnTo>
                    <a:pt x="103" y="46"/>
                  </a:lnTo>
                  <a:lnTo>
                    <a:pt x="95" y="34"/>
                  </a:lnTo>
                  <a:lnTo>
                    <a:pt x="72" y="31"/>
                  </a:lnTo>
                  <a:lnTo>
                    <a:pt x="57" y="34"/>
                  </a:lnTo>
                  <a:lnTo>
                    <a:pt x="46" y="42"/>
                  </a:lnTo>
                  <a:lnTo>
                    <a:pt x="38" y="57"/>
                  </a:lnTo>
                  <a:lnTo>
                    <a:pt x="34" y="83"/>
                  </a:lnTo>
                  <a:lnTo>
                    <a:pt x="38" y="110"/>
                  </a:lnTo>
                  <a:lnTo>
                    <a:pt x="46" y="125"/>
                  </a:lnTo>
                  <a:lnTo>
                    <a:pt x="57" y="132"/>
                  </a:lnTo>
                  <a:lnTo>
                    <a:pt x="72" y="136"/>
                  </a:lnTo>
                  <a:lnTo>
                    <a:pt x="95" y="129"/>
                  </a:lnTo>
                  <a:lnTo>
                    <a:pt x="103" y="117"/>
                  </a:lnTo>
                  <a:lnTo>
                    <a:pt x="106" y="102"/>
                  </a:lnTo>
                  <a:close/>
                  <a:moveTo>
                    <a:pt x="159" y="102"/>
                  </a:moveTo>
                  <a:lnTo>
                    <a:pt x="167" y="76"/>
                  </a:lnTo>
                  <a:lnTo>
                    <a:pt x="175" y="61"/>
                  </a:lnTo>
                  <a:lnTo>
                    <a:pt x="186" y="53"/>
                  </a:lnTo>
                  <a:lnTo>
                    <a:pt x="216" y="46"/>
                  </a:lnTo>
                  <a:lnTo>
                    <a:pt x="243" y="49"/>
                  </a:lnTo>
                  <a:lnTo>
                    <a:pt x="258" y="61"/>
                  </a:lnTo>
                  <a:lnTo>
                    <a:pt x="273" y="80"/>
                  </a:lnTo>
                  <a:lnTo>
                    <a:pt x="277" y="106"/>
                  </a:lnTo>
                  <a:lnTo>
                    <a:pt x="273" y="129"/>
                  </a:lnTo>
                  <a:lnTo>
                    <a:pt x="258" y="147"/>
                  </a:lnTo>
                  <a:lnTo>
                    <a:pt x="239" y="162"/>
                  </a:lnTo>
                  <a:lnTo>
                    <a:pt x="216" y="166"/>
                  </a:lnTo>
                  <a:lnTo>
                    <a:pt x="186" y="159"/>
                  </a:lnTo>
                  <a:lnTo>
                    <a:pt x="175" y="147"/>
                  </a:lnTo>
                  <a:lnTo>
                    <a:pt x="167" y="136"/>
                  </a:lnTo>
                  <a:lnTo>
                    <a:pt x="159" y="121"/>
                  </a:lnTo>
                  <a:lnTo>
                    <a:pt x="159" y="102"/>
                  </a:lnTo>
                  <a:close/>
                  <a:moveTo>
                    <a:pt x="190" y="106"/>
                  </a:moveTo>
                  <a:lnTo>
                    <a:pt x="197" y="132"/>
                  </a:lnTo>
                  <a:lnTo>
                    <a:pt x="216" y="140"/>
                  </a:lnTo>
                  <a:lnTo>
                    <a:pt x="239" y="132"/>
                  </a:lnTo>
                  <a:lnTo>
                    <a:pt x="247" y="106"/>
                  </a:lnTo>
                  <a:lnTo>
                    <a:pt x="243" y="91"/>
                  </a:lnTo>
                  <a:lnTo>
                    <a:pt x="239" y="80"/>
                  </a:lnTo>
                  <a:lnTo>
                    <a:pt x="216" y="68"/>
                  </a:lnTo>
                  <a:lnTo>
                    <a:pt x="205" y="72"/>
                  </a:lnTo>
                  <a:lnTo>
                    <a:pt x="197" y="80"/>
                  </a:lnTo>
                  <a:lnTo>
                    <a:pt x="194" y="91"/>
                  </a:lnTo>
                  <a:lnTo>
                    <a:pt x="190" y="106"/>
                  </a:lnTo>
                  <a:close/>
                  <a:moveTo>
                    <a:pt x="376" y="162"/>
                  </a:moveTo>
                  <a:lnTo>
                    <a:pt x="376" y="144"/>
                  </a:lnTo>
                  <a:lnTo>
                    <a:pt x="361" y="159"/>
                  </a:lnTo>
                  <a:lnTo>
                    <a:pt x="338" y="166"/>
                  </a:lnTo>
                  <a:lnTo>
                    <a:pt x="319" y="159"/>
                  </a:lnTo>
                  <a:lnTo>
                    <a:pt x="304" y="144"/>
                  </a:lnTo>
                  <a:lnTo>
                    <a:pt x="300" y="136"/>
                  </a:lnTo>
                  <a:lnTo>
                    <a:pt x="300" y="121"/>
                  </a:lnTo>
                  <a:lnTo>
                    <a:pt x="300" y="49"/>
                  </a:lnTo>
                  <a:lnTo>
                    <a:pt x="330" y="49"/>
                  </a:lnTo>
                  <a:lnTo>
                    <a:pt x="330" y="102"/>
                  </a:lnTo>
                  <a:lnTo>
                    <a:pt x="330" y="129"/>
                  </a:lnTo>
                  <a:lnTo>
                    <a:pt x="334" y="136"/>
                  </a:lnTo>
                  <a:lnTo>
                    <a:pt x="338" y="140"/>
                  </a:lnTo>
                  <a:lnTo>
                    <a:pt x="349" y="140"/>
                  </a:lnTo>
                  <a:lnTo>
                    <a:pt x="365" y="136"/>
                  </a:lnTo>
                  <a:lnTo>
                    <a:pt x="372" y="129"/>
                  </a:lnTo>
                  <a:lnTo>
                    <a:pt x="376" y="117"/>
                  </a:lnTo>
                  <a:lnTo>
                    <a:pt x="376" y="95"/>
                  </a:lnTo>
                  <a:lnTo>
                    <a:pt x="376" y="49"/>
                  </a:lnTo>
                  <a:lnTo>
                    <a:pt x="406" y="49"/>
                  </a:lnTo>
                  <a:lnTo>
                    <a:pt x="406" y="162"/>
                  </a:lnTo>
                  <a:lnTo>
                    <a:pt x="376" y="162"/>
                  </a:lnTo>
                  <a:close/>
                  <a:moveTo>
                    <a:pt x="539" y="162"/>
                  </a:moveTo>
                  <a:lnTo>
                    <a:pt x="509" y="162"/>
                  </a:lnTo>
                  <a:lnTo>
                    <a:pt x="509" y="102"/>
                  </a:lnTo>
                  <a:lnTo>
                    <a:pt x="509" y="80"/>
                  </a:lnTo>
                  <a:lnTo>
                    <a:pt x="501" y="72"/>
                  </a:lnTo>
                  <a:lnTo>
                    <a:pt x="490" y="68"/>
                  </a:lnTo>
                  <a:lnTo>
                    <a:pt x="475" y="72"/>
                  </a:lnTo>
                  <a:lnTo>
                    <a:pt x="471" y="80"/>
                  </a:lnTo>
                  <a:lnTo>
                    <a:pt x="467" y="83"/>
                  </a:lnTo>
                  <a:lnTo>
                    <a:pt x="467" y="110"/>
                  </a:lnTo>
                  <a:lnTo>
                    <a:pt x="467" y="162"/>
                  </a:lnTo>
                  <a:lnTo>
                    <a:pt x="437" y="162"/>
                  </a:lnTo>
                  <a:lnTo>
                    <a:pt x="437" y="49"/>
                  </a:lnTo>
                  <a:lnTo>
                    <a:pt x="463" y="49"/>
                  </a:lnTo>
                  <a:lnTo>
                    <a:pt x="463" y="64"/>
                  </a:lnTo>
                  <a:lnTo>
                    <a:pt x="482" y="49"/>
                  </a:lnTo>
                  <a:lnTo>
                    <a:pt x="501" y="46"/>
                  </a:lnTo>
                  <a:lnTo>
                    <a:pt x="520" y="49"/>
                  </a:lnTo>
                  <a:lnTo>
                    <a:pt x="532" y="57"/>
                  </a:lnTo>
                  <a:lnTo>
                    <a:pt x="539" y="72"/>
                  </a:lnTo>
                  <a:lnTo>
                    <a:pt x="539" y="91"/>
                  </a:lnTo>
                  <a:lnTo>
                    <a:pt x="539" y="162"/>
                  </a:lnTo>
                  <a:close/>
                  <a:moveTo>
                    <a:pt x="623" y="49"/>
                  </a:moveTo>
                  <a:lnTo>
                    <a:pt x="623" y="72"/>
                  </a:lnTo>
                  <a:lnTo>
                    <a:pt x="604" y="72"/>
                  </a:lnTo>
                  <a:lnTo>
                    <a:pt x="604" y="117"/>
                  </a:lnTo>
                  <a:lnTo>
                    <a:pt x="604" y="136"/>
                  </a:lnTo>
                  <a:lnTo>
                    <a:pt x="604" y="140"/>
                  </a:lnTo>
                  <a:lnTo>
                    <a:pt x="611" y="140"/>
                  </a:lnTo>
                  <a:lnTo>
                    <a:pt x="623" y="136"/>
                  </a:lnTo>
                  <a:lnTo>
                    <a:pt x="627" y="159"/>
                  </a:lnTo>
                  <a:lnTo>
                    <a:pt x="600" y="166"/>
                  </a:lnTo>
                  <a:lnTo>
                    <a:pt x="596" y="166"/>
                  </a:lnTo>
                  <a:lnTo>
                    <a:pt x="589" y="162"/>
                  </a:lnTo>
                  <a:lnTo>
                    <a:pt x="577" y="155"/>
                  </a:lnTo>
                  <a:lnTo>
                    <a:pt x="573" y="144"/>
                  </a:lnTo>
                  <a:lnTo>
                    <a:pt x="573" y="121"/>
                  </a:lnTo>
                  <a:lnTo>
                    <a:pt x="573" y="72"/>
                  </a:lnTo>
                  <a:lnTo>
                    <a:pt x="558" y="72"/>
                  </a:lnTo>
                  <a:lnTo>
                    <a:pt x="558" y="49"/>
                  </a:lnTo>
                  <a:lnTo>
                    <a:pt x="573" y="49"/>
                  </a:lnTo>
                  <a:lnTo>
                    <a:pt x="573" y="27"/>
                  </a:lnTo>
                  <a:lnTo>
                    <a:pt x="604" y="8"/>
                  </a:lnTo>
                  <a:lnTo>
                    <a:pt x="604" y="49"/>
                  </a:lnTo>
                  <a:lnTo>
                    <a:pt x="623" y="49"/>
                  </a:lnTo>
                  <a:close/>
                  <a:moveTo>
                    <a:pt x="672" y="162"/>
                  </a:moveTo>
                  <a:lnTo>
                    <a:pt x="642" y="162"/>
                  </a:lnTo>
                  <a:lnTo>
                    <a:pt x="642" y="49"/>
                  </a:lnTo>
                  <a:lnTo>
                    <a:pt x="672" y="49"/>
                  </a:lnTo>
                  <a:lnTo>
                    <a:pt x="672" y="64"/>
                  </a:lnTo>
                  <a:lnTo>
                    <a:pt x="684" y="49"/>
                  </a:lnTo>
                  <a:lnTo>
                    <a:pt x="699" y="46"/>
                  </a:lnTo>
                  <a:lnTo>
                    <a:pt x="718" y="49"/>
                  </a:lnTo>
                  <a:lnTo>
                    <a:pt x="706" y="76"/>
                  </a:lnTo>
                  <a:lnTo>
                    <a:pt x="703" y="76"/>
                  </a:lnTo>
                  <a:lnTo>
                    <a:pt x="695" y="72"/>
                  </a:lnTo>
                  <a:lnTo>
                    <a:pt x="684" y="76"/>
                  </a:lnTo>
                  <a:lnTo>
                    <a:pt x="676" y="87"/>
                  </a:lnTo>
                  <a:lnTo>
                    <a:pt x="676" y="102"/>
                  </a:lnTo>
                  <a:lnTo>
                    <a:pt x="672" y="129"/>
                  </a:lnTo>
                  <a:lnTo>
                    <a:pt x="672" y="162"/>
                  </a:lnTo>
                  <a:close/>
                  <a:moveTo>
                    <a:pt x="718" y="49"/>
                  </a:moveTo>
                  <a:lnTo>
                    <a:pt x="748" y="49"/>
                  </a:lnTo>
                  <a:lnTo>
                    <a:pt x="775" y="129"/>
                  </a:lnTo>
                  <a:lnTo>
                    <a:pt x="801" y="49"/>
                  </a:lnTo>
                  <a:lnTo>
                    <a:pt x="835" y="49"/>
                  </a:lnTo>
                  <a:lnTo>
                    <a:pt x="794" y="159"/>
                  </a:lnTo>
                  <a:lnTo>
                    <a:pt x="786" y="177"/>
                  </a:lnTo>
                  <a:lnTo>
                    <a:pt x="779" y="193"/>
                  </a:lnTo>
                  <a:lnTo>
                    <a:pt x="771" y="200"/>
                  </a:lnTo>
                  <a:lnTo>
                    <a:pt x="767" y="204"/>
                  </a:lnTo>
                  <a:lnTo>
                    <a:pt x="760" y="208"/>
                  </a:lnTo>
                  <a:lnTo>
                    <a:pt x="744" y="208"/>
                  </a:lnTo>
                  <a:lnTo>
                    <a:pt x="725" y="208"/>
                  </a:lnTo>
                  <a:lnTo>
                    <a:pt x="722" y="181"/>
                  </a:lnTo>
                  <a:lnTo>
                    <a:pt x="737" y="185"/>
                  </a:lnTo>
                  <a:lnTo>
                    <a:pt x="752" y="177"/>
                  </a:lnTo>
                  <a:lnTo>
                    <a:pt x="760" y="162"/>
                  </a:lnTo>
                  <a:lnTo>
                    <a:pt x="718" y="49"/>
                  </a:lnTo>
                  <a:close/>
                  <a:moveTo>
                    <a:pt x="1060" y="162"/>
                  </a:moveTo>
                  <a:lnTo>
                    <a:pt x="1025" y="162"/>
                  </a:lnTo>
                  <a:lnTo>
                    <a:pt x="1010" y="125"/>
                  </a:lnTo>
                  <a:lnTo>
                    <a:pt x="946" y="125"/>
                  </a:lnTo>
                  <a:lnTo>
                    <a:pt x="934" y="162"/>
                  </a:lnTo>
                  <a:lnTo>
                    <a:pt x="900" y="162"/>
                  </a:lnTo>
                  <a:lnTo>
                    <a:pt x="961" y="4"/>
                  </a:lnTo>
                  <a:lnTo>
                    <a:pt x="995" y="4"/>
                  </a:lnTo>
                  <a:lnTo>
                    <a:pt x="1060" y="162"/>
                  </a:lnTo>
                  <a:close/>
                  <a:moveTo>
                    <a:pt x="999" y="98"/>
                  </a:moveTo>
                  <a:lnTo>
                    <a:pt x="976" y="42"/>
                  </a:lnTo>
                  <a:lnTo>
                    <a:pt x="957" y="98"/>
                  </a:lnTo>
                  <a:lnTo>
                    <a:pt x="999" y="98"/>
                  </a:lnTo>
                  <a:close/>
                </a:path>
              </a:pathLst>
            </a:custGeom>
            <a:solidFill>
              <a:schemeClr val="accent2"/>
            </a:solidFill>
            <a:ln w="9525">
              <a:solidFill>
                <a:schemeClr val="accent2"/>
              </a:solidFill>
              <a:round/>
              <a:headEnd/>
              <a:tailEnd/>
            </a:ln>
          </p:spPr>
          <p:txBody>
            <a:bodyPr/>
            <a:lstStyle/>
            <a:p>
              <a:pPr>
                <a:defRPr/>
              </a:pPr>
              <a:endParaRPr lang="en-GB">
                <a:solidFill>
                  <a:srgbClr val="000000"/>
                </a:solidFill>
                <a:latin typeface="Arial" charset="0"/>
                <a:cs typeface="+mn-cs"/>
              </a:endParaRPr>
            </a:p>
          </p:txBody>
        </p:sp>
        <p:sp>
          <p:nvSpPr>
            <p:cNvPr id="63" name="Freeform 77"/>
            <p:cNvSpPr>
              <a:spLocks noEditPoints="1"/>
            </p:cNvSpPr>
            <p:nvPr/>
          </p:nvSpPr>
          <p:spPr bwMode="auto">
            <a:xfrm>
              <a:off x="6160850" y="4404520"/>
              <a:ext cx="1461514" cy="278228"/>
            </a:xfrm>
            <a:custGeom>
              <a:avLst/>
              <a:gdLst>
                <a:gd name="T0" fmla="*/ 114 w 1048"/>
                <a:gd name="T1" fmla="*/ 147 h 204"/>
                <a:gd name="T2" fmla="*/ 23 w 1048"/>
                <a:gd name="T3" fmla="*/ 140 h 204"/>
                <a:gd name="T4" fmla="*/ 23 w 1048"/>
                <a:gd name="T5" fmla="*/ 19 h 204"/>
                <a:gd name="T6" fmla="*/ 122 w 1048"/>
                <a:gd name="T7" fmla="*/ 15 h 204"/>
                <a:gd name="T8" fmla="*/ 103 w 1048"/>
                <a:gd name="T9" fmla="*/ 42 h 204"/>
                <a:gd name="T10" fmla="*/ 57 w 1048"/>
                <a:gd name="T11" fmla="*/ 30 h 204"/>
                <a:gd name="T12" fmla="*/ 38 w 1048"/>
                <a:gd name="T13" fmla="*/ 106 h 204"/>
                <a:gd name="T14" fmla="*/ 84 w 1048"/>
                <a:gd name="T15" fmla="*/ 132 h 204"/>
                <a:gd name="T16" fmla="*/ 160 w 1048"/>
                <a:gd name="T17" fmla="*/ 102 h 204"/>
                <a:gd name="T18" fmla="*/ 221 w 1048"/>
                <a:gd name="T19" fmla="*/ 42 h 204"/>
                <a:gd name="T20" fmla="*/ 277 w 1048"/>
                <a:gd name="T21" fmla="*/ 102 h 204"/>
                <a:gd name="T22" fmla="*/ 221 w 1048"/>
                <a:gd name="T23" fmla="*/ 162 h 204"/>
                <a:gd name="T24" fmla="*/ 160 w 1048"/>
                <a:gd name="T25" fmla="*/ 102 h 204"/>
                <a:gd name="T26" fmla="*/ 232 w 1048"/>
                <a:gd name="T27" fmla="*/ 132 h 204"/>
                <a:gd name="T28" fmla="*/ 221 w 1048"/>
                <a:gd name="T29" fmla="*/ 68 h 204"/>
                <a:gd name="T30" fmla="*/ 376 w 1048"/>
                <a:gd name="T31" fmla="*/ 140 h 204"/>
                <a:gd name="T32" fmla="*/ 319 w 1048"/>
                <a:gd name="T33" fmla="*/ 155 h 204"/>
                <a:gd name="T34" fmla="*/ 300 w 1048"/>
                <a:gd name="T35" fmla="*/ 117 h 204"/>
                <a:gd name="T36" fmla="*/ 331 w 1048"/>
                <a:gd name="T37" fmla="*/ 117 h 204"/>
                <a:gd name="T38" fmla="*/ 346 w 1048"/>
                <a:gd name="T39" fmla="*/ 140 h 204"/>
                <a:gd name="T40" fmla="*/ 372 w 1048"/>
                <a:gd name="T41" fmla="*/ 125 h 204"/>
                <a:gd name="T42" fmla="*/ 407 w 1048"/>
                <a:gd name="T43" fmla="*/ 45 h 204"/>
                <a:gd name="T44" fmla="*/ 513 w 1048"/>
                <a:gd name="T45" fmla="*/ 159 h 204"/>
                <a:gd name="T46" fmla="*/ 502 w 1048"/>
                <a:gd name="T47" fmla="*/ 68 h 204"/>
                <a:gd name="T48" fmla="*/ 471 w 1048"/>
                <a:gd name="T49" fmla="*/ 79 h 204"/>
                <a:gd name="T50" fmla="*/ 437 w 1048"/>
                <a:gd name="T51" fmla="*/ 45 h 204"/>
                <a:gd name="T52" fmla="*/ 502 w 1048"/>
                <a:gd name="T53" fmla="*/ 42 h 204"/>
                <a:gd name="T54" fmla="*/ 540 w 1048"/>
                <a:gd name="T55" fmla="*/ 68 h 204"/>
                <a:gd name="T56" fmla="*/ 623 w 1048"/>
                <a:gd name="T57" fmla="*/ 45 h 204"/>
                <a:gd name="T58" fmla="*/ 604 w 1048"/>
                <a:gd name="T59" fmla="*/ 132 h 204"/>
                <a:gd name="T60" fmla="*/ 627 w 1048"/>
                <a:gd name="T61" fmla="*/ 159 h 204"/>
                <a:gd name="T62" fmla="*/ 578 w 1048"/>
                <a:gd name="T63" fmla="*/ 151 h 204"/>
                <a:gd name="T64" fmla="*/ 574 w 1048"/>
                <a:gd name="T65" fmla="*/ 68 h 204"/>
                <a:gd name="T66" fmla="*/ 574 w 1048"/>
                <a:gd name="T67" fmla="*/ 23 h 204"/>
                <a:gd name="T68" fmla="*/ 676 w 1048"/>
                <a:gd name="T69" fmla="*/ 159 h 204"/>
                <a:gd name="T70" fmla="*/ 672 w 1048"/>
                <a:gd name="T71" fmla="*/ 61 h 204"/>
                <a:gd name="T72" fmla="*/ 710 w 1048"/>
                <a:gd name="T73" fmla="*/ 76 h 204"/>
                <a:gd name="T74" fmla="*/ 676 w 1048"/>
                <a:gd name="T75" fmla="*/ 87 h 204"/>
                <a:gd name="T76" fmla="*/ 748 w 1048"/>
                <a:gd name="T77" fmla="*/ 45 h 204"/>
                <a:gd name="T78" fmla="*/ 794 w 1048"/>
                <a:gd name="T79" fmla="*/ 155 h 204"/>
                <a:gd name="T80" fmla="*/ 767 w 1048"/>
                <a:gd name="T81" fmla="*/ 204 h 204"/>
                <a:gd name="T82" fmla="*/ 726 w 1048"/>
                <a:gd name="T83" fmla="*/ 181 h 204"/>
                <a:gd name="T84" fmla="*/ 718 w 1048"/>
                <a:gd name="T85" fmla="*/ 45 h 204"/>
                <a:gd name="T86" fmla="*/ 1007 w 1048"/>
                <a:gd name="T87" fmla="*/ 4 h 204"/>
                <a:gd name="T88" fmla="*/ 1041 w 1048"/>
                <a:gd name="T89" fmla="*/ 42 h 204"/>
                <a:gd name="T90" fmla="*/ 1048 w 1048"/>
                <a:gd name="T91" fmla="*/ 98 h 204"/>
                <a:gd name="T92" fmla="*/ 1010 w 1048"/>
                <a:gd name="T93" fmla="*/ 159 h 204"/>
                <a:gd name="T94" fmla="*/ 950 w 1048"/>
                <a:gd name="T95" fmla="*/ 27 h 204"/>
                <a:gd name="T96" fmla="*/ 1007 w 1048"/>
                <a:gd name="T97" fmla="*/ 57 h 204"/>
                <a:gd name="T98" fmla="*/ 969 w 1048"/>
                <a:gd name="T99" fmla="*/ 27 h 204"/>
                <a:gd name="T100" fmla="*/ 980 w 1048"/>
                <a:gd name="T101" fmla="*/ 132 h 204"/>
                <a:gd name="T102" fmla="*/ 1018 w 1048"/>
                <a:gd name="T103" fmla="*/ 110 h 204"/>
                <a:gd name="T104" fmla="*/ 1003 w 1048"/>
                <a:gd name="T105" fmla="*/ 91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48" h="204">
                  <a:moveTo>
                    <a:pt x="110" y="102"/>
                  </a:moveTo>
                  <a:lnTo>
                    <a:pt x="141" y="110"/>
                  </a:lnTo>
                  <a:lnTo>
                    <a:pt x="129" y="132"/>
                  </a:lnTo>
                  <a:lnTo>
                    <a:pt x="114" y="147"/>
                  </a:lnTo>
                  <a:lnTo>
                    <a:pt x="99" y="159"/>
                  </a:lnTo>
                  <a:lnTo>
                    <a:pt x="72" y="162"/>
                  </a:lnTo>
                  <a:lnTo>
                    <a:pt x="46" y="159"/>
                  </a:lnTo>
                  <a:lnTo>
                    <a:pt x="23" y="140"/>
                  </a:lnTo>
                  <a:lnTo>
                    <a:pt x="8" y="113"/>
                  </a:lnTo>
                  <a:lnTo>
                    <a:pt x="0" y="79"/>
                  </a:lnTo>
                  <a:lnTo>
                    <a:pt x="8" y="45"/>
                  </a:lnTo>
                  <a:lnTo>
                    <a:pt x="23" y="19"/>
                  </a:lnTo>
                  <a:lnTo>
                    <a:pt x="46" y="4"/>
                  </a:lnTo>
                  <a:lnTo>
                    <a:pt x="76" y="0"/>
                  </a:lnTo>
                  <a:lnTo>
                    <a:pt x="103" y="4"/>
                  </a:lnTo>
                  <a:lnTo>
                    <a:pt x="122" y="15"/>
                  </a:lnTo>
                  <a:lnTo>
                    <a:pt x="133" y="27"/>
                  </a:lnTo>
                  <a:lnTo>
                    <a:pt x="141" y="45"/>
                  </a:lnTo>
                  <a:lnTo>
                    <a:pt x="107" y="53"/>
                  </a:lnTo>
                  <a:lnTo>
                    <a:pt x="103" y="42"/>
                  </a:lnTo>
                  <a:lnTo>
                    <a:pt x="95" y="34"/>
                  </a:lnTo>
                  <a:lnTo>
                    <a:pt x="88" y="27"/>
                  </a:lnTo>
                  <a:lnTo>
                    <a:pt x="72" y="27"/>
                  </a:lnTo>
                  <a:lnTo>
                    <a:pt x="57" y="30"/>
                  </a:lnTo>
                  <a:lnTo>
                    <a:pt x="46" y="38"/>
                  </a:lnTo>
                  <a:lnTo>
                    <a:pt x="38" y="53"/>
                  </a:lnTo>
                  <a:lnTo>
                    <a:pt x="34" y="79"/>
                  </a:lnTo>
                  <a:lnTo>
                    <a:pt x="38" y="106"/>
                  </a:lnTo>
                  <a:lnTo>
                    <a:pt x="46" y="121"/>
                  </a:lnTo>
                  <a:lnTo>
                    <a:pt x="57" y="128"/>
                  </a:lnTo>
                  <a:lnTo>
                    <a:pt x="72" y="132"/>
                  </a:lnTo>
                  <a:lnTo>
                    <a:pt x="84" y="132"/>
                  </a:lnTo>
                  <a:lnTo>
                    <a:pt x="95" y="125"/>
                  </a:lnTo>
                  <a:lnTo>
                    <a:pt x="103" y="117"/>
                  </a:lnTo>
                  <a:lnTo>
                    <a:pt x="110" y="102"/>
                  </a:lnTo>
                  <a:close/>
                  <a:moveTo>
                    <a:pt x="160" y="102"/>
                  </a:moveTo>
                  <a:lnTo>
                    <a:pt x="167" y="72"/>
                  </a:lnTo>
                  <a:lnTo>
                    <a:pt x="175" y="57"/>
                  </a:lnTo>
                  <a:lnTo>
                    <a:pt x="186" y="49"/>
                  </a:lnTo>
                  <a:lnTo>
                    <a:pt x="221" y="42"/>
                  </a:lnTo>
                  <a:lnTo>
                    <a:pt x="243" y="45"/>
                  </a:lnTo>
                  <a:lnTo>
                    <a:pt x="262" y="61"/>
                  </a:lnTo>
                  <a:lnTo>
                    <a:pt x="274" y="79"/>
                  </a:lnTo>
                  <a:lnTo>
                    <a:pt x="277" y="102"/>
                  </a:lnTo>
                  <a:lnTo>
                    <a:pt x="274" y="125"/>
                  </a:lnTo>
                  <a:lnTo>
                    <a:pt x="262" y="143"/>
                  </a:lnTo>
                  <a:lnTo>
                    <a:pt x="243" y="159"/>
                  </a:lnTo>
                  <a:lnTo>
                    <a:pt x="221" y="162"/>
                  </a:lnTo>
                  <a:lnTo>
                    <a:pt x="190" y="155"/>
                  </a:lnTo>
                  <a:lnTo>
                    <a:pt x="175" y="147"/>
                  </a:lnTo>
                  <a:lnTo>
                    <a:pt x="167" y="132"/>
                  </a:lnTo>
                  <a:lnTo>
                    <a:pt x="160" y="102"/>
                  </a:lnTo>
                  <a:close/>
                  <a:moveTo>
                    <a:pt x="190" y="102"/>
                  </a:moveTo>
                  <a:lnTo>
                    <a:pt x="198" y="128"/>
                  </a:lnTo>
                  <a:lnTo>
                    <a:pt x="221" y="136"/>
                  </a:lnTo>
                  <a:lnTo>
                    <a:pt x="232" y="132"/>
                  </a:lnTo>
                  <a:lnTo>
                    <a:pt x="240" y="128"/>
                  </a:lnTo>
                  <a:lnTo>
                    <a:pt x="247" y="102"/>
                  </a:lnTo>
                  <a:lnTo>
                    <a:pt x="240" y="76"/>
                  </a:lnTo>
                  <a:lnTo>
                    <a:pt x="221" y="68"/>
                  </a:lnTo>
                  <a:lnTo>
                    <a:pt x="198" y="76"/>
                  </a:lnTo>
                  <a:lnTo>
                    <a:pt x="190" y="102"/>
                  </a:lnTo>
                  <a:close/>
                  <a:moveTo>
                    <a:pt x="376" y="159"/>
                  </a:moveTo>
                  <a:lnTo>
                    <a:pt x="376" y="140"/>
                  </a:lnTo>
                  <a:lnTo>
                    <a:pt x="361" y="155"/>
                  </a:lnTo>
                  <a:lnTo>
                    <a:pt x="338" y="162"/>
                  </a:lnTo>
                  <a:lnTo>
                    <a:pt x="331" y="159"/>
                  </a:lnTo>
                  <a:lnTo>
                    <a:pt x="319" y="155"/>
                  </a:lnTo>
                  <a:lnTo>
                    <a:pt x="312" y="151"/>
                  </a:lnTo>
                  <a:lnTo>
                    <a:pt x="304" y="143"/>
                  </a:lnTo>
                  <a:lnTo>
                    <a:pt x="304" y="132"/>
                  </a:lnTo>
                  <a:lnTo>
                    <a:pt x="300" y="117"/>
                  </a:lnTo>
                  <a:lnTo>
                    <a:pt x="300" y="45"/>
                  </a:lnTo>
                  <a:lnTo>
                    <a:pt x="331" y="45"/>
                  </a:lnTo>
                  <a:lnTo>
                    <a:pt x="331" y="98"/>
                  </a:lnTo>
                  <a:lnTo>
                    <a:pt x="331" y="117"/>
                  </a:lnTo>
                  <a:lnTo>
                    <a:pt x="334" y="128"/>
                  </a:lnTo>
                  <a:lnTo>
                    <a:pt x="338" y="132"/>
                  </a:lnTo>
                  <a:lnTo>
                    <a:pt x="338" y="136"/>
                  </a:lnTo>
                  <a:lnTo>
                    <a:pt x="346" y="140"/>
                  </a:lnTo>
                  <a:lnTo>
                    <a:pt x="350" y="140"/>
                  </a:lnTo>
                  <a:lnTo>
                    <a:pt x="357" y="140"/>
                  </a:lnTo>
                  <a:lnTo>
                    <a:pt x="365" y="136"/>
                  </a:lnTo>
                  <a:lnTo>
                    <a:pt x="372" y="125"/>
                  </a:lnTo>
                  <a:lnTo>
                    <a:pt x="376" y="113"/>
                  </a:lnTo>
                  <a:lnTo>
                    <a:pt x="376" y="94"/>
                  </a:lnTo>
                  <a:lnTo>
                    <a:pt x="376" y="45"/>
                  </a:lnTo>
                  <a:lnTo>
                    <a:pt x="407" y="45"/>
                  </a:lnTo>
                  <a:lnTo>
                    <a:pt x="407" y="159"/>
                  </a:lnTo>
                  <a:lnTo>
                    <a:pt x="376" y="159"/>
                  </a:lnTo>
                  <a:close/>
                  <a:moveTo>
                    <a:pt x="543" y="159"/>
                  </a:moveTo>
                  <a:lnTo>
                    <a:pt x="513" y="159"/>
                  </a:lnTo>
                  <a:lnTo>
                    <a:pt x="513" y="102"/>
                  </a:lnTo>
                  <a:lnTo>
                    <a:pt x="513" y="83"/>
                  </a:lnTo>
                  <a:lnTo>
                    <a:pt x="509" y="76"/>
                  </a:lnTo>
                  <a:lnTo>
                    <a:pt x="502" y="68"/>
                  </a:lnTo>
                  <a:lnTo>
                    <a:pt x="494" y="64"/>
                  </a:lnTo>
                  <a:lnTo>
                    <a:pt x="486" y="68"/>
                  </a:lnTo>
                  <a:lnTo>
                    <a:pt x="479" y="68"/>
                  </a:lnTo>
                  <a:lnTo>
                    <a:pt x="471" y="79"/>
                  </a:lnTo>
                  <a:lnTo>
                    <a:pt x="467" y="106"/>
                  </a:lnTo>
                  <a:lnTo>
                    <a:pt x="467" y="159"/>
                  </a:lnTo>
                  <a:lnTo>
                    <a:pt x="437" y="159"/>
                  </a:lnTo>
                  <a:lnTo>
                    <a:pt x="437" y="45"/>
                  </a:lnTo>
                  <a:lnTo>
                    <a:pt x="464" y="45"/>
                  </a:lnTo>
                  <a:lnTo>
                    <a:pt x="464" y="61"/>
                  </a:lnTo>
                  <a:lnTo>
                    <a:pt x="483" y="45"/>
                  </a:lnTo>
                  <a:lnTo>
                    <a:pt x="502" y="42"/>
                  </a:lnTo>
                  <a:lnTo>
                    <a:pt x="521" y="45"/>
                  </a:lnTo>
                  <a:lnTo>
                    <a:pt x="528" y="49"/>
                  </a:lnTo>
                  <a:lnTo>
                    <a:pt x="532" y="53"/>
                  </a:lnTo>
                  <a:lnTo>
                    <a:pt x="540" y="68"/>
                  </a:lnTo>
                  <a:lnTo>
                    <a:pt x="543" y="76"/>
                  </a:lnTo>
                  <a:lnTo>
                    <a:pt x="543" y="87"/>
                  </a:lnTo>
                  <a:lnTo>
                    <a:pt x="543" y="159"/>
                  </a:lnTo>
                  <a:close/>
                  <a:moveTo>
                    <a:pt x="623" y="45"/>
                  </a:moveTo>
                  <a:lnTo>
                    <a:pt x="623" y="68"/>
                  </a:lnTo>
                  <a:lnTo>
                    <a:pt x="604" y="68"/>
                  </a:lnTo>
                  <a:lnTo>
                    <a:pt x="604" y="113"/>
                  </a:lnTo>
                  <a:lnTo>
                    <a:pt x="604" y="132"/>
                  </a:lnTo>
                  <a:lnTo>
                    <a:pt x="608" y="136"/>
                  </a:lnTo>
                  <a:lnTo>
                    <a:pt x="612" y="136"/>
                  </a:lnTo>
                  <a:lnTo>
                    <a:pt x="623" y="132"/>
                  </a:lnTo>
                  <a:lnTo>
                    <a:pt x="627" y="159"/>
                  </a:lnTo>
                  <a:lnTo>
                    <a:pt x="615" y="162"/>
                  </a:lnTo>
                  <a:lnTo>
                    <a:pt x="604" y="162"/>
                  </a:lnTo>
                  <a:lnTo>
                    <a:pt x="589" y="159"/>
                  </a:lnTo>
                  <a:lnTo>
                    <a:pt x="578" y="151"/>
                  </a:lnTo>
                  <a:lnTo>
                    <a:pt x="578" y="147"/>
                  </a:lnTo>
                  <a:lnTo>
                    <a:pt x="574" y="140"/>
                  </a:lnTo>
                  <a:lnTo>
                    <a:pt x="574" y="117"/>
                  </a:lnTo>
                  <a:lnTo>
                    <a:pt x="574" y="68"/>
                  </a:lnTo>
                  <a:lnTo>
                    <a:pt x="559" y="68"/>
                  </a:lnTo>
                  <a:lnTo>
                    <a:pt x="559" y="45"/>
                  </a:lnTo>
                  <a:lnTo>
                    <a:pt x="574" y="45"/>
                  </a:lnTo>
                  <a:lnTo>
                    <a:pt x="574" y="23"/>
                  </a:lnTo>
                  <a:lnTo>
                    <a:pt x="604" y="4"/>
                  </a:lnTo>
                  <a:lnTo>
                    <a:pt x="604" y="45"/>
                  </a:lnTo>
                  <a:lnTo>
                    <a:pt x="623" y="45"/>
                  </a:lnTo>
                  <a:close/>
                  <a:moveTo>
                    <a:pt x="676" y="159"/>
                  </a:moveTo>
                  <a:lnTo>
                    <a:pt x="646" y="159"/>
                  </a:lnTo>
                  <a:lnTo>
                    <a:pt x="646" y="45"/>
                  </a:lnTo>
                  <a:lnTo>
                    <a:pt x="672" y="45"/>
                  </a:lnTo>
                  <a:lnTo>
                    <a:pt x="672" y="61"/>
                  </a:lnTo>
                  <a:lnTo>
                    <a:pt x="684" y="45"/>
                  </a:lnTo>
                  <a:lnTo>
                    <a:pt x="699" y="42"/>
                  </a:lnTo>
                  <a:lnTo>
                    <a:pt x="718" y="49"/>
                  </a:lnTo>
                  <a:lnTo>
                    <a:pt x="710" y="76"/>
                  </a:lnTo>
                  <a:lnTo>
                    <a:pt x="695" y="68"/>
                  </a:lnTo>
                  <a:lnTo>
                    <a:pt x="691" y="72"/>
                  </a:lnTo>
                  <a:lnTo>
                    <a:pt x="684" y="72"/>
                  </a:lnTo>
                  <a:lnTo>
                    <a:pt x="676" y="87"/>
                  </a:lnTo>
                  <a:lnTo>
                    <a:pt x="676" y="125"/>
                  </a:lnTo>
                  <a:lnTo>
                    <a:pt x="676" y="159"/>
                  </a:lnTo>
                  <a:close/>
                  <a:moveTo>
                    <a:pt x="718" y="45"/>
                  </a:moveTo>
                  <a:lnTo>
                    <a:pt x="748" y="45"/>
                  </a:lnTo>
                  <a:lnTo>
                    <a:pt x="779" y="125"/>
                  </a:lnTo>
                  <a:lnTo>
                    <a:pt x="805" y="45"/>
                  </a:lnTo>
                  <a:lnTo>
                    <a:pt x="836" y="45"/>
                  </a:lnTo>
                  <a:lnTo>
                    <a:pt x="794" y="155"/>
                  </a:lnTo>
                  <a:lnTo>
                    <a:pt x="786" y="174"/>
                  </a:lnTo>
                  <a:lnTo>
                    <a:pt x="779" y="189"/>
                  </a:lnTo>
                  <a:lnTo>
                    <a:pt x="771" y="200"/>
                  </a:lnTo>
                  <a:lnTo>
                    <a:pt x="767" y="204"/>
                  </a:lnTo>
                  <a:lnTo>
                    <a:pt x="760" y="204"/>
                  </a:lnTo>
                  <a:lnTo>
                    <a:pt x="745" y="204"/>
                  </a:lnTo>
                  <a:lnTo>
                    <a:pt x="726" y="204"/>
                  </a:lnTo>
                  <a:lnTo>
                    <a:pt x="726" y="181"/>
                  </a:lnTo>
                  <a:lnTo>
                    <a:pt x="737" y="181"/>
                  </a:lnTo>
                  <a:lnTo>
                    <a:pt x="752" y="174"/>
                  </a:lnTo>
                  <a:lnTo>
                    <a:pt x="760" y="159"/>
                  </a:lnTo>
                  <a:lnTo>
                    <a:pt x="718" y="45"/>
                  </a:lnTo>
                  <a:close/>
                  <a:moveTo>
                    <a:pt x="915" y="0"/>
                  </a:moveTo>
                  <a:lnTo>
                    <a:pt x="980" y="0"/>
                  </a:lnTo>
                  <a:lnTo>
                    <a:pt x="995" y="0"/>
                  </a:lnTo>
                  <a:lnTo>
                    <a:pt x="1007" y="4"/>
                  </a:lnTo>
                  <a:lnTo>
                    <a:pt x="1018" y="8"/>
                  </a:lnTo>
                  <a:lnTo>
                    <a:pt x="1026" y="8"/>
                  </a:lnTo>
                  <a:lnTo>
                    <a:pt x="1037" y="23"/>
                  </a:lnTo>
                  <a:lnTo>
                    <a:pt x="1041" y="42"/>
                  </a:lnTo>
                  <a:lnTo>
                    <a:pt x="1037" y="61"/>
                  </a:lnTo>
                  <a:lnTo>
                    <a:pt x="1022" y="76"/>
                  </a:lnTo>
                  <a:lnTo>
                    <a:pt x="1041" y="91"/>
                  </a:lnTo>
                  <a:lnTo>
                    <a:pt x="1048" y="98"/>
                  </a:lnTo>
                  <a:lnTo>
                    <a:pt x="1048" y="113"/>
                  </a:lnTo>
                  <a:lnTo>
                    <a:pt x="1045" y="132"/>
                  </a:lnTo>
                  <a:lnTo>
                    <a:pt x="1029" y="151"/>
                  </a:lnTo>
                  <a:lnTo>
                    <a:pt x="1010" y="159"/>
                  </a:lnTo>
                  <a:lnTo>
                    <a:pt x="972" y="159"/>
                  </a:lnTo>
                  <a:lnTo>
                    <a:pt x="915" y="159"/>
                  </a:lnTo>
                  <a:lnTo>
                    <a:pt x="915" y="0"/>
                  </a:lnTo>
                  <a:close/>
                  <a:moveTo>
                    <a:pt x="950" y="27"/>
                  </a:moveTo>
                  <a:lnTo>
                    <a:pt x="950" y="64"/>
                  </a:lnTo>
                  <a:lnTo>
                    <a:pt x="969" y="64"/>
                  </a:lnTo>
                  <a:lnTo>
                    <a:pt x="995" y="64"/>
                  </a:lnTo>
                  <a:lnTo>
                    <a:pt x="1007" y="57"/>
                  </a:lnTo>
                  <a:lnTo>
                    <a:pt x="1010" y="45"/>
                  </a:lnTo>
                  <a:lnTo>
                    <a:pt x="1007" y="34"/>
                  </a:lnTo>
                  <a:lnTo>
                    <a:pt x="995" y="27"/>
                  </a:lnTo>
                  <a:lnTo>
                    <a:pt x="969" y="27"/>
                  </a:lnTo>
                  <a:lnTo>
                    <a:pt x="950" y="27"/>
                  </a:lnTo>
                  <a:close/>
                  <a:moveTo>
                    <a:pt x="950" y="91"/>
                  </a:moveTo>
                  <a:lnTo>
                    <a:pt x="950" y="132"/>
                  </a:lnTo>
                  <a:lnTo>
                    <a:pt x="980" y="132"/>
                  </a:lnTo>
                  <a:lnTo>
                    <a:pt x="999" y="132"/>
                  </a:lnTo>
                  <a:lnTo>
                    <a:pt x="1014" y="125"/>
                  </a:lnTo>
                  <a:lnTo>
                    <a:pt x="1018" y="117"/>
                  </a:lnTo>
                  <a:lnTo>
                    <a:pt x="1018" y="110"/>
                  </a:lnTo>
                  <a:lnTo>
                    <a:pt x="1018" y="106"/>
                  </a:lnTo>
                  <a:lnTo>
                    <a:pt x="1014" y="98"/>
                  </a:lnTo>
                  <a:lnTo>
                    <a:pt x="1010" y="94"/>
                  </a:lnTo>
                  <a:lnTo>
                    <a:pt x="1003" y="91"/>
                  </a:lnTo>
                  <a:lnTo>
                    <a:pt x="976" y="91"/>
                  </a:lnTo>
                  <a:lnTo>
                    <a:pt x="950" y="91"/>
                  </a:lnTo>
                  <a:close/>
                </a:path>
              </a:pathLst>
            </a:custGeom>
            <a:solidFill>
              <a:schemeClr val="accent2"/>
            </a:solidFill>
            <a:ln w="9525">
              <a:solidFill>
                <a:schemeClr val="accent2"/>
              </a:solidFill>
              <a:round/>
              <a:headEnd/>
              <a:tailEnd/>
            </a:ln>
          </p:spPr>
          <p:txBody>
            <a:bodyPr/>
            <a:lstStyle/>
            <a:p>
              <a:pPr>
                <a:defRPr/>
              </a:pPr>
              <a:endParaRPr lang="en-GB">
                <a:solidFill>
                  <a:srgbClr val="000000"/>
                </a:solidFill>
                <a:latin typeface="Arial" charset="0"/>
                <a:cs typeface="+mn-cs"/>
              </a:endParaRPr>
            </a:p>
          </p:txBody>
        </p:sp>
      </p:grpSp>
    </p:spTree>
    <p:extLst>
      <p:ext uri="{BB962C8B-B14F-4D97-AF65-F5344CB8AC3E}">
        <p14:creationId xmlns:p14="http://schemas.microsoft.com/office/powerpoint/2010/main" val="3969500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2760" y="332656"/>
            <a:ext cx="7113240" cy="1143000"/>
          </a:xfrm>
        </p:spPr>
        <p:txBody>
          <a:bodyPr>
            <a:normAutofit fontScale="90000"/>
          </a:bodyPr>
          <a:lstStyle/>
          <a:p>
            <a:r>
              <a:rPr lang="fr-CH" dirty="0" smtClean="0"/>
              <a:t>The Assistance Programme: a </a:t>
            </a:r>
            <a:r>
              <a:rPr lang="en-GB" dirty="0" smtClean="0"/>
              <a:t>decade of needs-driven approach</a:t>
            </a:r>
            <a:endParaRPr lang="en-GB" dirty="0"/>
          </a:p>
        </p:txBody>
      </p:sp>
      <p:sp>
        <p:nvSpPr>
          <p:cNvPr id="3" name="Content Placeholder 2"/>
          <p:cNvSpPr>
            <a:spLocks noGrp="1"/>
          </p:cNvSpPr>
          <p:nvPr>
            <p:ph sz="quarter" idx="10"/>
          </p:nvPr>
        </p:nvSpPr>
        <p:spPr>
          <a:xfrm>
            <a:off x="6825208" y="1844824"/>
            <a:ext cx="2952328" cy="4032994"/>
          </a:xfrm>
        </p:spPr>
        <p:txBody>
          <a:bodyPr/>
          <a:lstStyle/>
          <a:p>
            <a:r>
              <a:rPr lang="en-GB" dirty="0" smtClean="0"/>
              <a:t>Countries in the ECE Industrial Accidents  Assistance Programmer</a:t>
            </a:r>
            <a:endParaRPr lang="en-GB" dirty="0"/>
          </a:p>
        </p:txBody>
      </p:sp>
      <p:pic>
        <p:nvPicPr>
          <p:cNvPr id="5" name="Picture 6" descr="C:\Users\fuse\Desktop\Picture1.png"/>
          <p:cNvPicPr>
            <a:picLocks noChangeAspect="1" noChangeArrowheads="1"/>
          </p:cNvPicPr>
          <p:nvPr/>
        </p:nvPicPr>
        <p:blipFill rotWithShape="1">
          <a:blip r:embed="rId3">
            <a:extLst>
              <a:ext uri="{28A0092B-C50C-407E-A947-70E740481C1C}">
                <a14:useLocalDpi xmlns:a14="http://schemas.microsoft.com/office/drawing/2010/main" val="0"/>
              </a:ext>
            </a:extLst>
          </a:blip>
          <a:srcRect t="7739" b="11708"/>
          <a:stretch/>
        </p:blipFill>
        <p:spPr bwMode="auto">
          <a:xfrm>
            <a:off x="128464" y="1819961"/>
            <a:ext cx="6408738" cy="456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a:xfrm>
            <a:off x="2576736" y="4725144"/>
            <a:ext cx="936104" cy="1399209"/>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920552" y="3501009"/>
            <a:ext cx="1872208" cy="1656184"/>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625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H" dirty="0" smtClean="0"/>
              <a:t>Our </a:t>
            </a:r>
            <a:r>
              <a:rPr lang="en-GB" dirty="0" smtClean="0"/>
              <a:t>decade</a:t>
            </a:r>
            <a:r>
              <a:rPr lang="fr-CH" dirty="0" smtClean="0"/>
              <a:t> of </a:t>
            </a:r>
            <a:r>
              <a:rPr lang="en-GB" dirty="0" smtClean="0"/>
              <a:t>experience</a:t>
            </a:r>
            <a:endParaRPr lang="en-GB" dirty="0"/>
          </a:p>
        </p:txBody>
      </p:sp>
      <p:sp>
        <p:nvSpPr>
          <p:cNvPr id="6" name="Content Placeholder 2"/>
          <p:cNvSpPr>
            <a:spLocks noGrp="1"/>
          </p:cNvSpPr>
          <p:nvPr>
            <p:ph sz="quarter" idx="10"/>
          </p:nvPr>
        </p:nvSpPr>
        <p:spPr>
          <a:xfrm>
            <a:off x="488504" y="1475656"/>
            <a:ext cx="8857109" cy="4977680"/>
          </a:xfrm>
        </p:spPr>
        <p:txBody>
          <a:bodyPr>
            <a:normAutofit/>
          </a:bodyPr>
          <a:lstStyle/>
          <a:p>
            <a:endParaRPr lang="en-GB" dirty="0"/>
          </a:p>
          <a:p>
            <a:pPr marL="857250" indent="-857250">
              <a:lnSpc>
                <a:spcPct val="120000"/>
              </a:lnSpc>
              <a:spcBef>
                <a:spcPts val="0"/>
              </a:spcBef>
              <a:buFont typeface="Arial" panose="020B0604020202020204" pitchFamily="34" charset="0"/>
              <a:buChar char="•"/>
            </a:pPr>
            <a:r>
              <a:rPr lang="en-GB" sz="2500" dirty="0" smtClean="0"/>
              <a:t>Assistance Programme countries became Parties to the Convention </a:t>
            </a:r>
          </a:p>
          <a:p>
            <a:pPr marL="857250" indent="-857250">
              <a:lnSpc>
                <a:spcPct val="120000"/>
              </a:lnSpc>
              <a:spcBef>
                <a:spcPts val="0"/>
              </a:spcBef>
              <a:buFont typeface="Arial" panose="020B0604020202020204" pitchFamily="34" charset="0"/>
              <a:buChar char="•"/>
            </a:pPr>
            <a:r>
              <a:rPr lang="en-GB" sz="2500" dirty="0" smtClean="0"/>
              <a:t>Pre-accession and association processes to the EU (approximation to </a:t>
            </a:r>
            <a:r>
              <a:rPr lang="en-GB" sz="2500" dirty="0" err="1" smtClean="0"/>
              <a:t>Seveso</a:t>
            </a:r>
            <a:r>
              <a:rPr lang="en-GB" sz="2500" dirty="0" smtClean="0"/>
              <a:t> Directive) strengthened the related political support for these developments. </a:t>
            </a:r>
            <a:endParaRPr lang="en-GB" sz="2500" dirty="0"/>
          </a:p>
        </p:txBody>
      </p:sp>
    </p:spTree>
    <p:extLst>
      <p:ext uri="{BB962C8B-B14F-4D97-AF65-F5344CB8AC3E}">
        <p14:creationId xmlns:p14="http://schemas.microsoft.com/office/powerpoint/2010/main" val="4000406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H" dirty="0"/>
              <a:t>Our </a:t>
            </a:r>
            <a:r>
              <a:rPr lang="en-GB" dirty="0"/>
              <a:t>decade</a:t>
            </a:r>
            <a:r>
              <a:rPr lang="fr-CH" dirty="0"/>
              <a:t> of </a:t>
            </a:r>
            <a:r>
              <a:rPr lang="fr-CH" dirty="0" err="1"/>
              <a:t>experience</a:t>
            </a:r>
            <a:r>
              <a:rPr lang="fr-CH" dirty="0" smtClean="0"/>
              <a:t/>
            </a:r>
            <a:br>
              <a:rPr lang="fr-CH" dirty="0" smtClean="0"/>
            </a:br>
            <a:r>
              <a:rPr lang="fr-CH" dirty="0" err="1" smtClean="0"/>
              <a:t>Examples</a:t>
            </a:r>
            <a:r>
              <a:rPr lang="fr-CH" dirty="0" smtClean="0"/>
              <a:t> </a:t>
            </a:r>
            <a:endParaRPr lang="en-GB" dirty="0"/>
          </a:p>
        </p:txBody>
      </p:sp>
      <p:sp>
        <p:nvSpPr>
          <p:cNvPr id="6" name="Content Placeholder 2"/>
          <p:cNvSpPr>
            <a:spLocks noGrp="1"/>
          </p:cNvSpPr>
          <p:nvPr>
            <p:ph sz="quarter" idx="10"/>
          </p:nvPr>
        </p:nvSpPr>
        <p:spPr>
          <a:xfrm>
            <a:off x="848544" y="1340768"/>
            <a:ext cx="8496300" cy="4977680"/>
          </a:xfrm>
        </p:spPr>
        <p:txBody>
          <a:bodyPr>
            <a:normAutofit fontScale="25000" lnSpcReduction="20000"/>
          </a:bodyPr>
          <a:lstStyle/>
          <a:p>
            <a:endParaRPr lang="en-GB" dirty="0"/>
          </a:p>
          <a:p>
            <a:pPr>
              <a:lnSpc>
                <a:spcPct val="120000"/>
              </a:lnSpc>
              <a:spcBef>
                <a:spcPts val="0"/>
              </a:spcBef>
            </a:pPr>
            <a:r>
              <a:rPr lang="fr-CH" sz="8800" b="1" dirty="0" smtClean="0"/>
              <a:t>Armenia</a:t>
            </a:r>
            <a:endParaRPr lang="en-GB" sz="8800" b="1" dirty="0"/>
          </a:p>
          <a:p>
            <a:pPr>
              <a:lnSpc>
                <a:spcPct val="120000"/>
              </a:lnSpc>
              <a:spcBef>
                <a:spcPts val="0"/>
              </a:spcBef>
            </a:pPr>
            <a:r>
              <a:rPr lang="en-GB" sz="8800" dirty="0" smtClean="0"/>
              <a:t>International </a:t>
            </a:r>
            <a:r>
              <a:rPr lang="en-GB" sz="8800" dirty="0"/>
              <a:t>workshop on the project “Assistance to Raising Knowledge on Industrial Safety at Universities” </a:t>
            </a:r>
            <a:r>
              <a:rPr lang="en-GB" sz="8800" dirty="0" smtClean="0"/>
              <a:t>(2013</a:t>
            </a:r>
            <a:r>
              <a:rPr lang="en-GB" sz="8800" dirty="0"/>
              <a:t>) </a:t>
            </a:r>
            <a:endParaRPr lang="en-GB" sz="8800" dirty="0" smtClean="0"/>
          </a:p>
          <a:p>
            <a:pPr>
              <a:lnSpc>
                <a:spcPct val="120000"/>
              </a:lnSpc>
              <a:spcBef>
                <a:spcPts val="0"/>
              </a:spcBef>
            </a:pPr>
            <a:r>
              <a:rPr lang="fr-CH" sz="8800" b="1" dirty="0" err="1" smtClean="0"/>
              <a:t>Azerbaijan</a:t>
            </a:r>
            <a:endParaRPr lang="en-GB" sz="8800" b="1" dirty="0"/>
          </a:p>
          <a:p>
            <a:pPr>
              <a:lnSpc>
                <a:spcPct val="120000"/>
              </a:lnSpc>
              <a:spcBef>
                <a:spcPts val="0"/>
              </a:spcBef>
            </a:pPr>
            <a:r>
              <a:rPr lang="en-GB" sz="8800" dirty="0"/>
              <a:t>National training session on identification of hazardous activities </a:t>
            </a:r>
            <a:r>
              <a:rPr lang="en-GB" sz="8800" dirty="0" smtClean="0"/>
              <a:t>(2010</a:t>
            </a:r>
            <a:r>
              <a:rPr lang="en-GB" sz="8800" dirty="0"/>
              <a:t>) </a:t>
            </a:r>
            <a:endParaRPr lang="en-GB" sz="8800" dirty="0" smtClean="0"/>
          </a:p>
          <a:p>
            <a:pPr>
              <a:lnSpc>
                <a:spcPct val="120000"/>
              </a:lnSpc>
              <a:spcBef>
                <a:spcPts val="0"/>
              </a:spcBef>
            </a:pPr>
            <a:r>
              <a:rPr lang="fr-CH" sz="8800" b="1" dirty="0" smtClean="0"/>
              <a:t>Georgia</a:t>
            </a:r>
            <a:endParaRPr lang="en-GB" sz="8800" b="1" dirty="0"/>
          </a:p>
          <a:p>
            <a:pPr>
              <a:lnSpc>
                <a:spcPct val="120000"/>
              </a:lnSpc>
              <a:spcBef>
                <a:spcPts val="0"/>
              </a:spcBef>
            </a:pPr>
            <a:r>
              <a:rPr lang="en-GB" sz="8800" dirty="0"/>
              <a:t>High level awareness raising mission and experts meeting toward the implementation of the Strategic Approach within the ECE Convention on the </a:t>
            </a:r>
            <a:r>
              <a:rPr lang="en-GB" sz="8800" dirty="0" err="1"/>
              <a:t>Transboundary</a:t>
            </a:r>
            <a:r>
              <a:rPr lang="en-GB" sz="8800" dirty="0"/>
              <a:t> Effects of Industrial Accidents </a:t>
            </a:r>
            <a:r>
              <a:rPr lang="en-GB" sz="8800" dirty="0" smtClean="0"/>
              <a:t>(2013</a:t>
            </a:r>
            <a:r>
              <a:rPr lang="en-GB" sz="8800" dirty="0"/>
              <a:t>) </a:t>
            </a:r>
            <a:endParaRPr lang="en-GB" sz="8800" dirty="0" smtClean="0"/>
          </a:p>
          <a:p>
            <a:pPr>
              <a:lnSpc>
                <a:spcPct val="120000"/>
              </a:lnSpc>
              <a:spcBef>
                <a:spcPts val="0"/>
              </a:spcBef>
            </a:pPr>
            <a:r>
              <a:rPr lang="fr-CH" sz="8800" b="1" dirty="0" smtClean="0"/>
              <a:t>Moldova and Ukraine</a:t>
            </a:r>
            <a:endParaRPr lang="en-GB" sz="8800" b="1" dirty="0"/>
          </a:p>
          <a:p>
            <a:pPr>
              <a:lnSpc>
                <a:spcPct val="120000"/>
              </a:lnSpc>
              <a:spcBef>
                <a:spcPts val="0"/>
              </a:spcBef>
            </a:pPr>
            <a:r>
              <a:rPr lang="en-GB" sz="8800" dirty="0"/>
              <a:t>Danube Delta Project </a:t>
            </a:r>
            <a:r>
              <a:rPr lang="en-GB" sz="8800" dirty="0" smtClean="0"/>
              <a:t>(from 2011)</a:t>
            </a:r>
            <a:endParaRPr lang="en-GB" sz="8800" dirty="0"/>
          </a:p>
        </p:txBody>
      </p:sp>
    </p:spTree>
    <p:extLst>
      <p:ext uri="{BB962C8B-B14F-4D97-AF65-F5344CB8AC3E}">
        <p14:creationId xmlns:p14="http://schemas.microsoft.com/office/powerpoint/2010/main" val="2211506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H" dirty="0" smtClean="0"/>
              <a:t>Our </a:t>
            </a:r>
            <a:r>
              <a:rPr lang="en-GB" dirty="0" smtClean="0"/>
              <a:t>decade</a:t>
            </a:r>
            <a:r>
              <a:rPr lang="fr-CH" dirty="0" smtClean="0"/>
              <a:t> </a:t>
            </a:r>
            <a:r>
              <a:rPr lang="fr-CH" dirty="0"/>
              <a:t>of </a:t>
            </a:r>
            <a:r>
              <a:rPr lang="fr-CH" dirty="0" err="1"/>
              <a:t>experience</a:t>
            </a:r>
            <a:r>
              <a:rPr lang="fr-CH" dirty="0" smtClean="0"/>
              <a:t/>
            </a:r>
            <a:br>
              <a:rPr lang="fr-CH" dirty="0" smtClean="0"/>
            </a:br>
            <a:r>
              <a:rPr lang="fr-CH" dirty="0" smtClean="0"/>
              <a:t>A </a:t>
            </a:r>
            <a:r>
              <a:rPr lang="fr-CH" dirty="0" err="1" smtClean="0"/>
              <a:t>specific</a:t>
            </a:r>
            <a:r>
              <a:rPr lang="fr-CH" dirty="0" smtClean="0"/>
              <a:t> </a:t>
            </a:r>
            <a:r>
              <a:rPr lang="fr-CH" dirty="0" err="1" smtClean="0"/>
              <a:t>example</a:t>
            </a:r>
            <a:r>
              <a:rPr lang="fr-CH" dirty="0" smtClean="0"/>
              <a:t> of </a:t>
            </a:r>
            <a:r>
              <a:rPr lang="fr-CH" dirty="0" err="1" smtClean="0"/>
              <a:t>activity</a:t>
            </a:r>
            <a:endParaRPr lang="en-GB" dirty="0"/>
          </a:p>
        </p:txBody>
      </p:sp>
      <p:sp>
        <p:nvSpPr>
          <p:cNvPr id="6" name="Content Placeholder 2"/>
          <p:cNvSpPr>
            <a:spLocks noGrp="1"/>
          </p:cNvSpPr>
          <p:nvPr>
            <p:ph sz="quarter" idx="10"/>
          </p:nvPr>
        </p:nvSpPr>
        <p:spPr>
          <a:xfrm>
            <a:off x="848544" y="1880320"/>
            <a:ext cx="8496300" cy="4977680"/>
          </a:xfrm>
        </p:spPr>
        <p:txBody>
          <a:bodyPr>
            <a:normAutofit/>
          </a:bodyPr>
          <a:lstStyle/>
          <a:p>
            <a:pPr>
              <a:lnSpc>
                <a:spcPct val="110000"/>
              </a:lnSpc>
            </a:pPr>
            <a:r>
              <a:rPr lang="en-GB" sz="2200" dirty="0" smtClean="0"/>
              <a:t>Training </a:t>
            </a:r>
            <a:r>
              <a:rPr lang="en-GB" sz="2200" dirty="0"/>
              <a:t>session on safety management systems as part of safety reports in Serbia </a:t>
            </a:r>
            <a:r>
              <a:rPr lang="en-GB" sz="2200" dirty="0" smtClean="0"/>
              <a:t>(</a:t>
            </a:r>
            <a:r>
              <a:rPr lang="en-GB" sz="2200" dirty="0"/>
              <a:t>13 and 14 November </a:t>
            </a:r>
            <a:r>
              <a:rPr lang="en-GB" sz="2200" dirty="0" smtClean="0"/>
              <a:t>2013)</a:t>
            </a:r>
          </a:p>
          <a:p>
            <a:pPr>
              <a:lnSpc>
                <a:spcPct val="110000"/>
              </a:lnSpc>
            </a:pPr>
            <a:endParaRPr lang="en-GB" sz="1000" dirty="0" smtClean="0"/>
          </a:p>
          <a:p>
            <a:pPr marL="285750" indent="-285750">
              <a:lnSpc>
                <a:spcPct val="110000"/>
              </a:lnSpc>
              <a:buFont typeface="Arial" panose="020B0604020202020204" pitchFamily="34" charset="0"/>
              <a:buChar char="•"/>
            </a:pPr>
            <a:r>
              <a:rPr lang="en-GB" sz="2200" dirty="0" smtClean="0"/>
              <a:t>Serbia submitted a project proposal, together with the self-assessment</a:t>
            </a:r>
          </a:p>
          <a:p>
            <a:pPr marL="285750" indent="-285750">
              <a:lnSpc>
                <a:spcPct val="110000"/>
              </a:lnSpc>
              <a:buFont typeface="Arial" panose="020B0604020202020204" pitchFamily="34" charset="0"/>
              <a:buChar char="•"/>
            </a:pPr>
            <a:r>
              <a:rPr lang="en-GB" sz="2200" dirty="0" smtClean="0"/>
              <a:t>Assistance was needed to explain to the operators and to colleagues from other authorities, the reasoning behind safety reports and, the structure of the safety management system</a:t>
            </a:r>
          </a:p>
          <a:p>
            <a:pPr marL="285750" indent="-285750">
              <a:lnSpc>
                <a:spcPct val="110000"/>
              </a:lnSpc>
              <a:buFont typeface="Arial" panose="020B0604020202020204" pitchFamily="34" charset="0"/>
              <a:buChar char="•"/>
            </a:pPr>
            <a:r>
              <a:rPr lang="en-GB" sz="2200" dirty="0" smtClean="0"/>
              <a:t>40 </a:t>
            </a:r>
            <a:r>
              <a:rPr lang="en-GB" sz="2200" dirty="0"/>
              <a:t>representatives of </a:t>
            </a:r>
            <a:r>
              <a:rPr lang="en-GB" sz="2200" dirty="0" smtClean="0"/>
              <a:t>national authorities </a:t>
            </a:r>
            <a:r>
              <a:rPr lang="en-GB" sz="2200" dirty="0"/>
              <a:t>and industry participated in </a:t>
            </a:r>
            <a:r>
              <a:rPr lang="en-GB" sz="2200" dirty="0" smtClean="0"/>
              <a:t>the training</a:t>
            </a:r>
            <a:endParaRPr lang="en-GB" sz="2200" dirty="0"/>
          </a:p>
        </p:txBody>
      </p:sp>
    </p:spTree>
    <p:extLst>
      <p:ext uri="{BB962C8B-B14F-4D97-AF65-F5344CB8AC3E}">
        <p14:creationId xmlns:p14="http://schemas.microsoft.com/office/powerpoint/2010/main" val="2711327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0"/>
          </p:nvPr>
        </p:nvSpPr>
        <p:spPr>
          <a:xfrm>
            <a:off x="776536" y="1412776"/>
            <a:ext cx="8496300" cy="4977680"/>
          </a:xfrm>
        </p:spPr>
        <p:txBody>
          <a:bodyPr>
            <a:normAutofit fontScale="70000" lnSpcReduction="20000"/>
          </a:bodyPr>
          <a:lstStyle/>
          <a:p>
            <a:endParaRPr lang="en-GB" dirty="0"/>
          </a:p>
          <a:p>
            <a:pPr marL="457200" indent="-457200">
              <a:lnSpc>
                <a:spcPct val="120000"/>
              </a:lnSpc>
              <a:buFont typeface="Arial" panose="020B0604020202020204" pitchFamily="34" charset="0"/>
              <a:buChar char="•"/>
            </a:pPr>
            <a:r>
              <a:rPr lang="en-GB" dirty="0" smtClean="0"/>
              <a:t>Limited and incomplete provisions for identification of hazardous activities in the existing legislation. Different organisations have lists of industrial activities do exist BUT they are not harmonized to the provisions of the convention</a:t>
            </a:r>
          </a:p>
          <a:p>
            <a:pPr marL="457200" lvl="0" indent="-457200">
              <a:lnSpc>
                <a:spcPct val="120000"/>
              </a:lnSpc>
              <a:buFont typeface="Arial" panose="020B0604020202020204" pitchFamily="34" charset="0"/>
              <a:buChar char="•"/>
            </a:pPr>
            <a:r>
              <a:rPr lang="en-GB" dirty="0" smtClean="0"/>
              <a:t>No system adopted by the legislation for the classification of hazardous substances. Classification of data is not harmonized </a:t>
            </a:r>
          </a:p>
          <a:p>
            <a:pPr marL="457200" lvl="0" indent="-457200">
              <a:lnSpc>
                <a:spcPct val="120000"/>
              </a:lnSpc>
              <a:buFont typeface="Arial" panose="020B0604020202020204" pitchFamily="34" charset="0"/>
              <a:buChar char="•"/>
            </a:pPr>
            <a:r>
              <a:rPr lang="en-GB" dirty="0" smtClean="0"/>
              <a:t>Information is available however dispersed over several authorities and needs </a:t>
            </a:r>
            <a:r>
              <a:rPr lang="nl-NL" dirty="0" smtClean="0"/>
              <a:t>update</a:t>
            </a:r>
            <a:endParaRPr lang="nl-NL" dirty="0" smtClean="0"/>
          </a:p>
          <a:p>
            <a:pPr marL="457200" indent="-457200">
              <a:lnSpc>
                <a:spcPct val="120000"/>
              </a:lnSpc>
              <a:buFont typeface="Arial" panose="020B0604020202020204" pitchFamily="34" charset="0"/>
              <a:buChar char="•"/>
            </a:pPr>
            <a:r>
              <a:rPr lang="en-GB" dirty="0" smtClean="0"/>
              <a:t>Limited coordination and cooperation among involved authorities regarding data collection and analysis</a:t>
            </a:r>
            <a:r>
              <a:rPr lang="nl-NL" dirty="0" smtClean="0"/>
              <a:t> </a:t>
            </a:r>
            <a:endParaRPr lang="en-GB" dirty="0"/>
          </a:p>
          <a:p>
            <a:pPr>
              <a:lnSpc>
                <a:spcPct val="120000"/>
              </a:lnSpc>
            </a:pPr>
            <a:endParaRPr lang="en-GB" dirty="0"/>
          </a:p>
        </p:txBody>
      </p:sp>
      <p:sp>
        <p:nvSpPr>
          <p:cNvPr id="5" name="Title 1"/>
          <p:cNvSpPr>
            <a:spLocks noGrp="1"/>
          </p:cNvSpPr>
          <p:nvPr>
            <p:ph type="title"/>
          </p:nvPr>
        </p:nvSpPr>
        <p:spPr>
          <a:xfrm>
            <a:off x="2941846" y="188640"/>
            <a:ext cx="6964154" cy="1143000"/>
          </a:xfrm>
        </p:spPr>
        <p:txBody>
          <a:bodyPr>
            <a:noAutofit/>
          </a:bodyPr>
          <a:lstStyle/>
          <a:p>
            <a:r>
              <a:rPr lang="fr-CH" sz="3800" dirty="0" err="1" smtClean="0"/>
              <a:t>Assessment</a:t>
            </a:r>
            <a:r>
              <a:rPr lang="fr-CH" sz="3800" dirty="0" smtClean="0"/>
              <a:t> of identification of </a:t>
            </a:r>
            <a:r>
              <a:rPr lang="fr-CH" sz="3800" dirty="0" err="1" smtClean="0"/>
              <a:t>hazardous</a:t>
            </a:r>
            <a:r>
              <a:rPr lang="fr-CH" sz="3800" dirty="0" smtClean="0"/>
              <a:t> </a:t>
            </a:r>
            <a:r>
              <a:rPr lang="fr-CH" sz="3800" dirty="0" err="1" smtClean="0"/>
              <a:t>activities</a:t>
            </a:r>
            <a:r>
              <a:rPr lang="fr-CH" sz="3800" dirty="0" smtClean="0"/>
              <a:t>, Country 1</a:t>
            </a:r>
            <a:endParaRPr lang="en-GB" sz="3800" dirty="0"/>
          </a:p>
        </p:txBody>
      </p:sp>
    </p:spTree>
    <p:extLst>
      <p:ext uri="{BB962C8B-B14F-4D97-AF65-F5344CB8AC3E}">
        <p14:creationId xmlns:p14="http://schemas.microsoft.com/office/powerpoint/2010/main" val="176062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1380</TotalTime>
  <Words>892</Words>
  <Application>Microsoft Office PowerPoint</Application>
  <PresentationFormat>A4 Paper (210x297 mm)</PresentationFormat>
  <Paragraphs>131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Capacity-building from the perspective of the ECE  Industrial Accidents  Convention</vt:lpstr>
      <vt:lpstr>The ECE region</vt:lpstr>
      <vt:lpstr>National stakeholders for the implementation of the Convention</vt:lpstr>
      <vt:lpstr>Cross-border cooperation in the Convention</vt:lpstr>
      <vt:lpstr>The Assistance Programme: a decade of needs-driven approach</vt:lpstr>
      <vt:lpstr>Our decade of experience</vt:lpstr>
      <vt:lpstr>Our decade of experience Examples </vt:lpstr>
      <vt:lpstr>Our decade of experience A specific example of activity</vt:lpstr>
      <vt:lpstr>Assessment of identification of hazardous activities, Country 1</vt:lpstr>
      <vt:lpstr>Assessment of identification of hazardous activities, Country 2</vt:lpstr>
      <vt:lpstr>Assessment of prevention 1</vt:lpstr>
      <vt:lpstr>Assessment of prevention 2</vt:lpstr>
      <vt:lpstr>Assessment of preparedness </vt:lpstr>
      <vt:lpstr>Assessment of response </vt:lpstr>
      <vt:lpstr>What did we learn</vt:lpstr>
      <vt:lpstr>Suggestions</vt:lpstr>
      <vt:lpstr>Additional information</vt:lpstr>
      <vt:lpstr>PowerPoint Presentation</vt:lpstr>
    </vt:vector>
  </TitlesOfParts>
  <Company>ECE-ISU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Virginia Fuse</cp:lastModifiedBy>
  <cp:revision>212</cp:revision>
  <cp:lastPrinted>2015-03-25T14:26:38Z</cp:lastPrinted>
  <dcterms:created xsi:type="dcterms:W3CDTF">2012-05-22T12:09:49Z</dcterms:created>
  <dcterms:modified xsi:type="dcterms:W3CDTF">2015-03-25T14:27:30Z</dcterms:modified>
</cp:coreProperties>
</file>